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2" r:id="rId1"/>
  </p:sldMasterIdLst>
  <p:notesMasterIdLst>
    <p:notesMasterId r:id="rId201"/>
  </p:notesMasterIdLst>
  <p:sldIdLst>
    <p:sldId id="256" r:id="rId2"/>
    <p:sldId id="325" r:id="rId3"/>
    <p:sldId id="328" r:id="rId4"/>
    <p:sldId id="329" r:id="rId5"/>
    <p:sldId id="330" r:id="rId6"/>
    <p:sldId id="331" r:id="rId7"/>
    <p:sldId id="332" r:id="rId8"/>
    <p:sldId id="333" r:id="rId9"/>
    <p:sldId id="334" r:id="rId10"/>
    <p:sldId id="335" r:id="rId11"/>
    <p:sldId id="336" r:id="rId12"/>
    <p:sldId id="337" r:id="rId13"/>
    <p:sldId id="340" r:id="rId14"/>
    <p:sldId id="341" r:id="rId15"/>
    <p:sldId id="342" r:id="rId16"/>
    <p:sldId id="343" r:id="rId17"/>
    <p:sldId id="382" r:id="rId18"/>
    <p:sldId id="383" r:id="rId19"/>
    <p:sldId id="344" r:id="rId20"/>
    <p:sldId id="345" r:id="rId21"/>
    <p:sldId id="346" r:id="rId22"/>
    <p:sldId id="347" r:id="rId23"/>
    <p:sldId id="348" r:id="rId24"/>
    <p:sldId id="384" r:id="rId25"/>
    <p:sldId id="385" r:id="rId26"/>
    <p:sldId id="386" r:id="rId27"/>
    <p:sldId id="387" r:id="rId28"/>
    <p:sldId id="388" r:id="rId29"/>
    <p:sldId id="389" r:id="rId30"/>
    <p:sldId id="390" r:id="rId31"/>
    <p:sldId id="391" r:id="rId32"/>
    <p:sldId id="349" r:id="rId33"/>
    <p:sldId id="350" r:id="rId34"/>
    <p:sldId id="351" r:id="rId35"/>
    <p:sldId id="402" r:id="rId36"/>
    <p:sldId id="403" r:id="rId37"/>
    <p:sldId id="352" r:id="rId38"/>
    <p:sldId id="354" r:id="rId39"/>
    <p:sldId id="355" r:id="rId40"/>
    <p:sldId id="356" r:id="rId41"/>
    <p:sldId id="357" r:id="rId42"/>
    <p:sldId id="358" r:id="rId43"/>
    <p:sldId id="359" r:id="rId44"/>
    <p:sldId id="360" r:id="rId45"/>
    <p:sldId id="361" r:id="rId46"/>
    <p:sldId id="362" r:id="rId47"/>
    <p:sldId id="364" r:id="rId48"/>
    <p:sldId id="365" r:id="rId49"/>
    <p:sldId id="428" r:id="rId50"/>
    <p:sldId id="366" r:id="rId51"/>
    <p:sldId id="367" r:id="rId52"/>
    <p:sldId id="394" r:id="rId53"/>
    <p:sldId id="430" r:id="rId54"/>
    <p:sldId id="429" r:id="rId55"/>
    <p:sldId id="396" r:id="rId56"/>
    <p:sldId id="397" r:id="rId57"/>
    <p:sldId id="398" r:id="rId58"/>
    <p:sldId id="399" r:id="rId59"/>
    <p:sldId id="400" r:id="rId60"/>
    <p:sldId id="401" r:id="rId61"/>
    <p:sldId id="431" r:id="rId62"/>
    <p:sldId id="432" r:id="rId63"/>
    <p:sldId id="433" r:id="rId64"/>
    <p:sldId id="368" r:id="rId65"/>
    <p:sldId id="369" r:id="rId66"/>
    <p:sldId id="370" r:id="rId67"/>
    <p:sldId id="371" r:id="rId68"/>
    <p:sldId id="372" r:id="rId69"/>
    <p:sldId id="373" r:id="rId70"/>
    <p:sldId id="404" r:id="rId71"/>
    <p:sldId id="405" r:id="rId72"/>
    <p:sldId id="406" r:id="rId73"/>
    <p:sldId id="407" r:id="rId74"/>
    <p:sldId id="408" r:id="rId75"/>
    <p:sldId id="409" r:id="rId76"/>
    <p:sldId id="410" r:id="rId77"/>
    <p:sldId id="411" r:id="rId78"/>
    <p:sldId id="412" r:id="rId79"/>
    <p:sldId id="413" r:id="rId80"/>
    <p:sldId id="414" r:id="rId81"/>
    <p:sldId id="415" r:id="rId82"/>
    <p:sldId id="416" r:id="rId83"/>
    <p:sldId id="417" r:id="rId84"/>
    <p:sldId id="418" r:id="rId85"/>
    <p:sldId id="419" r:id="rId86"/>
    <p:sldId id="420" r:id="rId87"/>
    <p:sldId id="421" r:id="rId88"/>
    <p:sldId id="422" r:id="rId89"/>
    <p:sldId id="423" r:id="rId90"/>
    <p:sldId id="424" r:id="rId91"/>
    <p:sldId id="425" r:id="rId92"/>
    <p:sldId id="426" r:id="rId93"/>
    <p:sldId id="434" r:id="rId94"/>
    <p:sldId id="427" r:id="rId95"/>
    <p:sldId id="374" r:id="rId96"/>
    <p:sldId id="375" r:id="rId97"/>
    <p:sldId id="376" r:id="rId98"/>
    <p:sldId id="436" r:id="rId99"/>
    <p:sldId id="377" r:id="rId100"/>
    <p:sldId id="437" r:id="rId101"/>
    <p:sldId id="438" r:id="rId102"/>
    <p:sldId id="439" r:id="rId103"/>
    <p:sldId id="440" r:id="rId104"/>
    <p:sldId id="441" r:id="rId105"/>
    <p:sldId id="442" r:id="rId106"/>
    <p:sldId id="443" r:id="rId107"/>
    <p:sldId id="444" r:id="rId108"/>
    <p:sldId id="445" r:id="rId109"/>
    <p:sldId id="446" r:id="rId110"/>
    <p:sldId id="447" r:id="rId111"/>
    <p:sldId id="448" r:id="rId112"/>
    <p:sldId id="449" r:id="rId113"/>
    <p:sldId id="450" r:id="rId114"/>
    <p:sldId id="451" r:id="rId115"/>
    <p:sldId id="452" r:id="rId116"/>
    <p:sldId id="453" r:id="rId117"/>
    <p:sldId id="454" r:id="rId118"/>
    <p:sldId id="455" r:id="rId119"/>
    <p:sldId id="456" r:id="rId120"/>
    <p:sldId id="457" r:id="rId121"/>
    <p:sldId id="458" r:id="rId122"/>
    <p:sldId id="459" r:id="rId123"/>
    <p:sldId id="460" r:id="rId124"/>
    <p:sldId id="461" r:id="rId125"/>
    <p:sldId id="462" r:id="rId126"/>
    <p:sldId id="463" r:id="rId127"/>
    <p:sldId id="464" r:id="rId128"/>
    <p:sldId id="465" r:id="rId129"/>
    <p:sldId id="466" r:id="rId130"/>
    <p:sldId id="467" r:id="rId131"/>
    <p:sldId id="435" r:id="rId132"/>
    <p:sldId id="378" r:id="rId133"/>
    <p:sldId id="379" r:id="rId134"/>
    <p:sldId id="380" r:id="rId135"/>
    <p:sldId id="381" r:id="rId136"/>
    <p:sldId id="468" r:id="rId137"/>
    <p:sldId id="469" r:id="rId138"/>
    <p:sldId id="470" r:id="rId139"/>
    <p:sldId id="471" r:id="rId140"/>
    <p:sldId id="472" r:id="rId141"/>
    <p:sldId id="473" r:id="rId142"/>
    <p:sldId id="474" r:id="rId143"/>
    <p:sldId id="475" r:id="rId144"/>
    <p:sldId id="476" r:id="rId145"/>
    <p:sldId id="477" r:id="rId146"/>
    <p:sldId id="478" r:id="rId147"/>
    <p:sldId id="479" r:id="rId148"/>
    <p:sldId id="480" r:id="rId149"/>
    <p:sldId id="481" r:id="rId150"/>
    <p:sldId id="482" r:id="rId151"/>
    <p:sldId id="483" r:id="rId152"/>
    <p:sldId id="484" r:id="rId153"/>
    <p:sldId id="485" r:id="rId154"/>
    <p:sldId id="486" r:id="rId155"/>
    <p:sldId id="487" r:id="rId156"/>
    <p:sldId id="488" r:id="rId157"/>
    <p:sldId id="489" r:id="rId158"/>
    <p:sldId id="490" r:id="rId159"/>
    <p:sldId id="491" r:id="rId160"/>
    <p:sldId id="492" r:id="rId161"/>
    <p:sldId id="493" r:id="rId162"/>
    <p:sldId id="494" r:id="rId163"/>
    <p:sldId id="495" r:id="rId164"/>
    <p:sldId id="496" r:id="rId165"/>
    <p:sldId id="497" r:id="rId166"/>
    <p:sldId id="498" r:id="rId167"/>
    <p:sldId id="499" r:id="rId168"/>
    <p:sldId id="500" r:id="rId169"/>
    <p:sldId id="501" r:id="rId170"/>
    <p:sldId id="502" r:id="rId171"/>
    <p:sldId id="503" r:id="rId172"/>
    <p:sldId id="504" r:id="rId173"/>
    <p:sldId id="505" r:id="rId174"/>
    <p:sldId id="506" r:id="rId175"/>
    <p:sldId id="507" r:id="rId176"/>
    <p:sldId id="508" r:id="rId177"/>
    <p:sldId id="509" r:id="rId178"/>
    <p:sldId id="510" r:id="rId179"/>
    <p:sldId id="511" r:id="rId180"/>
    <p:sldId id="512" r:id="rId181"/>
    <p:sldId id="513" r:id="rId182"/>
    <p:sldId id="514" r:id="rId183"/>
    <p:sldId id="515" r:id="rId184"/>
    <p:sldId id="516" r:id="rId185"/>
    <p:sldId id="517" r:id="rId186"/>
    <p:sldId id="518" r:id="rId187"/>
    <p:sldId id="519" r:id="rId188"/>
    <p:sldId id="520" r:id="rId189"/>
    <p:sldId id="521" r:id="rId190"/>
    <p:sldId id="522" r:id="rId191"/>
    <p:sldId id="523" r:id="rId192"/>
    <p:sldId id="524" r:id="rId193"/>
    <p:sldId id="525" r:id="rId194"/>
    <p:sldId id="526" r:id="rId195"/>
    <p:sldId id="527" r:id="rId196"/>
    <p:sldId id="528" r:id="rId197"/>
    <p:sldId id="529" r:id="rId198"/>
    <p:sldId id="530" r:id="rId199"/>
    <p:sldId id="322" r:id="rId2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826" autoAdjust="0"/>
  </p:normalViewPr>
  <p:slideViewPr>
    <p:cSldViewPr>
      <p:cViewPr varScale="1">
        <p:scale>
          <a:sx n="79" d="100"/>
          <a:sy n="79" d="100"/>
        </p:scale>
        <p:origin x="-1469"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D4D91C-D342-4E7A-9E45-D92B1B67BDA8}" type="datetimeFigureOut">
              <a:rPr lang="en-US" smtClean="0"/>
              <a:pPr/>
              <a:t>11/18/2022</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25D0B7-E018-481D-849D-257353A62EB8}" type="slidenum">
              <a:rPr lang="en-IN" smtClean="0"/>
              <a:pPr/>
              <a:t>‹#›</a:t>
            </a:fld>
            <a:endParaRPr lang="en-IN"/>
          </a:p>
        </p:txBody>
      </p:sp>
    </p:spTree>
    <p:extLst>
      <p:ext uri="{BB962C8B-B14F-4D97-AF65-F5344CB8AC3E}">
        <p14:creationId xmlns:p14="http://schemas.microsoft.com/office/powerpoint/2010/main" xmlns="" val="17832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4D9FC2F7-E379-47A4-A641-AA67908EF222}" type="slidenum">
              <a:rPr lang="en-US" smtClean="0">
                <a:ea typeface="ＭＳ Ｐゴシック" pitchFamily="34" charset="-128"/>
              </a:rPr>
              <a:pPr/>
              <a:t>1</a:t>
            </a:fld>
            <a:endParaRPr lang="en-US" smtClean="0">
              <a:ea typeface="ＭＳ Ｐゴシック" pitchFamily="34"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s-EC" smtClean="0">
              <a:latin typeface="Times New Roman" charset="0"/>
              <a:ea typeface="ＭＳ Ｐゴシック" pitchFamily="34" charset="-128"/>
            </a:endParaRPr>
          </a:p>
        </p:txBody>
      </p:sp>
    </p:spTree>
    <p:extLst>
      <p:ext uri="{BB962C8B-B14F-4D97-AF65-F5344CB8AC3E}">
        <p14:creationId xmlns:p14="http://schemas.microsoft.com/office/powerpoint/2010/main" xmlns="" val="248185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CA196C0-8DAD-4D19-B304-57C41AF233DC}" type="slidenum">
              <a:rPr lang="en-IN" smtClean="0"/>
              <a:pPr/>
              <a:t>3</a:t>
            </a:fld>
            <a:endParaRPr lang="en-IN"/>
          </a:p>
        </p:txBody>
      </p:sp>
    </p:spTree>
    <p:extLst>
      <p:ext uri="{BB962C8B-B14F-4D97-AF65-F5344CB8AC3E}">
        <p14:creationId xmlns:p14="http://schemas.microsoft.com/office/powerpoint/2010/main" xmlns="" val="249263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 </a:t>
            </a:r>
            <a:r>
              <a:rPr lang="en-US" dirty="0" smtClean="0"/>
              <a:t>: Number of nodes with a replica of data.</a:t>
            </a:r>
          </a:p>
          <a:p>
            <a:r>
              <a:rPr lang="en-US" b="1" dirty="0" smtClean="0"/>
              <a:t>W</a:t>
            </a:r>
            <a:r>
              <a:rPr lang="en-US" dirty="0" smtClean="0"/>
              <a:t>: Number of nodes that must acknowledge the update.</a:t>
            </a:r>
          </a:p>
          <a:p>
            <a:r>
              <a:rPr lang="en-US" b="1" dirty="0" smtClean="0"/>
              <a:t>R</a:t>
            </a:r>
            <a:r>
              <a:rPr lang="en-US" dirty="0" smtClean="0"/>
              <a:t> : Minimum number of nodes that succeeds read operation.</a:t>
            </a:r>
          </a:p>
          <a:p>
            <a:endParaRPr lang="en-US" dirty="0" smtClean="0"/>
          </a:p>
          <a:p>
            <a:r>
              <a:rPr lang="en-US" dirty="0" smtClean="0"/>
              <a:t>W + R &gt; N    Strong Consistency</a:t>
            </a:r>
          </a:p>
          <a:p>
            <a:r>
              <a:rPr lang="en-US" dirty="0" smtClean="0"/>
              <a:t>W + R &lt;= N   Weak Consistency</a:t>
            </a:r>
          </a:p>
          <a:p>
            <a:endParaRPr lang="en-US" dirty="0"/>
          </a:p>
        </p:txBody>
      </p:sp>
      <p:sp>
        <p:nvSpPr>
          <p:cNvPr id="4" name="Slide Number Placeholder 3"/>
          <p:cNvSpPr>
            <a:spLocks noGrp="1"/>
          </p:cNvSpPr>
          <p:nvPr>
            <p:ph type="sldNum" sz="quarter" idx="10"/>
          </p:nvPr>
        </p:nvSpPr>
        <p:spPr/>
        <p:txBody>
          <a:bodyPr/>
          <a:lstStyle/>
          <a:p>
            <a:fld id="{69CC62C9-B037-4145-9E31-011300E128AB}" type="slidenum">
              <a:rPr lang="en-US" smtClean="0"/>
              <a:pPr/>
              <a:t>25</a:t>
            </a:fld>
            <a:endParaRPr lang="en-US"/>
          </a:p>
        </p:txBody>
      </p:sp>
    </p:spTree>
    <p:extLst>
      <p:ext uri="{BB962C8B-B14F-4D97-AF65-F5344CB8AC3E}">
        <p14:creationId xmlns="" xmlns:p14="http://schemas.microsoft.com/office/powerpoint/2010/main" val="872046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F8C5CF-B7BB-4202-AE44-DFEDC707503C}" type="slidenum">
              <a:rPr lang="en-IN" smtClean="0"/>
              <a:pPr/>
              <a:t>103</a:t>
            </a:fld>
            <a:endParaRPr lang="en-IN"/>
          </a:p>
        </p:txBody>
      </p:sp>
    </p:spTree>
    <p:extLst>
      <p:ext uri="{BB962C8B-B14F-4D97-AF65-F5344CB8AC3E}">
        <p14:creationId xmlns="" xmlns:p14="http://schemas.microsoft.com/office/powerpoint/2010/main" val="390118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7B281F-FCE7-4EE8-AF47-FDD92831101C}" type="slidenum">
              <a:rPr lang="en-IN" smtClean="0"/>
              <a:pPr/>
              <a:t>147</a:t>
            </a:fld>
            <a:endParaRPr lang="en-IN"/>
          </a:p>
        </p:txBody>
      </p:sp>
    </p:spTree>
    <p:extLst>
      <p:ext uri="{BB962C8B-B14F-4D97-AF65-F5344CB8AC3E}">
        <p14:creationId xmlns="" xmlns:p14="http://schemas.microsoft.com/office/powerpoint/2010/main" val="132760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67B281F-FCE7-4EE8-AF47-FDD92831101C}" type="slidenum">
              <a:rPr lang="en-IN" smtClean="0"/>
              <a:pPr/>
              <a:t>180</a:t>
            </a:fld>
            <a:endParaRPr lang="en-IN"/>
          </a:p>
        </p:txBody>
      </p:sp>
    </p:spTree>
    <p:extLst>
      <p:ext uri="{BB962C8B-B14F-4D97-AF65-F5344CB8AC3E}">
        <p14:creationId xmlns="" xmlns:p14="http://schemas.microsoft.com/office/powerpoint/2010/main" val="78766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699B8DFB-35AF-40B4-8559-7365EB31816B}" type="datetime1">
              <a:rPr lang="en-US" smtClean="0"/>
              <a:pPr/>
              <a:t>11/18/2022</a:t>
            </a:fld>
            <a:endParaRPr lang="en-US"/>
          </a:p>
        </p:txBody>
      </p:sp>
      <p:sp>
        <p:nvSpPr>
          <p:cNvPr id="17" name="Footer Placeholder 16"/>
          <p:cNvSpPr>
            <a:spLocks noGrp="1"/>
          </p:cNvSpPr>
          <p:nvPr>
            <p:ph type="ftr" sz="quarter" idx="11"/>
          </p:nvPr>
        </p:nvSpPr>
        <p:spPr>
          <a:xfrm>
            <a:off x="2898648" y="6355080"/>
            <a:ext cx="3474720" cy="365760"/>
          </a:xfrm>
        </p:spPr>
        <p:txBody>
          <a:bodyPr/>
          <a:lstStyle/>
          <a:p>
            <a:r>
              <a:rPr lang="en-US" smtClean="0"/>
              <a:t>Mrs. Deepali Jaadhav</a:t>
            </a:r>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F033E51-4BE8-4D08-BC64-F608FB3B5D9E}" type="datetime1">
              <a:rPr lang="en-US" smtClean="0"/>
              <a:pPr/>
              <a:t>11/18/2022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7A4A5C9-1CB3-4012-87AE-E58B27E2F115}" type="datetime1">
              <a:rPr lang="en-US" smtClean="0"/>
              <a:pPr/>
              <a:t>11/18/2022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5D711CC-93AA-4B21-8752-7941BF0E4872}" type="datetime1">
              <a:rPr lang="en-US" smtClean="0"/>
              <a:pPr/>
              <a:t>11/18/2022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7DEEF06A-F91A-4CD8-8B43-3C267574367A}" type="datetime1">
              <a:rPr lang="en-US" smtClean="0"/>
              <a:pPr/>
              <a:t>11/18/2022</a:t>
            </a:fld>
            <a:endParaRPr lang="en-US"/>
          </a:p>
        </p:txBody>
      </p:sp>
      <p:sp>
        <p:nvSpPr>
          <p:cNvPr id="5" name="Footer Placeholder 4"/>
          <p:cNvSpPr>
            <a:spLocks noGrp="1"/>
          </p:cNvSpPr>
          <p:nvPr>
            <p:ph type="ftr" sz="quarter" idx="11"/>
          </p:nvPr>
        </p:nvSpPr>
        <p:spPr>
          <a:xfrm>
            <a:off x="2898648" y="6355080"/>
            <a:ext cx="3474720" cy="365760"/>
          </a:xfrm>
        </p:spPr>
        <p:txBody>
          <a:bodyPr/>
          <a:lstStyle/>
          <a:p>
            <a:r>
              <a:rPr lang="en-US" smtClean="0"/>
              <a:t>Mrs. Deepali Jaadhav</a:t>
            </a:r>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6F15528-21DE-4FAA-801E-634DDDAF4B2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615E0D57-9B9A-46F5-8DFF-494A5ABFFAA8}" type="datetime1">
              <a:rPr lang="en-US" smtClean="0"/>
              <a:pPr/>
              <a:t>11/18/2022</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EBF29C33-D67A-47A8-9B3F-0F873B3AFDC0}" type="datetime1">
              <a:rPr lang="en-US" smtClean="0"/>
              <a:pPr/>
              <a:t>11/18/2022</a:t>
            </a:fld>
            <a:endParaRPr lang="en-US"/>
          </a:p>
        </p:txBody>
      </p:sp>
      <p:sp>
        <p:nvSpPr>
          <p:cNvPr id="8" name="Footer Placeholder 7"/>
          <p:cNvSpPr>
            <a:spLocks noGrp="1"/>
          </p:cNvSpPr>
          <p:nvPr>
            <p:ph type="ftr" sz="quarter" idx="11"/>
          </p:nvPr>
        </p:nvSpPr>
        <p:spPr/>
        <p:txBody>
          <a:bodyPr/>
          <a:lstStyle/>
          <a:p>
            <a:r>
              <a:rPr lang="en-US" smtClean="0"/>
              <a:t>Mrs. Deepali Jaadhav</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FFCB3B6-C81E-4036-AF6F-80F6AF011803}" type="datetime1">
              <a:rPr lang="en-US" smtClean="0"/>
              <a:pPr/>
              <a:t>11/18/2022</a:t>
            </a:fld>
            <a:endParaRPr lang="en-US"/>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AA4F83-2DD0-4811-9F12-8002C056F936}" type="datetime1">
              <a:rPr lang="en-US" smtClean="0"/>
              <a:pPr/>
              <a:t>11/18/2022</a:t>
            </a:fld>
            <a:endParaRPr lang="en-US"/>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AECADCB-71AD-4D43-A91D-EACC0E52DA8A}" type="datetime1">
              <a:rPr lang="en-US" smtClean="0"/>
              <a:pPr/>
              <a:t>11/18/2022</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0B1CF44-DC78-447E-ADA2-342AD1C51F13}" type="datetime1">
              <a:rPr lang="en-US" smtClean="0"/>
              <a:pPr/>
              <a:t>11/18/2022</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232F08B7-559C-4323-A3CA-E7DDB973825A}" type="datetime1">
              <a:rPr lang="en-US" smtClean="0"/>
              <a:pPr/>
              <a:t>11/18/2022</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smtClean="0"/>
              <a:t>Mrs. Deepali Jaadhav</a:t>
            </a:r>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B6F15528-21DE-4FAA-801E-634DDDAF4B2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phoenixnap.com/kb/install-cassandra-on-windows" TargetMode="External"/><Relationship Id="rId2" Type="http://schemas.openxmlformats.org/officeDocument/2006/relationships/hyperlink" Target="https://cassandra.apache.org/_/index.html" TargetMode="External"/><Relationship Id="rId1" Type="http://schemas.openxmlformats.org/officeDocument/2006/relationships/slideLayout" Target="../slideLayouts/slideLayout2.xml"/><Relationship Id="rId5" Type="http://schemas.openxmlformats.org/officeDocument/2006/relationships/hyperlink" Target="https://www.youtube.com/watch?v=HTuSgkDlbSA" TargetMode="External"/><Relationship Id="rId4" Type="http://schemas.openxmlformats.org/officeDocument/2006/relationships/hyperlink" Target="https://cassandra.apache.org/_/quickstart.html"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hyperlink" Target="https://neo4j.com/docs/operations-manual/current/install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docs.mongodb.com/manual/tutorial/insert-documents/" TargetMode="External"/><Relationship Id="rId3" Type="http://schemas.openxmlformats.org/officeDocument/2006/relationships/image" Target="../media/image61.png"/><Relationship Id="rId7" Type="http://schemas.openxmlformats.org/officeDocument/2006/relationships/hyperlink" Target="http://docs.mongodb.org/manual/reference/bios-example-collection/" TargetMode="Externa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hyperlink" Target="http://docs.mongodb.org/master/MongoDB-manual.pdf" TargetMode="External"/><Relationship Id="rId5" Type="http://schemas.openxmlformats.org/officeDocument/2006/relationships/hyperlink" Target="http://www.mongodb.org" TargetMode="Externa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descr="slideBackground"/>
          <p:cNvPicPr>
            <a:picLocks noChangeAspect="1" noChangeArrowheads="1"/>
          </p:cNvPicPr>
          <p:nvPr/>
        </p:nvPicPr>
        <p:blipFill>
          <a:blip r:embed="rId3" cstate="print"/>
          <a:srcRect/>
          <a:stretch>
            <a:fillRect/>
          </a:stretch>
        </p:blipFill>
        <p:spPr bwMode="auto">
          <a:xfrm>
            <a:off x="0" y="-457200"/>
            <a:ext cx="9144000" cy="6858000"/>
          </a:xfrm>
          <a:prstGeom prst="rect">
            <a:avLst/>
          </a:prstGeom>
          <a:noFill/>
          <a:ln w="9525">
            <a:noFill/>
            <a:miter lim="800000"/>
            <a:headEnd/>
            <a:tailEnd/>
          </a:ln>
        </p:spPr>
      </p:pic>
      <p:sp>
        <p:nvSpPr>
          <p:cNvPr id="4099" name="Rectangle 1026"/>
          <p:cNvSpPr>
            <a:spLocks noGrp="1" noChangeArrowheads="1"/>
          </p:cNvSpPr>
          <p:nvPr>
            <p:ph type="ctrTitle" idx="4294967295"/>
          </p:nvPr>
        </p:nvSpPr>
        <p:spPr>
          <a:xfrm>
            <a:off x="1524000" y="2133600"/>
            <a:ext cx="6400800" cy="1143000"/>
          </a:xfrm>
        </p:spPr>
        <p:txBody>
          <a:bodyPr>
            <a:normAutofit/>
          </a:bodyPr>
          <a:lstStyle/>
          <a:p>
            <a:pPr eaLnBrk="1" hangingPunct="1"/>
            <a:r>
              <a:rPr lang="en-US" sz="4000" b="1" dirty="0" smtClean="0">
                <a:ea typeface="ＭＳ Ｐゴシック" pitchFamily="34" charset="-128"/>
              </a:rPr>
              <a:t>Unit 4: </a:t>
            </a:r>
            <a:r>
              <a:rPr lang="en-US" sz="4000" b="1" dirty="0" err="1" smtClean="0">
                <a:ea typeface="ＭＳ Ｐゴシック" pitchFamily="34" charset="-128"/>
              </a:rPr>
              <a:t>NoSQL</a:t>
            </a:r>
            <a:r>
              <a:rPr lang="en-US" sz="4000" b="1" dirty="0" smtClean="0">
                <a:ea typeface="ＭＳ Ｐゴシック" pitchFamily="34" charset="-128"/>
              </a:rPr>
              <a:t> Database</a:t>
            </a:r>
            <a:endParaRPr lang="en-US" sz="2800" b="1" dirty="0" smtClean="0">
              <a:ea typeface="ＭＳ Ｐゴシック" pitchFamily="34" charset="-128"/>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
        <p:nvSpPr>
          <p:cNvPr id="5" name="Rectangle 4"/>
          <p:cNvSpPr/>
          <p:nvPr/>
        </p:nvSpPr>
        <p:spPr>
          <a:xfrm>
            <a:off x="1600200" y="3962400"/>
            <a:ext cx="7315200" cy="646331"/>
          </a:xfrm>
          <a:prstGeom prst="rect">
            <a:avLst/>
          </a:prstGeom>
        </p:spPr>
        <p:txBody>
          <a:bodyPr wrap="square">
            <a:spAutoFit/>
          </a:bodyPr>
          <a:lstStyle/>
          <a:p>
            <a:r>
              <a:rPr lang="en-US" dirty="0" err="1" smtClean="0"/>
              <a:t>NoSQL</a:t>
            </a:r>
            <a:r>
              <a:rPr lang="en-US" dirty="0" smtClean="0"/>
              <a:t> for Mere Mortals Dan Sullivan- 1st Edition, Pearson Education</a:t>
            </a:r>
          </a:p>
          <a:p>
            <a:r>
              <a:rPr lang="en-US" dirty="0" smtClean="0"/>
              <a:t>					</a:t>
            </a:r>
            <a:r>
              <a:rPr lang="en-US" i="1" dirty="0" smtClean="0"/>
              <a:t>Chapter  1 and 2</a:t>
            </a:r>
            <a:endParaRPr lang="en-US" i="1" dirty="0"/>
          </a:p>
        </p:txBody>
      </p:sp>
      <p:sp>
        <p:nvSpPr>
          <p:cNvPr id="7" name="Footer Placeholder 6"/>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447501" cy="690563"/>
          </a:xfrm>
        </p:spPr>
        <p:txBody>
          <a:bodyPr/>
          <a:lstStyle/>
          <a:p>
            <a:r>
              <a:rPr lang="en-IN" b="1" dirty="0">
                <a:solidFill>
                  <a:srgbClr val="0070C0"/>
                </a:solidFill>
              </a:rPr>
              <a:t>Features of </a:t>
            </a:r>
            <a:r>
              <a:rPr lang="en-IN" b="1" dirty="0" err="1" smtClean="0">
                <a:solidFill>
                  <a:srgbClr val="0070C0"/>
                </a:solidFill>
              </a:rPr>
              <a:t>NoSQL</a:t>
            </a:r>
            <a:endParaRPr lang="en-IN" dirty="0">
              <a:solidFill>
                <a:srgbClr val="0070C0"/>
              </a:solidFill>
            </a:endParaRPr>
          </a:p>
        </p:txBody>
      </p:sp>
      <p:sp>
        <p:nvSpPr>
          <p:cNvPr id="3" name="Content Placeholder 2"/>
          <p:cNvSpPr>
            <a:spLocks noGrp="1"/>
          </p:cNvSpPr>
          <p:nvPr>
            <p:ph idx="1"/>
          </p:nvPr>
        </p:nvSpPr>
        <p:spPr>
          <a:xfrm>
            <a:off x="457200" y="1295400"/>
            <a:ext cx="8077200" cy="4469737"/>
          </a:xfrm>
        </p:spPr>
        <p:txBody>
          <a:bodyPr>
            <a:normAutofit/>
          </a:bodyPr>
          <a:lstStyle/>
          <a:p>
            <a:pPr algn="just"/>
            <a:r>
              <a:rPr lang="en-IN" sz="2200" b="1" dirty="0" smtClean="0"/>
              <a:t>Non-relational: </a:t>
            </a:r>
            <a:endParaRPr lang="en-IN" sz="2200" b="1" dirty="0"/>
          </a:p>
          <a:p>
            <a:pPr lvl="1" algn="just"/>
            <a:r>
              <a:rPr lang="en-IN" sz="2000" dirty="0" err="1"/>
              <a:t>NoSQL</a:t>
            </a:r>
            <a:r>
              <a:rPr lang="en-IN" sz="2000" dirty="0"/>
              <a:t> databases never follow the relational model</a:t>
            </a:r>
          </a:p>
          <a:p>
            <a:pPr lvl="1" algn="just"/>
            <a:r>
              <a:rPr lang="en-IN" sz="2000" dirty="0"/>
              <a:t>Never provide tables with flat fixed-column records</a:t>
            </a:r>
          </a:p>
          <a:p>
            <a:pPr lvl="1" algn="just"/>
            <a:r>
              <a:rPr lang="en-IN" sz="2000" dirty="0"/>
              <a:t>Work with self-contained aggregates or </a:t>
            </a:r>
            <a:r>
              <a:rPr lang="en-IN" sz="2000" dirty="0" smtClean="0"/>
              <a:t>BLOBs </a:t>
            </a:r>
            <a:r>
              <a:rPr lang="en-IN" sz="2000" dirty="0"/>
              <a:t>(binary large object) </a:t>
            </a:r>
          </a:p>
          <a:p>
            <a:pPr lvl="1" algn="just"/>
            <a:r>
              <a:rPr lang="en-IN" sz="2000" dirty="0"/>
              <a:t>Doesn't require object-relational mapping and data normalization</a:t>
            </a:r>
          </a:p>
          <a:p>
            <a:pPr lvl="1" algn="just"/>
            <a:r>
              <a:rPr lang="en-IN" sz="2000" dirty="0"/>
              <a:t>No complex features like query languages, query planners</a:t>
            </a:r>
            <a:r>
              <a:rPr lang="en-IN" sz="2000" dirty="0" smtClean="0"/>
              <a:t>, referential integrity, </a:t>
            </a:r>
            <a:r>
              <a:rPr lang="en-IN" sz="2000" dirty="0"/>
              <a:t>joins, ACID</a:t>
            </a:r>
          </a:p>
          <a:p>
            <a:pPr lvl="1" algn="just"/>
            <a:endParaRPr lang="en-IN" sz="2000"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10</a:t>
            </a:fld>
            <a:endParaRPr lang="en-IN"/>
          </a:p>
        </p:txBody>
      </p:sp>
    </p:spTree>
    <p:extLst>
      <p:ext uri="{BB962C8B-B14F-4D97-AF65-F5344CB8AC3E}">
        <p14:creationId xmlns:p14="http://schemas.microsoft.com/office/powerpoint/2010/main" xmlns="" val="208206346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stretch>
            <a:fillRect/>
          </a:stretch>
        </p:blipFill>
        <p:spPr>
          <a:xfrm>
            <a:off x="1019146" y="1858963"/>
            <a:ext cx="6732515" cy="3163094"/>
          </a:xfrm>
          <a:prstGeom prst="rect">
            <a:avLst/>
          </a:prstGeom>
        </p:spPr>
      </p:pic>
      <p:sp>
        <p:nvSpPr>
          <p:cNvPr id="5" name="object 11"/>
          <p:cNvSpPr txBox="1">
            <a:spLocks noGrp="1"/>
          </p:cNvSpPr>
          <p:nvPr>
            <p:ph type="title"/>
          </p:nvPr>
        </p:nvSpPr>
        <p:spPr>
          <a:xfrm>
            <a:off x="1161653" y="538163"/>
            <a:ext cx="6447501" cy="505908"/>
          </a:xfrm>
          <a:prstGeom prst="rect">
            <a:avLst/>
          </a:prstGeom>
        </p:spPr>
        <p:txBody>
          <a:bodyPr vert="horz" wrap="square" lIns="0" tIns="13335" rIns="0" bIns="0" rtlCol="0">
            <a:spAutoFit/>
          </a:bodyPr>
          <a:lstStyle/>
          <a:p>
            <a:pPr marL="12700" algn="ctr">
              <a:spcBef>
                <a:spcPts val="105"/>
              </a:spcBef>
            </a:pPr>
            <a:r>
              <a:rPr sz="3200" b="1" dirty="0">
                <a:solidFill>
                  <a:schemeClr val="accent1">
                    <a:lumMod val="75000"/>
                  </a:schemeClr>
                </a:solidFill>
                <a:latin typeface="+mj-lt"/>
                <a:cs typeface="Arial"/>
              </a:rPr>
              <a:t>Column-Family</a:t>
            </a:r>
            <a:r>
              <a:rPr sz="3200" b="1" spc="-90" dirty="0">
                <a:solidFill>
                  <a:schemeClr val="accent1">
                    <a:lumMod val="75000"/>
                  </a:schemeClr>
                </a:solidFill>
                <a:latin typeface="+mj-lt"/>
                <a:cs typeface="Arial"/>
              </a:rPr>
              <a:t> </a:t>
            </a:r>
            <a:r>
              <a:rPr lang="en-IN" sz="3200" b="1" dirty="0" smtClean="0">
                <a:solidFill>
                  <a:schemeClr val="accent1">
                    <a:lumMod val="75000"/>
                  </a:schemeClr>
                </a:solidFill>
                <a:latin typeface="+mj-lt"/>
                <a:cs typeface="Arial"/>
              </a:rPr>
              <a:t>Database - Cassandra</a:t>
            </a:r>
            <a:endParaRPr sz="3200" b="1" dirty="0">
              <a:solidFill>
                <a:schemeClr val="accent1">
                  <a:lumMod val="75000"/>
                </a:schemeClr>
              </a:solidFill>
              <a:latin typeface="+mj-lt"/>
              <a:cs typeface="Arial"/>
            </a:endParaRPr>
          </a:p>
        </p:txBody>
      </p:sp>
      <p:sp>
        <p:nvSpPr>
          <p:cNvPr id="3" name="Footer Placeholder 2"/>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 xmlns:p14="http://schemas.microsoft.com/office/powerpoint/2010/main" val="211521674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661989"/>
          </a:xfrm>
        </p:spPr>
        <p:txBody>
          <a:bodyPr/>
          <a:lstStyle/>
          <a:p>
            <a:r>
              <a:rPr lang="en-IN" b="1" dirty="0" smtClean="0"/>
              <a:t>Cassandra</a:t>
            </a:r>
            <a:endParaRPr lang="en-IN" b="1" dirty="0"/>
          </a:p>
        </p:txBody>
      </p:sp>
      <p:sp>
        <p:nvSpPr>
          <p:cNvPr id="3" name="Content Placeholder 2"/>
          <p:cNvSpPr>
            <a:spLocks noGrp="1"/>
          </p:cNvSpPr>
          <p:nvPr>
            <p:ph idx="1"/>
          </p:nvPr>
        </p:nvSpPr>
        <p:spPr>
          <a:xfrm>
            <a:off x="457200" y="1219200"/>
            <a:ext cx="8276431" cy="4829174"/>
          </a:xfrm>
        </p:spPr>
        <p:txBody>
          <a:bodyPr>
            <a:noAutofit/>
          </a:bodyPr>
          <a:lstStyle/>
          <a:p>
            <a:pPr algn="just"/>
            <a:r>
              <a:rPr lang="en-IN" sz="2000" dirty="0"/>
              <a:t>Apache Cassandra is a highly scalable, high-performance distributed database designed to handle large amounts of data across many commodity servers, providing high availability with no single point of failure. </a:t>
            </a:r>
            <a:endParaRPr lang="en-IN" sz="2000" dirty="0" smtClean="0"/>
          </a:p>
          <a:p>
            <a:pPr algn="just"/>
            <a:r>
              <a:rPr lang="en-IN" sz="2000" dirty="0" smtClean="0"/>
              <a:t>It </a:t>
            </a:r>
            <a:r>
              <a:rPr lang="en-IN" sz="2000" dirty="0"/>
              <a:t>is a type of </a:t>
            </a:r>
            <a:r>
              <a:rPr lang="en-IN" sz="2000" dirty="0" err="1"/>
              <a:t>NoSQL</a:t>
            </a:r>
            <a:r>
              <a:rPr lang="en-IN" sz="2000" dirty="0"/>
              <a:t> database. </a:t>
            </a:r>
            <a:endParaRPr lang="en-IN" sz="2000" dirty="0" smtClean="0"/>
          </a:p>
          <a:p>
            <a:pPr algn="just"/>
            <a:r>
              <a:rPr lang="en-IN" sz="2000" dirty="0" smtClean="0"/>
              <a:t>It </a:t>
            </a:r>
            <a:r>
              <a:rPr lang="en-IN" sz="2000" dirty="0"/>
              <a:t>is a column-oriented database.</a:t>
            </a:r>
          </a:p>
          <a:p>
            <a:pPr algn="just"/>
            <a:r>
              <a:rPr lang="en-IN" sz="2000" dirty="0"/>
              <a:t>Its distribution design is based on Amazon’s Dynamo and its data model on Google’s </a:t>
            </a:r>
            <a:r>
              <a:rPr lang="en-IN" sz="2000" dirty="0" err="1"/>
              <a:t>Bigtable</a:t>
            </a:r>
            <a:r>
              <a:rPr lang="en-IN" sz="2000" dirty="0"/>
              <a:t>.</a:t>
            </a:r>
          </a:p>
          <a:p>
            <a:pPr algn="just"/>
            <a:r>
              <a:rPr lang="en-IN" sz="2000" dirty="0"/>
              <a:t>Created at Facebook, it differs sharply from relational database management systems</a:t>
            </a:r>
            <a:r>
              <a:rPr lang="en-IN" sz="2000" dirty="0" smtClean="0"/>
              <a:t>.</a:t>
            </a:r>
          </a:p>
          <a:p>
            <a:pPr algn="just"/>
            <a:r>
              <a:rPr lang="en-IN" sz="2000" dirty="0" smtClean="0"/>
              <a:t>Cassandra is being used by some of the biggest companies such as </a:t>
            </a:r>
            <a:r>
              <a:rPr lang="en-IN" sz="2000" dirty="0" err="1" smtClean="0"/>
              <a:t>Facebook</a:t>
            </a:r>
            <a:r>
              <a:rPr lang="en-IN" sz="2000" dirty="0" smtClean="0"/>
              <a:t>, Twitter, Cisco,  </a:t>
            </a:r>
            <a:r>
              <a:rPr lang="en-IN" sz="2000" dirty="0" err="1" smtClean="0"/>
              <a:t>Rackspace</a:t>
            </a:r>
            <a:r>
              <a:rPr lang="en-IN" sz="2000" dirty="0" smtClean="0"/>
              <a:t>,  eBay, Netflix, and more.</a:t>
            </a:r>
          </a:p>
          <a:p>
            <a:pPr algn="just">
              <a:buNone/>
            </a:pPr>
            <a:endParaRPr lang="en-IN" sz="2000"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Tree>
    <p:extLst>
      <p:ext uri="{BB962C8B-B14F-4D97-AF65-F5344CB8AC3E}">
        <p14:creationId xmlns="" xmlns:p14="http://schemas.microsoft.com/office/powerpoint/2010/main" val="44233055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41187"/>
          </a:xfrm>
        </p:spPr>
        <p:txBody>
          <a:bodyPr>
            <a:normAutofit/>
          </a:bodyPr>
          <a:lstStyle/>
          <a:p>
            <a:pPr marL="0" indent="0" algn="just">
              <a:buNone/>
            </a:pPr>
            <a:r>
              <a:rPr lang="en-IN" sz="2000" b="1" u="sng" dirty="0">
                <a:solidFill>
                  <a:schemeClr val="accent1">
                    <a:lumMod val="75000"/>
                  </a:schemeClr>
                </a:solidFill>
              </a:rPr>
              <a:t>Features of </a:t>
            </a:r>
            <a:r>
              <a:rPr lang="en-IN" sz="2000" b="1" u="sng" dirty="0" smtClean="0">
                <a:solidFill>
                  <a:schemeClr val="accent1">
                    <a:lumMod val="75000"/>
                  </a:schemeClr>
                </a:solidFill>
              </a:rPr>
              <a:t>Cassandra</a:t>
            </a:r>
            <a:r>
              <a:rPr lang="en-IN" sz="2000" b="1" dirty="0" smtClean="0">
                <a:solidFill>
                  <a:schemeClr val="accent1">
                    <a:lumMod val="75000"/>
                  </a:schemeClr>
                </a:solidFill>
              </a:rPr>
              <a:t> :</a:t>
            </a:r>
            <a:endParaRPr lang="en-IN" sz="2000" b="1" dirty="0">
              <a:solidFill>
                <a:schemeClr val="accent1">
                  <a:lumMod val="75000"/>
                </a:schemeClr>
              </a:solidFill>
            </a:endParaRPr>
          </a:p>
          <a:p>
            <a:pPr marL="0" indent="0" algn="just">
              <a:buNone/>
            </a:pPr>
            <a:r>
              <a:rPr lang="en-IN" sz="2000" dirty="0"/>
              <a:t>Cassandra has become so popular because of its outstanding technical features. Given below are some of the features of Cassandra:</a:t>
            </a:r>
          </a:p>
          <a:p>
            <a:pPr algn="just"/>
            <a:r>
              <a:rPr lang="en-IN" sz="2000" b="1" dirty="0"/>
              <a:t>Elastic scalability</a:t>
            </a:r>
            <a:r>
              <a:rPr lang="en-IN" sz="2000" dirty="0"/>
              <a:t> − Cassandra is highly scalable; it allows to add more hardware to accommodate more customers and more data as per requirement.</a:t>
            </a:r>
          </a:p>
          <a:p>
            <a:pPr algn="just"/>
            <a:r>
              <a:rPr lang="en-IN" sz="2000" b="1" dirty="0"/>
              <a:t>Always on architecture</a:t>
            </a:r>
            <a:r>
              <a:rPr lang="en-IN" sz="2000" dirty="0"/>
              <a:t> − Cassandra has no single point of failure and it is continuously available for business-critical applications that cannot afford a failure.</a:t>
            </a:r>
          </a:p>
          <a:p>
            <a:pPr algn="just"/>
            <a:r>
              <a:rPr lang="en-IN" sz="2000" b="1" dirty="0"/>
              <a:t>Fast linear-scale performance</a:t>
            </a:r>
            <a:r>
              <a:rPr lang="en-IN" sz="2000" dirty="0"/>
              <a:t> − Cassandra is linearly scalable, i.e., it increases your throughput as you increase the number of nodes in the cluster. Therefore it maintains a quick response time.</a:t>
            </a:r>
          </a:p>
          <a:p>
            <a:pPr algn="just"/>
            <a:endParaRPr lang="en-IN" sz="2000" dirty="0"/>
          </a:p>
        </p:txBody>
      </p:sp>
      <p:sp>
        <p:nvSpPr>
          <p:cNvPr id="4" name="Title 1"/>
          <p:cNvSpPr>
            <a:spLocks noGrp="1"/>
          </p:cNvSpPr>
          <p:nvPr>
            <p:ph type="title"/>
          </p:nvPr>
        </p:nvSpPr>
        <p:spPr>
          <a:xfrm>
            <a:off x="457200" y="457200"/>
            <a:ext cx="6447501" cy="661989"/>
          </a:xfrm>
        </p:spPr>
        <p:txBody>
          <a:bodyPr/>
          <a:lstStyle/>
          <a:p>
            <a:r>
              <a:rPr lang="en-IN" b="1" dirty="0" smtClean="0"/>
              <a:t>Cassandra</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 xmlns:p14="http://schemas.microsoft.com/office/powerpoint/2010/main" val="39696510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54999" cy="4569749"/>
          </a:xfrm>
        </p:spPr>
        <p:txBody>
          <a:bodyPr>
            <a:normAutofit/>
          </a:bodyPr>
          <a:lstStyle/>
          <a:p>
            <a:pPr algn="just"/>
            <a:r>
              <a:rPr lang="en-IN" sz="2000" b="1" dirty="0"/>
              <a:t>Flexible data storage</a:t>
            </a:r>
            <a:r>
              <a:rPr lang="en-IN" sz="2000" dirty="0"/>
              <a:t> − Cassandra accommodates all possible data formats including: structured, semi-structured, and unstructured. It can dynamically accommodate changes to your data structures according to your need.</a:t>
            </a:r>
          </a:p>
          <a:p>
            <a:pPr algn="just"/>
            <a:r>
              <a:rPr lang="en-IN" sz="2000" b="1" dirty="0"/>
              <a:t>Easy data distribution</a:t>
            </a:r>
            <a:r>
              <a:rPr lang="en-IN" sz="2000" dirty="0"/>
              <a:t> − Cassandra provides the flexibility to distribute data where you need by replicating data across multiple data centers.</a:t>
            </a:r>
          </a:p>
          <a:p>
            <a:pPr algn="just"/>
            <a:r>
              <a:rPr lang="en-IN" sz="2000" b="1" dirty="0"/>
              <a:t>Transaction support</a:t>
            </a:r>
            <a:r>
              <a:rPr lang="en-IN" sz="2000" dirty="0"/>
              <a:t> − Cassandra supports properties like Atomicity, Consistency, Isolation, and Durability (ACID).</a:t>
            </a:r>
          </a:p>
          <a:p>
            <a:pPr algn="just"/>
            <a:r>
              <a:rPr lang="en-IN" sz="2000" b="1" dirty="0"/>
              <a:t>Fast writes</a:t>
            </a:r>
            <a:r>
              <a:rPr lang="en-IN" sz="2000" dirty="0"/>
              <a:t> − Cassandra was designed to run on cheap commodity hardware. It performs blazingly fast writes and can store hundreds of terabytes of data, without sacrificing the read efficiency</a:t>
            </a:r>
            <a:r>
              <a:rPr lang="en-IN" sz="2000" dirty="0" smtClean="0"/>
              <a:t>.</a:t>
            </a:r>
            <a:endParaRPr lang="en-IN" sz="2000" dirty="0"/>
          </a:p>
        </p:txBody>
      </p:sp>
      <p:sp>
        <p:nvSpPr>
          <p:cNvPr id="4" name="Title 1"/>
          <p:cNvSpPr>
            <a:spLocks noGrp="1"/>
          </p:cNvSpPr>
          <p:nvPr>
            <p:ph type="title"/>
          </p:nvPr>
        </p:nvSpPr>
        <p:spPr>
          <a:xfrm>
            <a:off x="457200" y="381000"/>
            <a:ext cx="6447501" cy="661989"/>
          </a:xfrm>
        </p:spPr>
        <p:txBody>
          <a:bodyPr/>
          <a:lstStyle/>
          <a:p>
            <a:r>
              <a:rPr lang="en-IN" b="1" dirty="0" smtClean="0"/>
              <a:t>Cassandra</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Tree>
    <p:extLst>
      <p:ext uri="{BB962C8B-B14F-4D97-AF65-F5344CB8AC3E}">
        <p14:creationId xmlns="" xmlns:p14="http://schemas.microsoft.com/office/powerpoint/2010/main" val="11945081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001000" cy="4655474"/>
          </a:xfrm>
        </p:spPr>
        <p:txBody>
          <a:bodyPr>
            <a:normAutofit/>
          </a:bodyPr>
          <a:lstStyle/>
          <a:p>
            <a:pPr marL="0" indent="0">
              <a:buNone/>
            </a:pPr>
            <a:r>
              <a:rPr lang="en-IN" sz="2400" b="1" u="sng" dirty="0">
                <a:solidFill>
                  <a:schemeClr val="accent1">
                    <a:lumMod val="75000"/>
                  </a:schemeClr>
                </a:solidFill>
              </a:rPr>
              <a:t>History of </a:t>
            </a:r>
            <a:r>
              <a:rPr lang="en-IN" sz="2400" b="1" u="sng" dirty="0" smtClean="0">
                <a:solidFill>
                  <a:schemeClr val="accent1">
                    <a:lumMod val="75000"/>
                  </a:schemeClr>
                </a:solidFill>
              </a:rPr>
              <a:t>Cassandra</a:t>
            </a:r>
            <a:r>
              <a:rPr lang="en-IN" sz="2400" b="1" dirty="0" smtClean="0">
                <a:solidFill>
                  <a:schemeClr val="accent1">
                    <a:lumMod val="75000"/>
                  </a:schemeClr>
                </a:solidFill>
              </a:rPr>
              <a:t> :</a:t>
            </a:r>
            <a:endParaRPr lang="en-IN" sz="2400" b="1" dirty="0">
              <a:solidFill>
                <a:schemeClr val="accent1">
                  <a:lumMod val="75000"/>
                </a:schemeClr>
              </a:solidFill>
            </a:endParaRPr>
          </a:p>
          <a:p>
            <a:r>
              <a:rPr lang="en-IN" sz="2200" dirty="0"/>
              <a:t>Cassandra was developed at Facebook for inbox search.</a:t>
            </a:r>
          </a:p>
          <a:p>
            <a:r>
              <a:rPr lang="en-IN" sz="2200" dirty="0"/>
              <a:t>It was open-sourced by Facebook in July 2008.</a:t>
            </a:r>
          </a:p>
          <a:p>
            <a:r>
              <a:rPr lang="en-IN" sz="2200" dirty="0"/>
              <a:t>Cassandra was accepted into Apache Incubator in March 2009.</a:t>
            </a:r>
          </a:p>
          <a:p>
            <a:r>
              <a:rPr lang="en-IN" sz="2200" dirty="0"/>
              <a:t>It was made an Apache top-level project since February 2010.</a:t>
            </a:r>
          </a:p>
          <a:p>
            <a:endParaRPr lang="en-IN" sz="2200" dirty="0"/>
          </a:p>
        </p:txBody>
      </p:sp>
      <p:sp>
        <p:nvSpPr>
          <p:cNvPr id="4" name="Title 1"/>
          <p:cNvSpPr>
            <a:spLocks noGrp="1"/>
          </p:cNvSpPr>
          <p:nvPr>
            <p:ph type="title"/>
          </p:nvPr>
        </p:nvSpPr>
        <p:spPr>
          <a:xfrm>
            <a:off x="457200" y="381000"/>
            <a:ext cx="6447501" cy="661989"/>
          </a:xfrm>
        </p:spPr>
        <p:txBody>
          <a:bodyPr/>
          <a:lstStyle/>
          <a:p>
            <a:r>
              <a:rPr lang="en-IN" b="1" dirty="0" smtClean="0"/>
              <a:t>Cassandra</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 xmlns:p14="http://schemas.microsoft.com/office/powerpoint/2010/main" val="34573386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077200" cy="4555462"/>
          </a:xfrm>
        </p:spPr>
        <p:txBody>
          <a:bodyPr>
            <a:normAutofit/>
          </a:bodyPr>
          <a:lstStyle/>
          <a:p>
            <a:pPr algn="just"/>
            <a:r>
              <a:rPr lang="en-IN" sz="2200" dirty="0"/>
              <a:t>The design goal of Cassandra is to handle big data workloads across multiple nodes without any single point of failure. </a:t>
            </a:r>
            <a:endParaRPr lang="en-IN" sz="2200" dirty="0" smtClean="0"/>
          </a:p>
          <a:p>
            <a:pPr algn="just"/>
            <a:r>
              <a:rPr lang="en-IN" sz="2200" dirty="0" smtClean="0"/>
              <a:t>Cassandra </a:t>
            </a:r>
            <a:r>
              <a:rPr lang="en-IN" sz="2200" dirty="0"/>
              <a:t>has peer-to-peer distributed system across its nodes, and data is distributed among all the nodes in a cluster.</a:t>
            </a:r>
          </a:p>
          <a:p>
            <a:pPr lvl="1" algn="just"/>
            <a:r>
              <a:rPr lang="en-IN" sz="2000" dirty="0"/>
              <a:t>All the nodes in a cluster play the same role. Each node is independent and at the same time interconnected to other nodes.</a:t>
            </a:r>
          </a:p>
          <a:p>
            <a:pPr lvl="1" algn="just"/>
            <a:r>
              <a:rPr lang="en-IN" sz="2000" dirty="0"/>
              <a:t>Each node in a cluster can accept read and write requests, regardless of where the data is actually located in the cluster.</a:t>
            </a:r>
          </a:p>
          <a:p>
            <a:pPr lvl="1" algn="just"/>
            <a:r>
              <a:rPr lang="en-IN" sz="2000" dirty="0"/>
              <a:t>When a node goes down, read/write requests can be served from other nodes in the network.</a:t>
            </a:r>
          </a:p>
          <a:p>
            <a:pPr algn="just"/>
            <a:endParaRPr lang="en-IN" sz="2200" dirty="0"/>
          </a:p>
        </p:txBody>
      </p:sp>
      <p:sp>
        <p:nvSpPr>
          <p:cNvPr id="4" name="Title 1"/>
          <p:cNvSpPr>
            <a:spLocks noGrp="1"/>
          </p:cNvSpPr>
          <p:nvPr>
            <p:ph type="title"/>
          </p:nvPr>
        </p:nvSpPr>
        <p:spPr>
          <a:xfrm>
            <a:off x="457200" y="457200"/>
            <a:ext cx="6447501" cy="661989"/>
          </a:xfrm>
        </p:spPr>
        <p:txBody>
          <a:bodyPr/>
          <a:lstStyle/>
          <a:p>
            <a:r>
              <a:rPr lang="en-IN" b="1" dirty="0" smtClean="0"/>
              <a:t>Cassandra - Architecture</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 xmlns:p14="http://schemas.microsoft.com/office/powerpoint/2010/main" val="182702875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33400" y="1297632"/>
            <a:ext cx="7925196" cy="47063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914400">
              <a:buClrTx/>
              <a:buSzTx/>
              <a:buNone/>
            </a:pPr>
            <a:r>
              <a:rPr lang="en-IN" sz="2000" b="1" u="sng" dirty="0">
                <a:solidFill>
                  <a:schemeClr val="accent1">
                    <a:lumMod val="75000"/>
                  </a:schemeClr>
                </a:solidFill>
                <a:latin typeface="+mn-lt"/>
              </a:rPr>
              <a:t>Components of Cassandra</a:t>
            </a:r>
            <a:r>
              <a:rPr lang="en-IN" sz="2000" b="1" dirty="0">
                <a:solidFill>
                  <a:schemeClr val="accent1">
                    <a:lumMod val="75000"/>
                  </a:schemeClr>
                </a:solidFill>
                <a:latin typeface="+mn-lt"/>
              </a:rPr>
              <a:t> :</a:t>
            </a:r>
            <a:endParaRPr lang="en-IN" sz="2000" b="1" u="sng" dirty="0">
              <a:solidFill>
                <a:schemeClr val="accent1">
                  <a:lumMod val="75000"/>
                </a:schemeClr>
              </a:solidFill>
              <a:latin typeface="+mn-lt"/>
            </a:endParaRPr>
          </a:p>
          <a:p>
            <a:pPr defTabSz="914400">
              <a:buClrTx/>
              <a:buSzTx/>
            </a:pPr>
            <a:r>
              <a:rPr kumimoji="0" lang="en-US" sz="2000" b="1" i="0" u="none" strike="noStrike" cap="none" normalizeH="0" baseline="0" dirty="0" smtClean="0">
                <a:ln>
                  <a:noFill/>
                </a:ln>
                <a:solidFill>
                  <a:srgbClr val="40424E"/>
                </a:solidFill>
                <a:effectLst/>
                <a:latin typeface="+mn-lt"/>
              </a:rPr>
              <a:t>Basic Terminology:</a:t>
            </a:r>
            <a:endParaRPr kumimoji="0" lang="en-US" sz="2000" b="0" i="0" u="none" strike="noStrike" cap="none" normalizeH="0" baseline="0" dirty="0" smtClean="0">
              <a:ln>
                <a:noFill/>
              </a:ln>
              <a:solidFill>
                <a:schemeClr val="tx1"/>
              </a:solidFill>
              <a:effectLst/>
              <a:latin typeface="+mn-lt"/>
            </a:endParaRPr>
          </a:p>
          <a:p>
            <a:pPr lvl="1" defTabSz="914400">
              <a:buClrTx/>
              <a:buSzTx/>
            </a:pPr>
            <a:r>
              <a:rPr kumimoji="0" lang="en-US" sz="2000" b="0" i="0" u="none" strike="noStrike" cap="none" normalizeH="0" baseline="0" dirty="0" smtClean="0">
                <a:ln>
                  <a:noFill/>
                </a:ln>
                <a:solidFill>
                  <a:schemeClr val="tx1"/>
                </a:solidFill>
                <a:effectLst/>
                <a:latin typeface="+mn-lt"/>
              </a:rPr>
              <a:t>Node </a:t>
            </a:r>
          </a:p>
          <a:p>
            <a:pPr lvl="1" defTabSz="914400">
              <a:buClrTx/>
              <a:buSzTx/>
            </a:pPr>
            <a:r>
              <a:rPr kumimoji="0" lang="en-US" sz="2000" b="0" i="0" u="none" strike="noStrike" cap="none" normalizeH="0" baseline="0" dirty="0" smtClean="0">
                <a:ln>
                  <a:noFill/>
                </a:ln>
                <a:solidFill>
                  <a:schemeClr val="tx1"/>
                </a:solidFill>
                <a:effectLst/>
                <a:latin typeface="+mn-lt"/>
              </a:rPr>
              <a:t>Data center </a:t>
            </a:r>
          </a:p>
          <a:p>
            <a:pPr lvl="1" defTabSz="914400">
              <a:buClrTx/>
              <a:buSzTx/>
            </a:pPr>
            <a:r>
              <a:rPr kumimoji="0" lang="en-US" sz="2000" b="0" i="0" u="none" strike="noStrike" cap="none" normalizeH="0" baseline="0" dirty="0" smtClean="0">
                <a:ln>
                  <a:noFill/>
                </a:ln>
                <a:solidFill>
                  <a:schemeClr val="tx1"/>
                </a:solidFill>
                <a:effectLst/>
                <a:latin typeface="+mn-lt"/>
              </a:rPr>
              <a:t>Cluster</a:t>
            </a:r>
          </a:p>
          <a:p>
            <a:pPr defTabSz="914400">
              <a:buClrTx/>
              <a:buSzTx/>
            </a:pPr>
            <a:r>
              <a:rPr kumimoji="0" lang="en-US" sz="2000" b="1" i="0" u="none" strike="noStrike" cap="none" normalizeH="0" baseline="0" dirty="0" smtClean="0">
                <a:ln>
                  <a:noFill/>
                </a:ln>
                <a:solidFill>
                  <a:srgbClr val="40424E"/>
                </a:solidFill>
                <a:effectLst/>
                <a:latin typeface="+mn-lt"/>
              </a:rPr>
              <a:t>Operations:</a:t>
            </a:r>
            <a:endParaRPr kumimoji="0" lang="en-US" sz="2000" b="0" i="0" u="none" strike="noStrike" cap="none" normalizeH="0" baseline="0" dirty="0" smtClean="0">
              <a:ln>
                <a:noFill/>
              </a:ln>
              <a:solidFill>
                <a:schemeClr val="tx1"/>
              </a:solidFill>
              <a:effectLst/>
              <a:latin typeface="+mn-lt"/>
            </a:endParaRPr>
          </a:p>
          <a:p>
            <a:pPr lvl="1" defTabSz="914400">
              <a:buClrTx/>
              <a:buSzTx/>
            </a:pPr>
            <a:r>
              <a:rPr kumimoji="0" lang="en-US" sz="2000" b="0" i="0" u="none" strike="noStrike" cap="none" normalizeH="0" baseline="0" dirty="0" smtClean="0">
                <a:ln>
                  <a:noFill/>
                </a:ln>
                <a:solidFill>
                  <a:schemeClr val="tx1"/>
                </a:solidFill>
                <a:effectLst/>
                <a:latin typeface="+mn-lt"/>
              </a:rPr>
              <a:t>Read Operation </a:t>
            </a:r>
          </a:p>
          <a:p>
            <a:pPr lvl="1" defTabSz="914400">
              <a:buClrTx/>
              <a:buSzTx/>
            </a:pPr>
            <a:r>
              <a:rPr kumimoji="0" lang="en-US" sz="2000" b="0" i="0" u="none" strike="noStrike" cap="none" normalizeH="0" baseline="0" dirty="0" smtClean="0">
                <a:ln>
                  <a:noFill/>
                </a:ln>
                <a:solidFill>
                  <a:schemeClr val="tx1"/>
                </a:solidFill>
                <a:effectLst/>
                <a:latin typeface="+mn-lt"/>
              </a:rPr>
              <a:t>Write Operation</a:t>
            </a:r>
          </a:p>
          <a:p>
            <a:pPr defTabSz="914400">
              <a:buClrTx/>
              <a:buSzTx/>
            </a:pPr>
            <a:r>
              <a:rPr kumimoji="0" lang="en-US" sz="2000" b="1" i="0" u="none" strike="noStrike" cap="none" normalizeH="0" baseline="0" dirty="0" smtClean="0">
                <a:ln>
                  <a:noFill/>
                </a:ln>
                <a:solidFill>
                  <a:srgbClr val="40424E"/>
                </a:solidFill>
                <a:effectLst/>
                <a:latin typeface="+mn-lt"/>
              </a:rPr>
              <a:t>Storage Engine:</a:t>
            </a:r>
            <a:endParaRPr kumimoji="0" lang="en-US" sz="2000" b="0" i="0" u="none" strike="noStrike" cap="none" normalizeH="0" baseline="0" dirty="0" smtClean="0">
              <a:ln>
                <a:noFill/>
              </a:ln>
              <a:solidFill>
                <a:schemeClr val="tx1"/>
              </a:solidFill>
              <a:effectLst/>
              <a:latin typeface="+mn-lt"/>
            </a:endParaRPr>
          </a:p>
          <a:p>
            <a:pPr lvl="1" defTabSz="914400">
              <a:buClrTx/>
              <a:buSzTx/>
            </a:pPr>
            <a:r>
              <a:rPr kumimoji="0" lang="en-US" sz="2000" b="0" i="0" u="none" strike="noStrike" cap="none" normalizeH="0" baseline="0" dirty="0" err="1" smtClean="0">
                <a:ln>
                  <a:noFill/>
                </a:ln>
                <a:solidFill>
                  <a:schemeClr val="tx1"/>
                </a:solidFill>
                <a:effectLst/>
                <a:latin typeface="+mn-lt"/>
              </a:rPr>
              <a:t>CommitLog</a:t>
            </a:r>
            <a:r>
              <a:rPr kumimoji="0" lang="en-US" sz="2000" b="0" i="0" u="none" strike="noStrike" cap="none" normalizeH="0" baseline="0" dirty="0" smtClean="0">
                <a:ln>
                  <a:noFill/>
                </a:ln>
                <a:solidFill>
                  <a:schemeClr val="tx1"/>
                </a:solidFill>
                <a:effectLst/>
                <a:latin typeface="+mn-lt"/>
              </a:rPr>
              <a:t> 	</a:t>
            </a:r>
          </a:p>
          <a:p>
            <a:pPr lvl="1" defTabSz="914400">
              <a:buClrTx/>
              <a:buSzTx/>
            </a:pPr>
            <a:r>
              <a:rPr kumimoji="0" lang="en-US" sz="2000" b="0" i="0" u="none" strike="noStrike" cap="none" normalizeH="0" baseline="0" dirty="0" err="1" smtClean="0">
                <a:ln>
                  <a:noFill/>
                </a:ln>
                <a:solidFill>
                  <a:schemeClr val="tx1"/>
                </a:solidFill>
                <a:effectLst/>
                <a:latin typeface="+mn-lt"/>
              </a:rPr>
              <a:t>Memtables</a:t>
            </a:r>
            <a:r>
              <a:rPr kumimoji="0" lang="en-US" sz="2000" b="0" i="0" u="none" strike="noStrike" cap="none" normalizeH="0" baseline="0" dirty="0" smtClean="0">
                <a:ln>
                  <a:noFill/>
                </a:ln>
                <a:solidFill>
                  <a:schemeClr val="tx1"/>
                </a:solidFill>
                <a:effectLst/>
                <a:latin typeface="+mn-lt"/>
              </a:rPr>
              <a:t> </a:t>
            </a:r>
          </a:p>
          <a:p>
            <a:pPr lvl="1" defTabSz="914400">
              <a:buClrTx/>
              <a:buSzTx/>
            </a:pPr>
            <a:r>
              <a:rPr kumimoji="0" lang="en-US" sz="2000" b="0" i="0" u="none" strike="noStrike" cap="none" normalizeH="0" baseline="0" dirty="0" err="1" smtClean="0">
                <a:ln>
                  <a:noFill/>
                </a:ln>
                <a:solidFill>
                  <a:schemeClr val="tx1"/>
                </a:solidFill>
                <a:effectLst/>
                <a:latin typeface="+mn-lt"/>
              </a:rPr>
              <a:t>SSTables</a:t>
            </a:r>
            <a:endParaRPr kumimoji="0" lang="en-US" sz="2000" b="0" i="0" u="none" strike="noStrike" cap="none" normalizeH="0" baseline="0" dirty="0" smtClean="0">
              <a:ln>
                <a:noFill/>
              </a:ln>
              <a:solidFill>
                <a:schemeClr val="tx1"/>
              </a:solidFill>
              <a:effectLst/>
              <a:latin typeface="+mn-lt"/>
            </a:endParaRPr>
          </a:p>
          <a:p>
            <a:pPr defTabSz="914400">
              <a:buClrTx/>
              <a:buSzTx/>
            </a:pPr>
            <a:r>
              <a:rPr lang="en-US" sz="2000" b="1" dirty="0" smtClean="0">
                <a:latin typeface="+mn-lt"/>
              </a:rPr>
              <a:t>Data </a:t>
            </a:r>
            <a:r>
              <a:rPr kumimoji="0" lang="en-US" sz="2000" b="1" i="0" u="none" strike="noStrike" cap="none" normalizeH="0" baseline="0" dirty="0" smtClean="0">
                <a:ln>
                  <a:noFill/>
                </a:ln>
                <a:solidFill>
                  <a:schemeClr val="tx1"/>
                </a:solidFill>
                <a:effectLst/>
                <a:latin typeface="+mn-lt"/>
              </a:rPr>
              <a:t>Replication Strategies</a:t>
            </a:r>
          </a:p>
          <a:p>
            <a:pPr lvl="1" defTabSz="914400">
              <a:buClrTx/>
              <a:buSzTx/>
            </a:pPr>
            <a:r>
              <a:rPr lang="en-US" sz="2000" dirty="0" smtClean="0">
                <a:latin typeface="+mn-lt"/>
              </a:rPr>
              <a:t>Simple Replication Strategy</a:t>
            </a:r>
          </a:p>
          <a:p>
            <a:pPr lvl="1" defTabSz="914400">
              <a:buClrTx/>
              <a:buSzTx/>
            </a:pPr>
            <a:r>
              <a:rPr kumimoji="0" lang="en-US" sz="2000" i="0" u="none" strike="noStrike" cap="none" normalizeH="0" baseline="0" dirty="0" smtClean="0">
                <a:ln>
                  <a:noFill/>
                </a:ln>
                <a:solidFill>
                  <a:schemeClr val="tx1"/>
                </a:solidFill>
                <a:effectLst/>
                <a:latin typeface="+mn-lt"/>
              </a:rPr>
              <a:t>Network</a:t>
            </a:r>
            <a:r>
              <a:rPr kumimoji="0" lang="en-US" sz="2000" i="0" u="none" strike="noStrike" cap="none" normalizeH="0" dirty="0" smtClean="0">
                <a:ln>
                  <a:noFill/>
                </a:ln>
                <a:solidFill>
                  <a:schemeClr val="tx1"/>
                </a:solidFill>
                <a:effectLst/>
                <a:latin typeface="+mn-lt"/>
              </a:rPr>
              <a:t> </a:t>
            </a:r>
            <a:r>
              <a:rPr lang="en-IN" sz="2000" dirty="0">
                <a:latin typeface="+mn-lt"/>
              </a:rPr>
              <a:t>Topology Strategy</a:t>
            </a:r>
            <a:endParaRPr kumimoji="0" lang="en-US" sz="2000" i="0" u="none" strike="noStrike" cap="none" normalizeH="0" baseline="0" dirty="0" smtClean="0">
              <a:ln>
                <a:noFill/>
              </a:ln>
              <a:solidFill>
                <a:schemeClr val="tx1"/>
              </a:solidFill>
              <a:effectLst/>
              <a:latin typeface="+mn-lt"/>
            </a:endParaRPr>
          </a:p>
        </p:txBody>
      </p:sp>
      <p:sp>
        <p:nvSpPr>
          <p:cNvPr id="5" name="Title 1"/>
          <p:cNvSpPr>
            <a:spLocks noGrp="1"/>
          </p:cNvSpPr>
          <p:nvPr>
            <p:ph type="title"/>
          </p:nvPr>
        </p:nvSpPr>
        <p:spPr>
          <a:xfrm>
            <a:off x="457200" y="381000"/>
            <a:ext cx="6447501" cy="661989"/>
          </a:xfrm>
        </p:spPr>
        <p:txBody>
          <a:bodyPr/>
          <a:lstStyle/>
          <a:p>
            <a:r>
              <a:rPr lang="en-IN" b="1" dirty="0" smtClean="0"/>
              <a:t>Cassandra - Architecture</a:t>
            </a:r>
            <a:endParaRPr lang="en-IN" b="1" dirty="0"/>
          </a:p>
        </p:txBody>
      </p:sp>
      <p:sp>
        <p:nvSpPr>
          <p:cNvPr id="3" name="Footer Placeholder 2"/>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 xmlns:p14="http://schemas.microsoft.com/office/powerpoint/2010/main" val="3580062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716" y="1098545"/>
            <a:ext cx="8085931" cy="5357811"/>
          </a:xfrm>
        </p:spPr>
        <p:txBody>
          <a:bodyPr>
            <a:noAutofit/>
          </a:bodyPr>
          <a:lstStyle/>
          <a:p>
            <a:pPr marL="0" indent="0" algn="just">
              <a:buNone/>
            </a:pPr>
            <a:r>
              <a:rPr lang="en-IN" sz="2200" b="1" u="sng" dirty="0" smtClean="0">
                <a:solidFill>
                  <a:schemeClr val="accent1">
                    <a:lumMod val="75000"/>
                  </a:schemeClr>
                </a:solidFill>
                <a:latin typeface="+mj-lt"/>
              </a:rPr>
              <a:t>Basic </a:t>
            </a:r>
            <a:r>
              <a:rPr lang="en-IN" sz="2200" b="1" u="sng" dirty="0">
                <a:solidFill>
                  <a:schemeClr val="accent1">
                    <a:lumMod val="75000"/>
                  </a:schemeClr>
                </a:solidFill>
                <a:latin typeface="+mj-lt"/>
              </a:rPr>
              <a:t>Terminology</a:t>
            </a:r>
            <a:r>
              <a:rPr lang="en-IN" sz="2000" b="1" dirty="0">
                <a:solidFill>
                  <a:schemeClr val="accent1">
                    <a:lumMod val="75000"/>
                  </a:schemeClr>
                </a:solidFill>
              </a:rPr>
              <a:t>:</a:t>
            </a:r>
            <a:r>
              <a:rPr lang="en-IN" sz="2000" b="1" dirty="0" smtClean="0">
                <a:solidFill>
                  <a:schemeClr val="accent1">
                    <a:lumMod val="75000"/>
                  </a:schemeClr>
                </a:solidFill>
                <a:latin typeface="+mj-lt"/>
              </a:rPr>
              <a:t>−</a:t>
            </a:r>
            <a:endParaRPr lang="en-IN" sz="2000" b="1" dirty="0">
              <a:solidFill>
                <a:schemeClr val="accent1">
                  <a:lumMod val="75000"/>
                </a:schemeClr>
              </a:solidFill>
              <a:latin typeface="+mj-lt"/>
            </a:endParaRPr>
          </a:p>
          <a:p>
            <a:pPr lvl="1" algn="just"/>
            <a:r>
              <a:rPr lang="en-IN" sz="2000" b="1" dirty="0">
                <a:latin typeface="+mj-lt"/>
              </a:rPr>
              <a:t>Node</a:t>
            </a:r>
            <a:r>
              <a:rPr lang="en-IN" sz="2000" dirty="0">
                <a:latin typeface="+mj-lt"/>
              </a:rPr>
              <a:t> − Node is the basic component in Apache Cassandra. It is the place where actually data is stored. For Example</a:t>
            </a:r>
            <a:r>
              <a:rPr lang="en-IN" sz="2000" dirty="0" smtClean="0">
                <a:latin typeface="+mj-lt"/>
              </a:rPr>
              <a:t>: As </a:t>
            </a:r>
            <a:r>
              <a:rPr lang="en-IN" sz="2000" dirty="0">
                <a:latin typeface="+mj-lt"/>
              </a:rPr>
              <a:t>shown in diagram node which has IP address 10.0.0.7 contain data (keyspace which contain one or more tables).</a:t>
            </a:r>
            <a:r>
              <a:rPr lang="en-IN" sz="2000" dirty="0" smtClean="0">
                <a:latin typeface="+mj-lt"/>
              </a:rPr>
              <a:t>.</a:t>
            </a:r>
            <a:endParaRPr lang="en-IN" sz="2000" dirty="0">
              <a:latin typeface="+mj-lt"/>
            </a:endParaRPr>
          </a:p>
          <a:p>
            <a:pPr lvl="1" algn="just"/>
            <a:endParaRPr lang="en-IN" sz="2000" b="1" dirty="0" smtClean="0">
              <a:latin typeface="+mj-lt"/>
            </a:endParaRPr>
          </a:p>
          <a:p>
            <a:pPr lvl="1" algn="just"/>
            <a:endParaRPr lang="en-IN" sz="2000" b="1" dirty="0">
              <a:latin typeface="+mj-lt"/>
            </a:endParaRPr>
          </a:p>
          <a:p>
            <a:pPr lvl="1" algn="just"/>
            <a:endParaRPr lang="en-IN" sz="2000" b="1" dirty="0" smtClean="0">
              <a:latin typeface="+mj-lt"/>
            </a:endParaRPr>
          </a:p>
          <a:p>
            <a:pPr lvl="1" algn="just"/>
            <a:endParaRPr lang="en-IN" sz="2000" b="1" dirty="0">
              <a:latin typeface="+mj-lt"/>
            </a:endParaRPr>
          </a:p>
          <a:p>
            <a:pPr lvl="1" algn="just"/>
            <a:r>
              <a:rPr lang="en-IN" sz="2000" b="1" dirty="0" smtClean="0">
                <a:latin typeface="+mj-lt"/>
              </a:rPr>
              <a:t>Data </a:t>
            </a:r>
            <a:r>
              <a:rPr lang="en-IN" sz="2000" b="1" dirty="0">
                <a:latin typeface="+mj-lt"/>
              </a:rPr>
              <a:t>center</a:t>
            </a:r>
            <a:r>
              <a:rPr lang="en-IN" sz="2000" dirty="0">
                <a:latin typeface="+mj-lt"/>
              </a:rPr>
              <a:t> − It is a collection of related nodes</a:t>
            </a:r>
            <a:r>
              <a:rPr lang="en-IN" sz="2000" dirty="0" smtClean="0">
                <a:latin typeface="+mj-lt"/>
              </a:rPr>
              <a:t>.</a:t>
            </a:r>
          </a:p>
          <a:p>
            <a:pPr marL="914400" lvl="2" indent="0" algn="just">
              <a:buNone/>
            </a:pPr>
            <a:endParaRPr lang="en-IN" dirty="0">
              <a:latin typeface="+mj-lt"/>
            </a:endParaRPr>
          </a:p>
          <a:p>
            <a:pPr lvl="1" algn="just"/>
            <a:endParaRPr lang="en-IN" sz="1800" b="1" dirty="0" smtClean="0">
              <a:latin typeface="+mj-lt"/>
            </a:endParaRPr>
          </a:p>
          <a:p>
            <a:pPr lvl="1" algn="just"/>
            <a:endParaRPr lang="en-IN" sz="1800" b="1" dirty="0">
              <a:latin typeface="+mj-lt"/>
            </a:endParaRPr>
          </a:p>
          <a:p>
            <a:pPr marL="0" indent="0">
              <a:buNone/>
            </a:pPr>
            <a:endParaRPr lang="en-IN" sz="2200" dirty="0">
              <a:latin typeface="+mj-lt"/>
            </a:endParaRPr>
          </a:p>
        </p:txBody>
      </p:sp>
      <p:sp>
        <p:nvSpPr>
          <p:cNvPr id="4" name="Title 1"/>
          <p:cNvSpPr>
            <a:spLocks noGrp="1"/>
          </p:cNvSpPr>
          <p:nvPr>
            <p:ph type="title"/>
          </p:nvPr>
        </p:nvSpPr>
        <p:spPr>
          <a:xfrm>
            <a:off x="457200" y="381000"/>
            <a:ext cx="6447501" cy="661989"/>
          </a:xfrm>
        </p:spPr>
        <p:txBody>
          <a:bodyPr/>
          <a:lstStyle/>
          <a:p>
            <a:r>
              <a:rPr lang="en-IN" b="1" dirty="0" smtClean="0"/>
              <a:t>Cassandra - Architecture</a:t>
            </a:r>
            <a:endParaRPr lang="en-IN" b="1" dirty="0"/>
          </a:p>
        </p:txBody>
      </p:sp>
      <p:pic>
        <p:nvPicPr>
          <p:cNvPr id="7170" name="Picture 2" descr="Lightbox"/>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343400" y="2438400"/>
            <a:ext cx="2736056" cy="169545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3" cstate="print"/>
          <a:stretch>
            <a:fillRect/>
          </a:stretch>
        </p:blipFill>
        <p:spPr>
          <a:xfrm>
            <a:off x="2590800" y="4648200"/>
            <a:ext cx="1821261" cy="1610242"/>
          </a:xfrm>
          <a:prstGeom prst="rect">
            <a:avLst/>
          </a:prstGeom>
        </p:spPr>
      </p:pic>
      <p:sp>
        <p:nvSpPr>
          <p:cNvPr id="5" name="Footer Placeholder 4"/>
          <p:cNvSpPr>
            <a:spLocks noGrp="1"/>
          </p:cNvSpPr>
          <p:nvPr>
            <p:ph type="ftr" sz="quarter" idx="11"/>
          </p:nvPr>
        </p:nvSpPr>
        <p:spPr/>
        <p:txBody>
          <a:bodyPr/>
          <a:lstStyle/>
          <a:p>
            <a:r>
              <a:rPr lang="en-IN" smtClean="0"/>
              <a:t>Mrs. Deepali Jaadhav</a:t>
            </a:r>
            <a:endParaRPr lang="en-IN"/>
          </a:p>
        </p:txBody>
      </p:sp>
      <p:sp>
        <p:nvSpPr>
          <p:cNvPr id="8" name="Slide Number Placeholder 7"/>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 xmlns:p14="http://schemas.microsoft.com/office/powerpoint/2010/main" val="10382988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432" y="1100139"/>
            <a:ext cx="7775178" cy="4726912"/>
          </a:xfrm>
        </p:spPr>
        <p:txBody>
          <a:bodyPr>
            <a:normAutofit/>
          </a:bodyPr>
          <a:lstStyle/>
          <a:p>
            <a:pPr marL="342900" lvl="1" indent="-342900"/>
            <a:r>
              <a:rPr lang="en-IN" sz="2000" b="1" dirty="0"/>
              <a:t>Cluster</a:t>
            </a:r>
            <a:r>
              <a:rPr lang="en-IN" sz="2000" dirty="0"/>
              <a:t> − A cluster is a component that contains one or more data centers.</a:t>
            </a:r>
          </a:p>
          <a:p>
            <a:endParaRPr lang="en-IN" sz="2000" dirty="0"/>
          </a:p>
        </p:txBody>
      </p:sp>
      <p:sp>
        <p:nvSpPr>
          <p:cNvPr id="4" name="Title 1"/>
          <p:cNvSpPr>
            <a:spLocks noGrp="1"/>
          </p:cNvSpPr>
          <p:nvPr>
            <p:ph type="title"/>
          </p:nvPr>
        </p:nvSpPr>
        <p:spPr>
          <a:xfrm>
            <a:off x="457200" y="457200"/>
            <a:ext cx="6447501" cy="661989"/>
          </a:xfrm>
        </p:spPr>
        <p:txBody>
          <a:bodyPr/>
          <a:lstStyle/>
          <a:p>
            <a:r>
              <a:rPr lang="en-IN" b="1" dirty="0" smtClean="0"/>
              <a:t>Cassandra - Architecture</a:t>
            </a:r>
            <a:endParaRPr lang="en-IN" b="1" dirty="0"/>
          </a:p>
        </p:txBody>
      </p:sp>
      <p:pic>
        <p:nvPicPr>
          <p:cNvPr id="2" name="Picture 1"/>
          <p:cNvPicPr>
            <a:picLocks noChangeAspect="1"/>
          </p:cNvPicPr>
          <p:nvPr/>
        </p:nvPicPr>
        <p:blipFill>
          <a:blip r:embed="rId2" cstate="print"/>
          <a:stretch>
            <a:fillRect/>
          </a:stretch>
        </p:blipFill>
        <p:spPr>
          <a:xfrm>
            <a:off x="752143" y="1909764"/>
            <a:ext cx="2554593" cy="2347911"/>
          </a:xfrm>
          <a:prstGeom prst="rect">
            <a:avLst/>
          </a:prstGeom>
        </p:spPr>
      </p:pic>
      <p:pic>
        <p:nvPicPr>
          <p:cNvPr id="6" name="Picture 5"/>
          <p:cNvPicPr>
            <a:picLocks noChangeAspect="1"/>
          </p:cNvPicPr>
          <p:nvPr/>
        </p:nvPicPr>
        <p:blipFill>
          <a:blip r:embed="rId3" cstate="print"/>
          <a:stretch>
            <a:fillRect/>
          </a:stretch>
        </p:blipFill>
        <p:spPr>
          <a:xfrm>
            <a:off x="3619243" y="1818152"/>
            <a:ext cx="4372859" cy="3290887"/>
          </a:xfrm>
          <a:prstGeom prst="rect">
            <a:avLst/>
          </a:prstGeom>
        </p:spPr>
      </p:pic>
      <p:sp>
        <p:nvSpPr>
          <p:cNvPr id="7" name="Footer Placeholder 6"/>
          <p:cNvSpPr>
            <a:spLocks noGrp="1"/>
          </p:cNvSpPr>
          <p:nvPr>
            <p:ph type="ftr" sz="quarter" idx="11"/>
          </p:nvPr>
        </p:nvSpPr>
        <p:spPr/>
        <p:txBody>
          <a:bodyPr/>
          <a:lstStyle/>
          <a:p>
            <a:r>
              <a:rPr lang="en-IN" smtClean="0"/>
              <a:t>Mrs. Deepali Jaadhav</a:t>
            </a:r>
            <a:endParaRPr lang="en-IN"/>
          </a:p>
        </p:txBody>
      </p:sp>
      <p:sp>
        <p:nvSpPr>
          <p:cNvPr id="8" name="Slide Number Placeholder 7"/>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 xmlns:p14="http://schemas.microsoft.com/office/powerpoint/2010/main" val="170168750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945" y="1171575"/>
            <a:ext cx="8139509" cy="4855499"/>
          </a:xfrm>
        </p:spPr>
        <p:txBody>
          <a:bodyPr>
            <a:normAutofit lnSpcReduction="10000"/>
          </a:bodyPr>
          <a:lstStyle/>
          <a:p>
            <a:pPr marL="0" indent="0" fontAlgn="base">
              <a:buNone/>
            </a:pPr>
            <a:r>
              <a:rPr lang="en-IN" sz="2200" b="1" u="sng" dirty="0">
                <a:solidFill>
                  <a:schemeClr val="accent1">
                    <a:lumMod val="75000"/>
                  </a:schemeClr>
                </a:solidFill>
              </a:rPr>
              <a:t>Operations</a:t>
            </a:r>
            <a:r>
              <a:rPr lang="en-IN" sz="2200" b="1" dirty="0">
                <a:solidFill>
                  <a:schemeClr val="accent1">
                    <a:lumMod val="75000"/>
                  </a:schemeClr>
                </a:solidFill>
              </a:rPr>
              <a:t>:</a:t>
            </a:r>
          </a:p>
          <a:p>
            <a:pPr>
              <a:buAutoNum type="arabicPeriod"/>
            </a:pPr>
            <a:r>
              <a:rPr lang="en-IN" sz="2000" b="1" dirty="0" smtClean="0"/>
              <a:t>Read Operation</a:t>
            </a:r>
            <a:r>
              <a:rPr lang="en-IN" sz="2000" b="1" dirty="0"/>
              <a:t>:</a:t>
            </a:r>
            <a:r>
              <a:rPr lang="en-IN" sz="2000" dirty="0"/>
              <a:t/>
            </a:r>
            <a:br>
              <a:rPr lang="en-IN" sz="2000" dirty="0"/>
            </a:br>
            <a:r>
              <a:rPr lang="en-IN" sz="2000" dirty="0"/>
              <a:t>In Read Operation there are three types of read requests that a </a:t>
            </a:r>
            <a:r>
              <a:rPr lang="en-IN" sz="2000" b="1" dirty="0"/>
              <a:t>coordinator</a:t>
            </a:r>
            <a:r>
              <a:rPr lang="en-IN" sz="2000" dirty="0"/>
              <a:t> can send to a replica. The node that accepts the write </a:t>
            </a:r>
            <a:r>
              <a:rPr lang="en-IN" sz="2000" dirty="0" smtClean="0"/>
              <a:t>requests </a:t>
            </a:r>
            <a:r>
              <a:rPr lang="en-IN" sz="2000" dirty="0"/>
              <a:t>called coordinator for that particular operation</a:t>
            </a:r>
            <a:r>
              <a:rPr lang="en-IN" sz="2000" dirty="0" smtClean="0"/>
              <a:t>.</a:t>
            </a:r>
          </a:p>
          <a:p>
            <a:pPr lvl="1" fontAlgn="base"/>
            <a:r>
              <a:rPr lang="en-IN" sz="1800" b="1" dirty="0"/>
              <a:t>Step-1: Direct Request:</a:t>
            </a:r>
            <a:r>
              <a:rPr lang="en-IN" sz="1800" dirty="0"/>
              <a:t/>
            </a:r>
            <a:br>
              <a:rPr lang="en-IN" sz="1800" dirty="0"/>
            </a:br>
            <a:r>
              <a:rPr lang="en-IN" sz="1800" dirty="0"/>
              <a:t>In this operation coordinator node sends the read request to one of the replicas.</a:t>
            </a:r>
          </a:p>
          <a:p>
            <a:pPr lvl="1" fontAlgn="base"/>
            <a:r>
              <a:rPr lang="en-IN" sz="1800" b="1" dirty="0"/>
              <a:t>Step-2: Digest Request:</a:t>
            </a:r>
            <a:r>
              <a:rPr lang="en-IN" sz="1800" dirty="0"/>
              <a:t/>
            </a:r>
            <a:br>
              <a:rPr lang="en-IN" sz="1800" dirty="0"/>
            </a:br>
            <a:r>
              <a:rPr lang="en-IN" sz="1800" dirty="0"/>
              <a:t>In this operation coordinator will contact to replicas specified by the consistency level. For Example: CONSITENCY TWO; It simply means that Any two nodes in data center will acknowledge.</a:t>
            </a:r>
          </a:p>
          <a:p>
            <a:pPr lvl="1" fontAlgn="base"/>
            <a:r>
              <a:rPr lang="en-IN" sz="1800" b="1" dirty="0"/>
              <a:t>Step-3: Read Repair Request:</a:t>
            </a:r>
            <a:r>
              <a:rPr lang="en-IN" sz="1800" dirty="0"/>
              <a:t/>
            </a:r>
            <a:br>
              <a:rPr lang="en-IN" sz="1800" dirty="0"/>
            </a:br>
            <a:r>
              <a:rPr lang="en-IN" sz="1800" dirty="0"/>
              <a:t>If there is any case in which data is not consistent across the node then background Read Repair Request initiated that makes sure that the most recent data is available across the nodes.</a:t>
            </a:r>
          </a:p>
          <a:p>
            <a:pPr>
              <a:buAutoNum type="arabicPeriod"/>
            </a:pPr>
            <a:endParaRPr lang="en-IN" dirty="0"/>
          </a:p>
        </p:txBody>
      </p:sp>
      <p:sp>
        <p:nvSpPr>
          <p:cNvPr id="4" name="Title 1"/>
          <p:cNvSpPr>
            <a:spLocks noGrp="1"/>
          </p:cNvSpPr>
          <p:nvPr>
            <p:ph type="title"/>
          </p:nvPr>
        </p:nvSpPr>
        <p:spPr>
          <a:xfrm>
            <a:off x="457200" y="381000"/>
            <a:ext cx="6447501" cy="661989"/>
          </a:xfrm>
        </p:spPr>
        <p:txBody>
          <a:bodyPr/>
          <a:lstStyle/>
          <a:p>
            <a:r>
              <a:rPr lang="en-IN" b="1" dirty="0" smtClean="0"/>
              <a:t>Cassandra - Architecture</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 xmlns:p14="http://schemas.microsoft.com/office/powerpoint/2010/main" val="11941266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6447501" cy="690563"/>
          </a:xfrm>
        </p:spPr>
        <p:txBody>
          <a:bodyPr/>
          <a:lstStyle/>
          <a:p>
            <a:r>
              <a:rPr lang="en-IN" b="1" dirty="0">
                <a:solidFill>
                  <a:srgbClr val="0070C0"/>
                </a:solidFill>
              </a:rPr>
              <a:t>Features of </a:t>
            </a:r>
            <a:r>
              <a:rPr lang="en-IN" b="1" dirty="0" err="1" smtClean="0">
                <a:solidFill>
                  <a:srgbClr val="0070C0"/>
                </a:solidFill>
              </a:rPr>
              <a:t>NoSQL</a:t>
            </a:r>
            <a:endParaRPr lang="en-IN" dirty="0">
              <a:solidFill>
                <a:srgbClr val="0070C0"/>
              </a:solidFill>
            </a:endParaRPr>
          </a:p>
        </p:txBody>
      </p:sp>
      <p:sp>
        <p:nvSpPr>
          <p:cNvPr id="3" name="Content Placeholder 2"/>
          <p:cNvSpPr>
            <a:spLocks noGrp="1"/>
          </p:cNvSpPr>
          <p:nvPr>
            <p:ph idx="1"/>
          </p:nvPr>
        </p:nvSpPr>
        <p:spPr>
          <a:xfrm>
            <a:off x="533400" y="1295400"/>
            <a:ext cx="8001000" cy="4469737"/>
          </a:xfrm>
        </p:spPr>
        <p:txBody>
          <a:bodyPr>
            <a:normAutofit/>
          </a:bodyPr>
          <a:lstStyle/>
          <a:p>
            <a:pPr algn="just"/>
            <a:r>
              <a:rPr lang="en-IN" sz="2200" b="1" dirty="0"/>
              <a:t>Schema-free</a:t>
            </a:r>
            <a:endParaRPr lang="en-IN" sz="2200" dirty="0"/>
          </a:p>
          <a:p>
            <a:pPr lvl="1" algn="just"/>
            <a:r>
              <a:rPr lang="en-IN" sz="2000" dirty="0" err="1"/>
              <a:t>NoSQL</a:t>
            </a:r>
            <a:r>
              <a:rPr lang="en-IN" sz="2000" dirty="0"/>
              <a:t> databases are either schema-free or have relaxed schemas</a:t>
            </a:r>
          </a:p>
          <a:p>
            <a:pPr lvl="1" algn="just"/>
            <a:r>
              <a:rPr lang="en-IN" sz="2000" dirty="0"/>
              <a:t>Do not require any sort of definition of the schema of the data</a:t>
            </a:r>
          </a:p>
          <a:p>
            <a:pPr lvl="1" algn="just"/>
            <a:r>
              <a:rPr lang="en-IN" sz="2000" dirty="0"/>
              <a:t>Offers heterogeneous structures of data in the same domain</a:t>
            </a:r>
          </a:p>
          <a:p>
            <a:pPr algn="just"/>
            <a:r>
              <a:rPr lang="en-IN" sz="2200" b="1" dirty="0"/>
              <a:t>Simple API</a:t>
            </a:r>
            <a:endParaRPr lang="en-IN" sz="2200" dirty="0"/>
          </a:p>
          <a:p>
            <a:pPr lvl="1" algn="just"/>
            <a:r>
              <a:rPr lang="en-IN" sz="2000" dirty="0"/>
              <a:t>Offers easy to use interfaces for storage and querying data provided</a:t>
            </a:r>
          </a:p>
          <a:p>
            <a:pPr lvl="1" algn="just"/>
            <a:r>
              <a:rPr lang="en-IN" sz="2000" dirty="0"/>
              <a:t>APIs allow low-level data manipulation &amp; selection methods</a:t>
            </a:r>
          </a:p>
          <a:p>
            <a:pPr lvl="1" algn="just"/>
            <a:r>
              <a:rPr lang="en-IN" sz="2000" dirty="0"/>
              <a:t>Text-based protocols mostly used with HTTP REST with JSON</a:t>
            </a:r>
          </a:p>
          <a:p>
            <a:pPr lvl="1" algn="just"/>
            <a:r>
              <a:rPr lang="en-IN" sz="2000" dirty="0"/>
              <a:t>Mostly used no standard based </a:t>
            </a:r>
            <a:r>
              <a:rPr lang="en-IN" sz="2000" dirty="0" err="1"/>
              <a:t>NoSQL</a:t>
            </a:r>
            <a:r>
              <a:rPr lang="en-IN" sz="2000" dirty="0"/>
              <a:t> query language</a:t>
            </a:r>
          </a:p>
          <a:p>
            <a:pPr lvl="1" algn="just"/>
            <a:r>
              <a:rPr lang="en-IN" sz="2000" dirty="0"/>
              <a:t>Web-enabled databases running as internet-facing services</a:t>
            </a:r>
          </a:p>
          <a:p>
            <a:pPr algn="just"/>
            <a:endParaRPr lang="en-IN"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11</a:t>
            </a:fld>
            <a:endParaRPr lang="en-IN"/>
          </a:p>
        </p:txBody>
      </p:sp>
    </p:spTree>
    <p:extLst>
      <p:ext uri="{BB962C8B-B14F-4D97-AF65-F5344CB8AC3E}">
        <p14:creationId xmlns:p14="http://schemas.microsoft.com/office/powerpoint/2010/main" xmlns="" val="1929706163"/>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7807325" cy="4612612"/>
          </a:xfrm>
        </p:spPr>
        <p:txBody>
          <a:bodyPr>
            <a:normAutofit/>
          </a:bodyPr>
          <a:lstStyle/>
          <a:p>
            <a:pPr fontAlgn="base"/>
            <a:r>
              <a:rPr lang="en-IN" sz="2000" b="1" dirty="0"/>
              <a:t>Write Operation</a:t>
            </a:r>
            <a:r>
              <a:rPr lang="en-IN" sz="2000" b="1" dirty="0" smtClean="0"/>
              <a:t>:</a:t>
            </a:r>
          </a:p>
          <a:p>
            <a:pPr lvl="1" fontAlgn="base"/>
            <a:r>
              <a:rPr lang="en-IN" sz="2000" b="1" dirty="0" smtClean="0"/>
              <a:t>Step-1</a:t>
            </a:r>
            <a:r>
              <a:rPr lang="en-IN" sz="2000" b="1" dirty="0"/>
              <a:t>:</a:t>
            </a:r>
            <a:r>
              <a:rPr lang="en-IN" sz="2000" dirty="0"/>
              <a:t/>
            </a:r>
            <a:br>
              <a:rPr lang="en-IN" sz="2000" dirty="0"/>
            </a:br>
            <a:r>
              <a:rPr lang="en-IN" sz="2000" dirty="0"/>
              <a:t>In Write Operation as soon as we receives request then it is first dumped into commit log to make sure that data is saved.</a:t>
            </a:r>
          </a:p>
          <a:p>
            <a:pPr lvl="1" fontAlgn="base"/>
            <a:r>
              <a:rPr lang="en-IN" sz="2000" b="1" dirty="0"/>
              <a:t>Step-2:</a:t>
            </a:r>
            <a:r>
              <a:rPr lang="en-IN" sz="2000" dirty="0"/>
              <a:t/>
            </a:r>
            <a:br>
              <a:rPr lang="en-IN" sz="2000" dirty="0"/>
            </a:br>
            <a:r>
              <a:rPr lang="en-IN" sz="2000" dirty="0"/>
              <a:t>Insertion of data into table that is also written in </a:t>
            </a:r>
            <a:r>
              <a:rPr lang="en-IN" sz="2000" dirty="0" err="1"/>
              <a:t>MemTable</a:t>
            </a:r>
            <a:r>
              <a:rPr lang="en-IN" sz="2000" dirty="0"/>
              <a:t> that holds the data till it’s get full.</a:t>
            </a:r>
          </a:p>
          <a:p>
            <a:pPr lvl="1" fontAlgn="base"/>
            <a:r>
              <a:rPr lang="en-IN" sz="2000" b="1" dirty="0"/>
              <a:t>Step-3:</a:t>
            </a:r>
            <a:r>
              <a:rPr lang="en-IN" sz="2000" dirty="0"/>
              <a:t/>
            </a:r>
            <a:br>
              <a:rPr lang="en-IN" sz="2000" dirty="0"/>
            </a:br>
            <a:r>
              <a:rPr lang="en-IN" sz="2000" dirty="0"/>
              <a:t>If </a:t>
            </a:r>
            <a:r>
              <a:rPr lang="en-IN" sz="2000" dirty="0" err="1"/>
              <a:t>MemTable</a:t>
            </a:r>
            <a:r>
              <a:rPr lang="en-IN" sz="2000" dirty="0"/>
              <a:t> reaches its threshold then data is flushed to SS Table.</a:t>
            </a:r>
          </a:p>
          <a:p>
            <a:pPr lvl="1"/>
            <a:endParaRPr lang="en-IN" sz="2000" dirty="0"/>
          </a:p>
        </p:txBody>
      </p:sp>
      <p:sp>
        <p:nvSpPr>
          <p:cNvPr id="4" name="Title 1"/>
          <p:cNvSpPr>
            <a:spLocks noGrp="1"/>
          </p:cNvSpPr>
          <p:nvPr>
            <p:ph type="title"/>
          </p:nvPr>
        </p:nvSpPr>
        <p:spPr>
          <a:xfrm>
            <a:off x="457200" y="381000"/>
            <a:ext cx="6447501" cy="661989"/>
          </a:xfrm>
        </p:spPr>
        <p:txBody>
          <a:bodyPr/>
          <a:lstStyle/>
          <a:p>
            <a:r>
              <a:rPr lang="en-IN" b="1" dirty="0" smtClean="0"/>
              <a:t>Cassandra - Architecture</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 xmlns:p14="http://schemas.microsoft.com/office/powerpoint/2010/main" val="458855886"/>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077200" cy="4669762"/>
          </a:xfrm>
        </p:spPr>
        <p:txBody>
          <a:bodyPr>
            <a:normAutofit/>
          </a:bodyPr>
          <a:lstStyle/>
          <a:p>
            <a:pPr marL="457200" lvl="1" indent="-457200" algn="just">
              <a:buNone/>
            </a:pPr>
            <a:r>
              <a:rPr lang="en-US" sz="2200" b="1" u="sng" dirty="0">
                <a:solidFill>
                  <a:schemeClr val="accent1">
                    <a:lumMod val="75000"/>
                  </a:schemeClr>
                </a:solidFill>
              </a:rPr>
              <a:t>Storage Engine</a:t>
            </a:r>
            <a:r>
              <a:rPr lang="en-US" sz="2000" b="1" dirty="0">
                <a:solidFill>
                  <a:srgbClr val="40424E"/>
                </a:solidFill>
              </a:rPr>
              <a:t>:</a:t>
            </a:r>
            <a:endParaRPr lang="en-US" sz="2000" dirty="0">
              <a:solidFill>
                <a:schemeClr val="tx1"/>
              </a:solidFill>
            </a:endParaRPr>
          </a:p>
          <a:p>
            <a:pPr lvl="1" algn="just"/>
            <a:r>
              <a:rPr lang="en-IN" sz="2000" b="1" dirty="0" smtClean="0"/>
              <a:t>Commit </a:t>
            </a:r>
            <a:r>
              <a:rPr lang="en-IN" sz="2000" b="1" dirty="0"/>
              <a:t>log</a:t>
            </a:r>
            <a:r>
              <a:rPr lang="en-IN" sz="2000" dirty="0"/>
              <a:t> − The commit log is a crash-recovery mechanism in Cassandra. Every write operation is written to the commit log.</a:t>
            </a:r>
          </a:p>
          <a:p>
            <a:pPr lvl="1" algn="just"/>
            <a:r>
              <a:rPr lang="en-IN" sz="2000" b="1" dirty="0" err="1"/>
              <a:t>Mem</a:t>
            </a:r>
            <a:r>
              <a:rPr lang="en-IN" sz="2000" b="1" dirty="0"/>
              <a:t>-table</a:t>
            </a:r>
            <a:r>
              <a:rPr lang="en-IN" sz="2000" dirty="0"/>
              <a:t> − A </a:t>
            </a:r>
            <a:r>
              <a:rPr lang="en-IN" sz="2000" dirty="0" err="1"/>
              <a:t>mem</a:t>
            </a:r>
            <a:r>
              <a:rPr lang="en-IN" sz="2000" dirty="0"/>
              <a:t>-table is a memory-resident data structure. After commit log, the data will be written to the </a:t>
            </a:r>
            <a:r>
              <a:rPr lang="en-IN" sz="2000" dirty="0" err="1"/>
              <a:t>mem</a:t>
            </a:r>
            <a:r>
              <a:rPr lang="en-IN" sz="2000" dirty="0"/>
              <a:t>-table. Sometimes, for a single-column family, there will be multiple </a:t>
            </a:r>
            <a:r>
              <a:rPr lang="en-IN" sz="2000" dirty="0" err="1"/>
              <a:t>mem</a:t>
            </a:r>
            <a:r>
              <a:rPr lang="en-IN" sz="2000" dirty="0"/>
              <a:t>-tables.</a:t>
            </a:r>
          </a:p>
          <a:p>
            <a:pPr lvl="1" algn="just"/>
            <a:r>
              <a:rPr lang="en-IN" sz="2000" b="1" dirty="0" err="1"/>
              <a:t>SSTable</a:t>
            </a:r>
            <a:r>
              <a:rPr lang="en-IN" sz="2000" dirty="0"/>
              <a:t> − It is a disk file to which the data is flushed from the </a:t>
            </a:r>
            <a:r>
              <a:rPr lang="en-IN" sz="2000" dirty="0" err="1"/>
              <a:t>mem</a:t>
            </a:r>
            <a:r>
              <a:rPr lang="en-IN" sz="2000" dirty="0"/>
              <a:t>-table when its contents reach a threshold value.</a:t>
            </a:r>
          </a:p>
          <a:p>
            <a:pPr lvl="1" algn="just"/>
            <a:r>
              <a:rPr lang="en-IN" sz="2000" b="1" dirty="0"/>
              <a:t>Bloom filter:</a:t>
            </a:r>
            <a:r>
              <a:rPr lang="en-IN" sz="2000" dirty="0"/>
              <a:t> These are nothing but quick, nondeterministic, algorithms for testing whether an element is a member of a set. It is a special kind of cache. Bloom filters are accessed after every query.</a:t>
            </a:r>
          </a:p>
        </p:txBody>
      </p:sp>
      <p:sp>
        <p:nvSpPr>
          <p:cNvPr id="4" name="Title 1"/>
          <p:cNvSpPr>
            <a:spLocks noGrp="1"/>
          </p:cNvSpPr>
          <p:nvPr>
            <p:ph type="title"/>
          </p:nvPr>
        </p:nvSpPr>
        <p:spPr>
          <a:xfrm>
            <a:off x="457200" y="381000"/>
            <a:ext cx="6447501" cy="661989"/>
          </a:xfrm>
        </p:spPr>
        <p:txBody>
          <a:bodyPr/>
          <a:lstStyle/>
          <a:p>
            <a:r>
              <a:rPr lang="en-IN" b="1" dirty="0" smtClean="0"/>
              <a:t>Cassandra - Architecture</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 xmlns:p14="http://schemas.microsoft.com/office/powerpoint/2010/main" val="368739580"/>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305800" cy="5029200"/>
          </a:xfrm>
        </p:spPr>
        <p:txBody>
          <a:bodyPr>
            <a:noAutofit/>
          </a:bodyPr>
          <a:lstStyle/>
          <a:p>
            <a:pPr marL="0" indent="0" algn="just">
              <a:buNone/>
            </a:pPr>
            <a:r>
              <a:rPr lang="en-IN" sz="1900" b="1" dirty="0">
                <a:solidFill>
                  <a:schemeClr val="accent1">
                    <a:lumMod val="75000"/>
                  </a:schemeClr>
                </a:solidFill>
              </a:rPr>
              <a:t>Data Replication in </a:t>
            </a:r>
            <a:r>
              <a:rPr lang="en-IN" sz="1900" b="1" dirty="0" smtClean="0">
                <a:solidFill>
                  <a:schemeClr val="accent1">
                    <a:lumMod val="75000"/>
                  </a:schemeClr>
                </a:solidFill>
              </a:rPr>
              <a:t>Cassandra</a:t>
            </a:r>
            <a:r>
              <a:rPr lang="en-IN" sz="1900" dirty="0" smtClean="0"/>
              <a:t>:</a:t>
            </a:r>
            <a:endParaRPr lang="en-IN" sz="1900" dirty="0"/>
          </a:p>
          <a:p>
            <a:pPr marL="285750" lvl="1" indent="-171450" algn="just"/>
            <a:r>
              <a:rPr lang="en-IN" sz="1900" dirty="0"/>
              <a:t>In Cassandra, one or more of the nodes in a </a:t>
            </a:r>
            <a:endParaRPr lang="en-IN" sz="1900" dirty="0" smtClean="0"/>
          </a:p>
          <a:p>
            <a:pPr marL="285750" lvl="1" indent="-171450" algn="just">
              <a:buNone/>
            </a:pPr>
            <a:r>
              <a:rPr lang="en-IN" sz="1900" dirty="0" smtClean="0"/>
              <a:t>    cluster </a:t>
            </a:r>
            <a:r>
              <a:rPr lang="en-IN" sz="1900" dirty="0"/>
              <a:t>act as replicas for a given piece of data. </a:t>
            </a:r>
            <a:endParaRPr lang="en-IN" sz="1900" dirty="0" smtClean="0"/>
          </a:p>
          <a:p>
            <a:pPr marL="285750" lvl="1" indent="-171450" algn="just"/>
            <a:r>
              <a:rPr lang="en-IN" sz="1900" dirty="0" smtClean="0"/>
              <a:t>If </a:t>
            </a:r>
            <a:r>
              <a:rPr lang="en-IN" sz="1900" dirty="0"/>
              <a:t>it is detected that some of the nodes </a:t>
            </a:r>
            <a:r>
              <a:rPr lang="en-IN" sz="1900" dirty="0" smtClean="0"/>
              <a:t>responded </a:t>
            </a:r>
          </a:p>
          <a:p>
            <a:pPr marL="285750" lvl="1" indent="-171450" algn="just">
              <a:buNone/>
            </a:pPr>
            <a:r>
              <a:rPr lang="en-IN" sz="1900" dirty="0" smtClean="0"/>
              <a:t>   with </a:t>
            </a:r>
            <a:r>
              <a:rPr lang="en-IN" sz="1900" dirty="0"/>
              <a:t>an out-of-date value, Cassandra will return </a:t>
            </a:r>
            <a:endParaRPr lang="en-IN" sz="1900" dirty="0" smtClean="0"/>
          </a:p>
          <a:p>
            <a:pPr marL="285750" lvl="1" indent="-171450" algn="just">
              <a:buNone/>
            </a:pPr>
            <a:r>
              <a:rPr lang="en-IN" sz="1900" dirty="0" smtClean="0"/>
              <a:t>   the </a:t>
            </a:r>
            <a:r>
              <a:rPr lang="en-IN" sz="1900" dirty="0"/>
              <a:t>most recent </a:t>
            </a:r>
            <a:r>
              <a:rPr lang="en-IN" sz="1900" dirty="0" smtClean="0"/>
              <a:t>value </a:t>
            </a:r>
            <a:r>
              <a:rPr lang="en-IN" sz="1900" dirty="0"/>
              <a:t>to the client. </a:t>
            </a:r>
            <a:endParaRPr lang="en-IN" sz="1900" dirty="0" smtClean="0"/>
          </a:p>
          <a:p>
            <a:pPr marL="285750" lvl="1" indent="-171450" algn="just"/>
            <a:r>
              <a:rPr lang="en-IN" sz="1900" dirty="0" smtClean="0"/>
              <a:t>After </a:t>
            </a:r>
            <a:r>
              <a:rPr lang="en-IN" sz="1900" dirty="0"/>
              <a:t>returning the most </a:t>
            </a:r>
            <a:r>
              <a:rPr lang="en-IN" sz="1900" dirty="0" smtClean="0"/>
              <a:t>recent </a:t>
            </a:r>
            <a:r>
              <a:rPr lang="en-IN" sz="1900" dirty="0"/>
              <a:t>value, </a:t>
            </a:r>
            <a:endParaRPr lang="en-IN" sz="1900" dirty="0" smtClean="0"/>
          </a:p>
          <a:p>
            <a:pPr marL="285750" lvl="1" indent="-171450" algn="just">
              <a:buNone/>
            </a:pPr>
            <a:r>
              <a:rPr lang="en-IN" sz="1900" dirty="0" smtClean="0"/>
              <a:t>   Cassandra </a:t>
            </a:r>
            <a:r>
              <a:rPr lang="en-IN" sz="1900" dirty="0"/>
              <a:t>performs a </a:t>
            </a:r>
            <a:r>
              <a:rPr lang="en-IN" sz="1900" b="1" dirty="0"/>
              <a:t>read repair</a:t>
            </a:r>
            <a:r>
              <a:rPr lang="en-IN" sz="1900" dirty="0"/>
              <a:t> </a:t>
            </a:r>
            <a:endParaRPr lang="en-IN" sz="1900" dirty="0" smtClean="0"/>
          </a:p>
          <a:p>
            <a:pPr marL="285750" lvl="1" indent="-171450" algn="just">
              <a:buNone/>
            </a:pPr>
            <a:r>
              <a:rPr lang="en-IN" sz="1900" dirty="0" smtClean="0"/>
              <a:t>   in </a:t>
            </a:r>
            <a:r>
              <a:rPr lang="en-IN" sz="1900" dirty="0"/>
              <a:t>the background to update the stale values.</a:t>
            </a:r>
          </a:p>
          <a:p>
            <a:pPr marL="285750" lvl="1" indent="-171450" algn="just"/>
            <a:r>
              <a:rPr lang="en-IN" sz="1900" dirty="0"/>
              <a:t>The following figure shows a schematic view of how Cassandra uses data replication among the nodes in a cluster to ensure no single point of failure.</a:t>
            </a:r>
          </a:p>
          <a:p>
            <a:pPr marL="0" indent="0" algn="just">
              <a:buNone/>
            </a:pPr>
            <a:r>
              <a:rPr lang="en-IN" sz="1900" b="1" dirty="0" smtClean="0"/>
              <a:t>Note</a:t>
            </a:r>
            <a:r>
              <a:rPr lang="en-IN" sz="1900" dirty="0"/>
              <a:t> − Cassandra uses the </a:t>
            </a:r>
            <a:r>
              <a:rPr lang="en-IN" sz="1900" b="1" dirty="0"/>
              <a:t>Gossip Protocol</a:t>
            </a:r>
            <a:r>
              <a:rPr lang="en-IN" sz="1900" dirty="0"/>
              <a:t> in the background to allow the nodes to communicate with each other and detect any faulty nodes in the cluster.</a:t>
            </a:r>
          </a:p>
        </p:txBody>
      </p:sp>
      <p:sp>
        <p:nvSpPr>
          <p:cNvPr id="4" name="Title 1"/>
          <p:cNvSpPr>
            <a:spLocks noGrp="1"/>
          </p:cNvSpPr>
          <p:nvPr>
            <p:ph type="title"/>
          </p:nvPr>
        </p:nvSpPr>
        <p:spPr>
          <a:xfrm>
            <a:off x="457200" y="457200"/>
            <a:ext cx="6447501" cy="661989"/>
          </a:xfrm>
        </p:spPr>
        <p:txBody>
          <a:bodyPr/>
          <a:lstStyle/>
          <a:p>
            <a:r>
              <a:rPr lang="en-IN" b="1" dirty="0" smtClean="0"/>
              <a:t>Cassandra - Architecture</a:t>
            </a:r>
            <a:endParaRPr lang="en-IN" b="1" dirty="0"/>
          </a:p>
        </p:txBody>
      </p:sp>
      <p:pic>
        <p:nvPicPr>
          <p:cNvPr id="4098" name="Picture 2" descr="Data Replication"/>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48400" y="1524000"/>
            <a:ext cx="2481263" cy="257881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 xmlns:p14="http://schemas.microsoft.com/office/powerpoint/2010/main" val="126452587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14518" cy="4953000"/>
          </a:xfrm>
        </p:spPr>
        <p:txBody>
          <a:bodyPr>
            <a:normAutofit lnSpcReduction="10000"/>
          </a:bodyPr>
          <a:lstStyle/>
          <a:p>
            <a:pPr marL="0" indent="0" algn="just" fontAlgn="base">
              <a:lnSpc>
                <a:spcPct val="110000"/>
              </a:lnSpc>
              <a:spcBef>
                <a:spcPts val="0"/>
              </a:spcBef>
              <a:buNone/>
            </a:pPr>
            <a:r>
              <a:rPr lang="en-IN" sz="2000" b="1" dirty="0"/>
              <a:t>Data Replication Strategy</a:t>
            </a:r>
            <a:r>
              <a:rPr lang="en-IN" sz="2000" b="1" dirty="0" smtClean="0"/>
              <a:t>:</a:t>
            </a:r>
          </a:p>
          <a:p>
            <a:pPr algn="just" fontAlgn="base">
              <a:lnSpc>
                <a:spcPct val="110000"/>
              </a:lnSpc>
              <a:spcBef>
                <a:spcPts val="0"/>
              </a:spcBef>
              <a:buFont typeface="Wingdings" panose="05000000000000000000" pitchFamily="2" charset="2"/>
              <a:buChar char="§"/>
            </a:pPr>
            <a:r>
              <a:rPr lang="en-IN" sz="2000" dirty="0" smtClean="0"/>
              <a:t>Basically </a:t>
            </a:r>
            <a:r>
              <a:rPr lang="en-IN" sz="2000" dirty="0"/>
              <a:t>it is used for backup to ensure no single point of failure. </a:t>
            </a:r>
            <a:endParaRPr lang="en-IN" sz="2000" dirty="0" smtClean="0"/>
          </a:p>
          <a:p>
            <a:pPr algn="just" fontAlgn="base">
              <a:lnSpc>
                <a:spcPct val="110000"/>
              </a:lnSpc>
              <a:spcBef>
                <a:spcPts val="0"/>
              </a:spcBef>
              <a:buFont typeface="Wingdings" panose="05000000000000000000" pitchFamily="2" charset="2"/>
              <a:buChar char="§"/>
            </a:pPr>
            <a:r>
              <a:rPr lang="en-IN" sz="2000" dirty="0" smtClean="0"/>
              <a:t>In </a:t>
            </a:r>
            <a:r>
              <a:rPr lang="en-IN" sz="2000" dirty="0"/>
              <a:t>this strategy Cassandra uses replication to achieve high availability and durability. </a:t>
            </a:r>
            <a:endParaRPr lang="en-IN" sz="2000" dirty="0" smtClean="0"/>
          </a:p>
          <a:p>
            <a:pPr algn="just" fontAlgn="base">
              <a:lnSpc>
                <a:spcPct val="110000"/>
              </a:lnSpc>
              <a:spcBef>
                <a:spcPts val="0"/>
              </a:spcBef>
              <a:buFont typeface="Wingdings" panose="05000000000000000000" pitchFamily="2" charset="2"/>
              <a:buChar char="§"/>
            </a:pPr>
            <a:r>
              <a:rPr lang="en-IN" sz="2000" dirty="0" smtClean="0"/>
              <a:t>Each </a:t>
            </a:r>
            <a:r>
              <a:rPr lang="en-IN" sz="2000" dirty="0"/>
              <a:t>data item is replicated at N hosts, where N is the replication factor configured \</a:t>
            </a:r>
            <a:r>
              <a:rPr lang="en-IN" sz="2000" dirty="0" smtClean="0"/>
              <a:t>per-instance.</a:t>
            </a:r>
            <a:endParaRPr lang="en-IN" sz="2000" dirty="0"/>
          </a:p>
          <a:p>
            <a:pPr algn="just" fontAlgn="base">
              <a:lnSpc>
                <a:spcPct val="110000"/>
              </a:lnSpc>
              <a:spcBef>
                <a:spcPts val="0"/>
              </a:spcBef>
            </a:pPr>
            <a:r>
              <a:rPr lang="en-IN" sz="2000" dirty="0"/>
              <a:t>There are two type of replication Strategy: Simple Strategy, and Network Topology Strategy. </a:t>
            </a:r>
            <a:endParaRPr lang="en-IN" sz="2000" dirty="0" smtClean="0"/>
          </a:p>
          <a:p>
            <a:pPr marL="857250" lvl="1" indent="-457200" algn="just" fontAlgn="base">
              <a:lnSpc>
                <a:spcPct val="110000"/>
              </a:lnSpc>
              <a:spcBef>
                <a:spcPts val="0"/>
              </a:spcBef>
              <a:buAutoNum type="arabicPeriod"/>
            </a:pPr>
            <a:r>
              <a:rPr lang="en-IN" sz="2000" b="1" dirty="0" smtClean="0"/>
              <a:t>Simple </a:t>
            </a:r>
            <a:r>
              <a:rPr lang="en-IN" sz="2000" b="1" dirty="0"/>
              <a:t>Strategy</a:t>
            </a:r>
            <a:r>
              <a:rPr lang="en-IN" sz="2000" b="1" dirty="0" smtClean="0"/>
              <a:t>:</a:t>
            </a:r>
          </a:p>
          <a:p>
            <a:pPr lvl="2" indent="-342900" algn="just" fontAlgn="base">
              <a:lnSpc>
                <a:spcPct val="110000"/>
              </a:lnSpc>
              <a:spcBef>
                <a:spcPts val="0"/>
              </a:spcBef>
              <a:buFont typeface="Wingdings" panose="05000000000000000000" pitchFamily="2" charset="2"/>
              <a:buChar char="ü"/>
            </a:pPr>
            <a:r>
              <a:rPr lang="en-IN" sz="1800" dirty="0" smtClean="0"/>
              <a:t>In </a:t>
            </a:r>
            <a:r>
              <a:rPr lang="en-IN" sz="1800" dirty="0"/>
              <a:t>this Strategy it allows a single integer RF </a:t>
            </a:r>
            <a:endParaRPr lang="en-IN" sz="1800" dirty="0" smtClean="0"/>
          </a:p>
          <a:p>
            <a:pPr lvl="2" indent="-342900" algn="just" fontAlgn="base">
              <a:lnSpc>
                <a:spcPct val="110000"/>
              </a:lnSpc>
              <a:spcBef>
                <a:spcPts val="0"/>
              </a:spcBef>
              <a:buNone/>
            </a:pPr>
            <a:r>
              <a:rPr lang="en-IN" sz="1800" dirty="0" smtClean="0"/>
              <a:t>      (</a:t>
            </a:r>
            <a:r>
              <a:rPr lang="en-IN" sz="1800" dirty="0"/>
              <a:t>replication</a:t>
            </a:r>
            <a:r>
              <a:rPr lang="en-IN" sz="1800" dirty="0" smtClean="0"/>
              <a:t>_ factor</a:t>
            </a:r>
            <a:r>
              <a:rPr lang="en-IN" sz="1800" dirty="0"/>
              <a:t>) </a:t>
            </a:r>
            <a:r>
              <a:rPr lang="en-IN" sz="1800" dirty="0" smtClean="0"/>
              <a:t>to be </a:t>
            </a:r>
            <a:r>
              <a:rPr lang="en-IN" sz="1800" dirty="0"/>
              <a:t>defined</a:t>
            </a:r>
            <a:r>
              <a:rPr lang="en-IN" sz="1800" dirty="0" smtClean="0"/>
              <a:t>.</a:t>
            </a:r>
          </a:p>
          <a:p>
            <a:pPr lvl="2" indent="-342900" algn="just" fontAlgn="base">
              <a:lnSpc>
                <a:spcPct val="110000"/>
              </a:lnSpc>
              <a:spcBef>
                <a:spcPts val="0"/>
              </a:spcBef>
              <a:buFont typeface="Wingdings" panose="05000000000000000000" pitchFamily="2" charset="2"/>
              <a:buChar char="ü"/>
            </a:pPr>
            <a:r>
              <a:rPr lang="en-IN" sz="1800" dirty="0" smtClean="0"/>
              <a:t>It determines the number of nodes that should contain</a:t>
            </a:r>
          </a:p>
          <a:p>
            <a:pPr lvl="2" indent="-342900" algn="just" fontAlgn="base">
              <a:lnSpc>
                <a:spcPct val="110000"/>
              </a:lnSpc>
              <a:spcBef>
                <a:spcPts val="0"/>
              </a:spcBef>
              <a:buNone/>
            </a:pPr>
            <a:r>
              <a:rPr lang="en-IN" sz="1800" dirty="0" smtClean="0"/>
              <a:t>	 a copy of each row. For example, if replication_ factor </a:t>
            </a:r>
          </a:p>
          <a:p>
            <a:pPr lvl="2" indent="-342900" algn="just" fontAlgn="base">
              <a:lnSpc>
                <a:spcPct val="110000"/>
              </a:lnSpc>
              <a:spcBef>
                <a:spcPts val="0"/>
              </a:spcBef>
              <a:buNone/>
            </a:pPr>
            <a:r>
              <a:rPr lang="en-IN" sz="1800" dirty="0" smtClean="0"/>
              <a:t>	is 2, then two different nodes should store a copy of  </a:t>
            </a:r>
          </a:p>
          <a:p>
            <a:pPr lvl="2" indent="-342900" algn="just" fontAlgn="base">
              <a:lnSpc>
                <a:spcPct val="110000"/>
              </a:lnSpc>
              <a:spcBef>
                <a:spcPts val="0"/>
              </a:spcBef>
              <a:buNone/>
            </a:pPr>
            <a:r>
              <a:rPr lang="en-IN" sz="1800" dirty="0" smtClean="0"/>
              <a:t>	each row. </a:t>
            </a:r>
          </a:p>
          <a:p>
            <a:pPr lvl="2" indent="-342900" algn="just" fontAlgn="base">
              <a:lnSpc>
                <a:spcPct val="110000"/>
              </a:lnSpc>
              <a:spcBef>
                <a:spcPts val="0"/>
              </a:spcBef>
              <a:buFont typeface="Wingdings" panose="05000000000000000000" pitchFamily="2" charset="2"/>
              <a:buChar char="ü"/>
            </a:pPr>
            <a:r>
              <a:rPr lang="en-IN" sz="1800" dirty="0" smtClean="0"/>
              <a:t>It treats all nodes identically.</a:t>
            </a:r>
            <a:endParaRPr lang="en-IN" sz="1800" dirty="0"/>
          </a:p>
        </p:txBody>
      </p:sp>
      <p:sp>
        <p:nvSpPr>
          <p:cNvPr id="4" name="Title 1"/>
          <p:cNvSpPr>
            <a:spLocks noGrp="1"/>
          </p:cNvSpPr>
          <p:nvPr>
            <p:ph type="title"/>
          </p:nvPr>
        </p:nvSpPr>
        <p:spPr>
          <a:xfrm>
            <a:off x="457200" y="457200"/>
            <a:ext cx="6447501" cy="661989"/>
          </a:xfrm>
        </p:spPr>
        <p:txBody>
          <a:bodyPr/>
          <a:lstStyle/>
          <a:p>
            <a:r>
              <a:rPr lang="en-IN" b="1" dirty="0" smtClean="0"/>
              <a:t>Cassandra - Architecture</a:t>
            </a:r>
            <a:endParaRPr lang="en-IN" b="1" dirty="0"/>
          </a:p>
        </p:txBody>
      </p:sp>
      <p:pic>
        <p:nvPicPr>
          <p:cNvPr id="12290" name="Picture 2" descr="https://media.geeksforgeeks.org/wp-content/uploads/20190916180604/ss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58000" y="3733800"/>
            <a:ext cx="1846056" cy="22098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 xmlns:p14="http://schemas.microsoft.com/office/powerpoint/2010/main" val="31011938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075216" cy="4755487"/>
          </a:xfrm>
        </p:spPr>
        <p:txBody>
          <a:bodyPr>
            <a:normAutofit/>
          </a:bodyPr>
          <a:lstStyle/>
          <a:p>
            <a:pPr marL="0" indent="0" algn="just">
              <a:spcBef>
                <a:spcPts val="0"/>
              </a:spcBef>
              <a:buNone/>
            </a:pPr>
            <a:r>
              <a:rPr lang="en-IN" sz="2000" b="1" dirty="0" smtClean="0"/>
              <a:t>2. Network </a:t>
            </a:r>
            <a:r>
              <a:rPr lang="en-IN" sz="2000" b="1" dirty="0"/>
              <a:t>Topology Strategy</a:t>
            </a:r>
            <a:r>
              <a:rPr lang="en-IN" sz="2000" b="1" dirty="0" smtClean="0"/>
              <a:t>:</a:t>
            </a:r>
          </a:p>
          <a:p>
            <a:pPr lvl="1" algn="just">
              <a:spcBef>
                <a:spcPts val="0"/>
              </a:spcBef>
              <a:buFont typeface="Wingdings" panose="05000000000000000000" pitchFamily="2" charset="2"/>
              <a:buChar char="ü"/>
            </a:pPr>
            <a:r>
              <a:rPr lang="en-IN" sz="2000" b="1" dirty="0"/>
              <a:t> </a:t>
            </a:r>
            <a:r>
              <a:rPr lang="en-IN" sz="2000" dirty="0" smtClean="0"/>
              <a:t>In </a:t>
            </a:r>
            <a:r>
              <a:rPr lang="en-IN" sz="2000" dirty="0"/>
              <a:t>this strategy it allows a replication factor to be specified for each datacenter in the cluster</a:t>
            </a:r>
            <a:r>
              <a:rPr lang="en-IN" sz="2000" dirty="0" smtClean="0"/>
              <a:t>. Even </a:t>
            </a:r>
            <a:r>
              <a:rPr lang="en-IN" sz="2000" dirty="0"/>
              <a:t>if your </a:t>
            </a:r>
            <a:r>
              <a:rPr lang="en-IN" sz="2000" dirty="0" smtClean="0"/>
              <a:t>cluster </a:t>
            </a:r>
            <a:r>
              <a:rPr lang="en-IN" sz="2000" dirty="0"/>
              <a:t>only uses a single datacenter. </a:t>
            </a:r>
            <a:endParaRPr lang="en-IN" sz="2000" dirty="0" smtClean="0"/>
          </a:p>
          <a:p>
            <a:pPr lvl="1" algn="just">
              <a:spcBef>
                <a:spcPts val="0"/>
              </a:spcBef>
              <a:buFont typeface="Wingdings" panose="05000000000000000000" pitchFamily="2" charset="2"/>
              <a:buChar char="ü"/>
            </a:pPr>
            <a:r>
              <a:rPr lang="en-IN" sz="2000" dirty="0" smtClean="0"/>
              <a:t>This </a:t>
            </a:r>
            <a:r>
              <a:rPr lang="en-IN" sz="2000" dirty="0"/>
              <a:t>Strategy should be </a:t>
            </a:r>
            <a:r>
              <a:rPr lang="en-IN" sz="2000" dirty="0" smtClean="0"/>
              <a:t>preferred </a:t>
            </a:r>
            <a:r>
              <a:rPr lang="en-IN" sz="2000" dirty="0"/>
              <a:t>over </a:t>
            </a:r>
            <a:r>
              <a:rPr lang="en-IN" sz="2000" dirty="0" smtClean="0"/>
              <a:t>Simple Strategy </a:t>
            </a:r>
            <a:r>
              <a:rPr lang="en-IN" sz="2000" dirty="0"/>
              <a:t>to make it easier </a:t>
            </a:r>
            <a:r>
              <a:rPr lang="en-IN" sz="2000" dirty="0" smtClean="0"/>
              <a:t>to </a:t>
            </a:r>
            <a:r>
              <a:rPr lang="en-IN" sz="2000" dirty="0"/>
              <a:t>add new physical or virtual </a:t>
            </a:r>
            <a:r>
              <a:rPr lang="en-IN" sz="2000" dirty="0" smtClean="0"/>
              <a:t>data </a:t>
            </a:r>
            <a:r>
              <a:rPr lang="en-IN" sz="2000" dirty="0" err="1" smtClean="0"/>
              <a:t>centers</a:t>
            </a:r>
            <a:r>
              <a:rPr lang="en-IN" sz="2000" dirty="0" smtClean="0"/>
              <a:t> </a:t>
            </a:r>
            <a:r>
              <a:rPr lang="en-IN" sz="2000" dirty="0"/>
              <a:t>to the cluster </a:t>
            </a:r>
            <a:r>
              <a:rPr lang="en-IN" sz="2000" dirty="0" smtClean="0"/>
              <a:t>later</a:t>
            </a:r>
            <a:r>
              <a:rPr lang="en-IN" sz="2000" dirty="0"/>
              <a:t>.</a:t>
            </a:r>
          </a:p>
        </p:txBody>
      </p:sp>
      <p:sp>
        <p:nvSpPr>
          <p:cNvPr id="4" name="Title 1"/>
          <p:cNvSpPr txBox="1">
            <a:spLocks/>
          </p:cNvSpPr>
          <p:nvPr/>
        </p:nvSpPr>
        <p:spPr>
          <a:xfrm>
            <a:off x="1487949" y="509588"/>
            <a:ext cx="6447501" cy="66198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smtClean="0"/>
              <a:t>Cassandra - Architecture</a:t>
            </a:r>
            <a:endParaRPr lang="en-IN" b="1" dirty="0"/>
          </a:p>
        </p:txBody>
      </p:sp>
      <p:pic>
        <p:nvPicPr>
          <p:cNvPr id="14338" name="Picture 2" descr="Lightbox"/>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33600" y="3352800"/>
            <a:ext cx="4810970" cy="278167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 xmlns:p14="http://schemas.microsoft.com/office/powerpoint/2010/main" val="381790857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6447501" cy="762000"/>
          </a:xfrm>
        </p:spPr>
        <p:txBody>
          <a:bodyPr/>
          <a:lstStyle/>
          <a:p>
            <a:r>
              <a:rPr lang="en-IN" b="1" dirty="0"/>
              <a:t>Application of Apache Cassandra</a:t>
            </a:r>
            <a:endParaRPr lang="en-IN" dirty="0"/>
          </a:p>
        </p:txBody>
      </p:sp>
      <p:sp>
        <p:nvSpPr>
          <p:cNvPr id="3" name="Content Placeholder 2"/>
          <p:cNvSpPr>
            <a:spLocks noGrp="1"/>
          </p:cNvSpPr>
          <p:nvPr>
            <p:ph idx="1"/>
          </p:nvPr>
        </p:nvSpPr>
        <p:spPr>
          <a:xfrm>
            <a:off x="533400" y="1219200"/>
            <a:ext cx="8064500" cy="4569749"/>
          </a:xfrm>
        </p:spPr>
        <p:txBody>
          <a:bodyPr>
            <a:noAutofit/>
          </a:bodyPr>
          <a:lstStyle/>
          <a:p>
            <a:pPr fontAlgn="base"/>
            <a:r>
              <a:rPr lang="en-IN" sz="2000" dirty="0"/>
              <a:t>Real-time, big data workloads</a:t>
            </a:r>
          </a:p>
          <a:p>
            <a:pPr fontAlgn="base"/>
            <a:r>
              <a:rPr lang="en-IN" sz="2000" dirty="0"/>
              <a:t>Time series data management</a:t>
            </a:r>
          </a:p>
          <a:p>
            <a:pPr fontAlgn="base"/>
            <a:r>
              <a:rPr lang="en-IN" sz="2000" dirty="0"/>
              <a:t>High-velocity device data consumption and analysis</a:t>
            </a:r>
          </a:p>
          <a:p>
            <a:pPr fontAlgn="base"/>
            <a:r>
              <a:rPr lang="en-IN" sz="2000" dirty="0"/>
              <a:t>Media streaming management (e.g., music, movies)</a:t>
            </a:r>
          </a:p>
          <a:p>
            <a:pPr fontAlgn="base"/>
            <a:r>
              <a:rPr lang="en-IN" sz="2000" dirty="0"/>
              <a:t>Social media (i.e., unstructured data) input and analysis</a:t>
            </a:r>
          </a:p>
          <a:p>
            <a:pPr fontAlgn="base"/>
            <a:r>
              <a:rPr lang="en-IN" sz="2000" dirty="0"/>
              <a:t>Online web retail (e.g., shopping carts, user transactions)</a:t>
            </a:r>
          </a:p>
          <a:p>
            <a:pPr fontAlgn="base"/>
            <a:r>
              <a:rPr lang="en-IN" sz="2000" dirty="0"/>
              <a:t>Real-time data analytics</a:t>
            </a:r>
          </a:p>
          <a:p>
            <a:pPr fontAlgn="base"/>
            <a:r>
              <a:rPr lang="en-IN" sz="2000" dirty="0"/>
              <a:t>Online gaming (e.g., real-time messaging)</a:t>
            </a:r>
          </a:p>
          <a:p>
            <a:pPr fontAlgn="base"/>
            <a:r>
              <a:rPr lang="en-IN" sz="2000" dirty="0"/>
              <a:t>Software as a Service (</a:t>
            </a:r>
            <a:r>
              <a:rPr lang="en-IN" sz="2000" dirty="0" err="1"/>
              <a:t>SaaS</a:t>
            </a:r>
            <a:r>
              <a:rPr lang="en-IN" sz="2000" dirty="0"/>
              <a:t>) applications that utilize web services</a:t>
            </a:r>
          </a:p>
          <a:p>
            <a:pPr fontAlgn="base"/>
            <a:r>
              <a:rPr lang="en-IN" sz="2000" dirty="0"/>
              <a:t>Online portals (e.g., healthcare provider/patient interactions)</a:t>
            </a:r>
          </a:p>
          <a:p>
            <a:pPr fontAlgn="base"/>
            <a:r>
              <a:rPr lang="en-IN" sz="2000" dirty="0"/>
              <a:t>Most write-intensive </a:t>
            </a:r>
            <a:r>
              <a:rPr lang="en-IN" sz="2000" dirty="0" smtClean="0"/>
              <a:t>systems</a:t>
            </a:r>
            <a:endParaRPr lang="en-IN" sz="2000"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 xmlns:p14="http://schemas.microsoft.com/office/powerpoint/2010/main" val="410227565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371601"/>
            <a:ext cx="2920999" cy="4669762"/>
          </a:xfrm>
        </p:spPr>
        <p:txBody>
          <a:bodyPr>
            <a:normAutofit/>
          </a:bodyPr>
          <a:lstStyle/>
          <a:p>
            <a:pPr algn="just"/>
            <a:r>
              <a:rPr lang="en-IN" sz="2000" dirty="0"/>
              <a:t>CQL provides a rich set of built-in data types, including collection types. Along with these data types, users can also create their own custom data types. The following table provides a list of built-in data types available in CQL.</a:t>
            </a:r>
          </a:p>
        </p:txBody>
      </p:sp>
      <p:sp>
        <p:nvSpPr>
          <p:cNvPr id="4" name="Title 1"/>
          <p:cNvSpPr>
            <a:spLocks noGrp="1"/>
          </p:cNvSpPr>
          <p:nvPr>
            <p:ph type="title"/>
          </p:nvPr>
        </p:nvSpPr>
        <p:spPr>
          <a:xfrm>
            <a:off x="457200" y="457200"/>
            <a:ext cx="6447501" cy="619126"/>
          </a:xfrm>
        </p:spPr>
        <p:txBody>
          <a:bodyPr>
            <a:noAutofit/>
          </a:bodyPr>
          <a:lstStyle/>
          <a:p>
            <a:r>
              <a:rPr lang="en-IN" b="1" dirty="0"/>
              <a:t>Cassandra Query </a:t>
            </a:r>
            <a:r>
              <a:rPr lang="en-IN" b="1" dirty="0" smtClean="0"/>
              <a:t>Language (CQL)</a:t>
            </a:r>
            <a:endParaRPr lang="en-IN" b="1" dirty="0"/>
          </a:p>
        </p:txBody>
      </p:sp>
      <p:pic>
        <p:nvPicPr>
          <p:cNvPr id="5" name="Picture 4"/>
          <p:cNvPicPr>
            <a:picLocks noChangeAspect="1"/>
          </p:cNvPicPr>
          <p:nvPr/>
        </p:nvPicPr>
        <p:blipFill>
          <a:blip r:embed="rId2" cstate="print"/>
          <a:stretch>
            <a:fillRect/>
          </a:stretch>
        </p:blipFill>
        <p:spPr>
          <a:xfrm>
            <a:off x="3581400" y="1219199"/>
            <a:ext cx="4969669" cy="5029201"/>
          </a:xfrm>
          <a:prstGeom prst="rect">
            <a:avLst/>
          </a:prstGeom>
        </p:spPr>
      </p:pic>
      <p:sp>
        <p:nvSpPr>
          <p:cNvPr id="6" name="Footer Placeholder 5"/>
          <p:cNvSpPr>
            <a:spLocks noGrp="1"/>
          </p:cNvSpPr>
          <p:nvPr>
            <p:ph type="ftr" sz="quarter" idx="11"/>
          </p:nvPr>
        </p:nvSpPr>
        <p:spPr/>
        <p:txBody>
          <a:bodyPr/>
          <a:lstStyle/>
          <a:p>
            <a:r>
              <a:rPr lang="en-IN" smtClean="0"/>
              <a:t>Mrs. Deepali Jaadhav</a:t>
            </a:r>
            <a:endParaRPr lang="en-IN"/>
          </a:p>
        </p:txBody>
      </p:sp>
      <p:sp>
        <p:nvSpPr>
          <p:cNvPr id="7" name="Slide Number Placeholder 6"/>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 xmlns:p14="http://schemas.microsoft.com/office/powerpoint/2010/main" val="199292823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153400" cy="5357812"/>
          </a:xfrm>
        </p:spPr>
        <p:txBody>
          <a:bodyPr>
            <a:normAutofit/>
          </a:bodyPr>
          <a:lstStyle/>
          <a:p>
            <a:pPr algn="just"/>
            <a:r>
              <a:rPr lang="en-IN" sz="1600" b="1" dirty="0"/>
              <a:t>Collection </a:t>
            </a:r>
            <a:r>
              <a:rPr lang="en-IN" sz="1600" b="1" dirty="0" smtClean="0"/>
              <a:t>Types </a:t>
            </a:r>
            <a:r>
              <a:rPr lang="en-IN" sz="1600" dirty="0" smtClean="0"/>
              <a:t>: Cassandra </a:t>
            </a:r>
            <a:r>
              <a:rPr lang="en-IN" sz="1600" dirty="0"/>
              <a:t>Query Language also provides a collection data types. The following table provides a list of Collections available in CQL.</a:t>
            </a:r>
          </a:p>
          <a:p>
            <a:pPr algn="just"/>
            <a:endParaRPr lang="en-IN" sz="1600" b="1" dirty="0" smtClean="0"/>
          </a:p>
          <a:p>
            <a:pPr algn="just"/>
            <a:endParaRPr lang="en-IN" sz="1600" b="1" dirty="0"/>
          </a:p>
          <a:p>
            <a:pPr algn="just"/>
            <a:endParaRPr lang="en-IN" sz="1600" b="1" dirty="0" smtClean="0"/>
          </a:p>
          <a:p>
            <a:pPr algn="just"/>
            <a:endParaRPr lang="en-IN" sz="1600" b="1" dirty="0"/>
          </a:p>
          <a:p>
            <a:pPr algn="just"/>
            <a:endParaRPr lang="en-IN" sz="1600" b="1" dirty="0" smtClean="0"/>
          </a:p>
          <a:p>
            <a:pPr algn="just"/>
            <a:endParaRPr lang="en-IN" sz="1600" b="1" dirty="0" smtClean="0"/>
          </a:p>
          <a:p>
            <a:pPr algn="just"/>
            <a:r>
              <a:rPr lang="en-IN" sz="1600" b="1" dirty="0" smtClean="0"/>
              <a:t>User-defined data types </a:t>
            </a:r>
            <a:r>
              <a:rPr lang="en-IN" sz="1600" dirty="0" smtClean="0"/>
              <a:t>: </a:t>
            </a:r>
            <a:r>
              <a:rPr lang="en-IN" sz="1600" dirty="0" err="1" smtClean="0"/>
              <a:t>Cqlsh</a:t>
            </a:r>
            <a:r>
              <a:rPr lang="en-IN" sz="1600" dirty="0" smtClean="0"/>
              <a:t> </a:t>
            </a:r>
            <a:r>
              <a:rPr lang="en-IN" sz="1600" dirty="0"/>
              <a:t>provides users a facility of creating their own data types. Given below are the commands used while dealing with user defined datatypes.</a:t>
            </a:r>
          </a:p>
          <a:p>
            <a:pPr lvl="1"/>
            <a:r>
              <a:rPr lang="en-IN" sz="1600" b="1" dirty="0"/>
              <a:t>CREATE TYPE</a:t>
            </a:r>
            <a:r>
              <a:rPr lang="en-IN" sz="1600" dirty="0"/>
              <a:t> − Creates a user-defined </a:t>
            </a:r>
            <a:r>
              <a:rPr lang="en-IN" sz="1600" dirty="0" err="1"/>
              <a:t>datatype</a:t>
            </a:r>
            <a:r>
              <a:rPr lang="en-IN" sz="1600" dirty="0"/>
              <a:t>.</a:t>
            </a:r>
          </a:p>
          <a:p>
            <a:pPr lvl="1"/>
            <a:r>
              <a:rPr lang="en-IN" sz="1600" b="1" dirty="0"/>
              <a:t>ALTER TYPE</a:t>
            </a:r>
            <a:r>
              <a:rPr lang="en-IN" sz="1600" dirty="0"/>
              <a:t> − Modifies a user-defined </a:t>
            </a:r>
            <a:r>
              <a:rPr lang="en-IN" sz="1600" dirty="0" err="1"/>
              <a:t>datatype</a:t>
            </a:r>
            <a:r>
              <a:rPr lang="en-IN" sz="1600" dirty="0"/>
              <a:t>.</a:t>
            </a:r>
          </a:p>
          <a:p>
            <a:pPr lvl="1"/>
            <a:r>
              <a:rPr lang="en-IN" sz="1600" b="1" dirty="0"/>
              <a:t>DROP TYPE</a:t>
            </a:r>
            <a:r>
              <a:rPr lang="en-IN" sz="1600" dirty="0"/>
              <a:t> − Drops a user-defined </a:t>
            </a:r>
            <a:r>
              <a:rPr lang="en-IN" sz="1600" dirty="0" err="1"/>
              <a:t>datatype</a:t>
            </a:r>
            <a:r>
              <a:rPr lang="en-IN" sz="1600" dirty="0"/>
              <a:t>.</a:t>
            </a:r>
          </a:p>
          <a:p>
            <a:pPr lvl="1"/>
            <a:r>
              <a:rPr lang="en-IN" sz="1600" b="1" dirty="0"/>
              <a:t>DESCRIBE TYPE</a:t>
            </a:r>
            <a:r>
              <a:rPr lang="en-IN" sz="1600" dirty="0"/>
              <a:t> − Describes a user-defined </a:t>
            </a:r>
            <a:r>
              <a:rPr lang="en-IN" sz="1600" dirty="0" err="1"/>
              <a:t>datatype</a:t>
            </a:r>
            <a:r>
              <a:rPr lang="en-IN" sz="1600" dirty="0"/>
              <a:t>.</a:t>
            </a:r>
          </a:p>
          <a:p>
            <a:pPr lvl="1"/>
            <a:r>
              <a:rPr lang="en-IN" sz="1600" b="1" dirty="0"/>
              <a:t>DESCRIBE TYPES</a:t>
            </a:r>
            <a:r>
              <a:rPr lang="en-IN" sz="1600" dirty="0"/>
              <a:t> − Describes user-defined datatypes.</a:t>
            </a:r>
          </a:p>
          <a:p>
            <a:endParaRPr lang="en-IN" dirty="0"/>
          </a:p>
        </p:txBody>
      </p:sp>
      <p:sp>
        <p:nvSpPr>
          <p:cNvPr id="4" name="Title 1"/>
          <p:cNvSpPr>
            <a:spLocks noGrp="1"/>
          </p:cNvSpPr>
          <p:nvPr>
            <p:ph type="title"/>
          </p:nvPr>
        </p:nvSpPr>
        <p:spPr>
          <a:xfrm>
            <a:off x="457200" y="457200"/>
            <a:ext cx="6447501" cy="619126"/>
          </a:xfrm>
        </p:spPr>
        <p:txBody>
          <a:bodyPr>
            <a:noAutofit/>
          </a:bodyPr>
          <a:lstStyle/>
          <a:p>
            <a:r>
              <a:rPr lang="en-IN" b="1" dirty="0"/>
              <a:t>Cassandra Query </a:t>
            </a:r>
            <a:r>
              <a:rPr lang="en-IN" b="1" dirty="0" smtClean="0"/>
              <a:t>Language (CQL)</a:t>
            </a:r>
            <a:endParaRPr lang="en-IN" b="1" dirty="0"/>
          </a:p>
        </p:txBody>
      </p:sp>
      <p:pic>
        <p:nvPicPr>
          <p:cNvPr id="5" name="Picture 4"/>
          <p:cNvPicPr>
            <a:picLocks noChangeAspect="1"/>
          </p:cNvPicPr>
          <p:nvPr/>
        </p:nvPicPr>
        <p:blipFill>
          <a:blip r:embed="rId2" cstate="print"/>
          <a:stretch>
            <a:fillRect/>
          </a:stretch>
        </p:blipFill>
        <p:spPr>
          <a:xfrm>
            <a:off x="1447800" y="1752600"/>
            <a:ext cx="5960864" cy="1771650"/>
          </a:xfrm>
          <a:prstGeom prst="rect">
            <a:avLst/>
          </a:prstGeom>
        </p:spPr>
      </p:pic>
      <p:sp>
        <p:nvSpPr>
          <p:cNvPr id="6" name="Footer Placeholder 5"/>
          <p:cNvSpPr>
            <a:spLocks noGrp="1"/>
          </p:cNvSpPr>
          <p:nvPr>
            <p:ph type="ftr" sz="quarter" idx="11"/>
          </p:nvPr>
        </p:nvSpPr>
        <p:spPr/>
        <p:txBody>
          <a:bodyPr/>
          <a:lstStyle/>
          <a:p>
            <a:r>
              <a:rPr lang="en-IN" smtClean="0"/>
              <a:t>Mrs. Deepali Jaadhav</a:t>
            </a:r>
            <a:endParaRPr lang="en-IN"/>
          </a:p>
        </p:txBody>
      </p:sp>
      <p:sp>
        <p:nvSpPr>
          <p:cNvPr id="7" name="Slide Number Placeholder 6"/>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 xmlns:p14="http://schemas.microsoft.com/office/powerpoint/2010/main" val="380794799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447501" cy="619126"/>
          </a:xfrm>
        </p:spPr>
        <p:txBody>
          <a:bodyPr>
            <a:noAutofit/>
          </a:bodyPr>
          <a:lstStyle/>
          <a:p>
            <a:r>
              <a:rPr lang="en-IN" b="1" dirty="0"/>
              <a:t>Cassandra Query </a:t>
            </a:r>
            <a:r>
              <a:rPr lang="en-IN" b="1" dirty="0" smtClean="0"/>
              <a:t>Language (CQL)</a:t>
            </a:r>
            <a:endParaRPr lang="en-IN" b="1" dirty="0"/>
          </a:p>
        </p:txBody>
      </p:sp>
      <p:sp>
        <p:nvSpPr>
          <p:cNvPr id="3" name="Content Placeholder 2"/>
          <p:cNvSpPr>
            <a:spLocks noGrp="1"/>
          </p:cNvSpPr>
          <p:nvPr>
            <p:ph idx="1"/>
          </p:nvPr>
        </p:nvSpPr>
        <p:spPr>
          <a:xfrm>
            <a:off x="497285" y="1257301"/>
            <a:ext cx="7860903" cy="4784062"/>
          </a:xfrm>
        </p:spPr>
        <p:txBody>
          <a:bodyPr>
            <a:noAutofit/>
          </a:bodyPr>
          <a:lstStyle/>
          <a:p>
            <a:pPr>
              <a:lnSpc>
                <a:spcPct val="110000"/>
              </a:lnSpc>
              <a:spcBef>
                <a:spcPts val="200"/>
              </a:spcBef>
              <a:spcAft>
                <a:spcPts val="200"/>
              </a:spcAft>
            </a:pPr>
            <a:r>
              <a:rPr lang="en-IN" sz="1600" b="1" dirty="0" smtClean="0">
                <a:latin typeface="+mj-lt"/>
              </a:rPr>
              <a:t>CQL </a:t>
            </a:r>
            <a:r>
              <a:rPr lang="en-IN" sz="1600" b="1" dirty="0">
                <a:latin typeface="+mj-lt"/>
              </a:rPr>
              <a:t>query for Basic Operation:</a:t>
            </a:r>
            <a:r>
              <a:rPr lang="en-IN" sz="1600" dirty="0">
                <a:latin typeface="+mj-lt"/>
              </a:rPr>
              <a:t/>
            </a:r>
            <a:br>
              <a:rPr lang="en-IN" sz="1600" dirty="0">
                <a:latin typeface="+mj-lt"/>
              </a:rPr>
            </a:br>
            <a:r>
              <a:rPr lang="en-IN" sz="1600" b="1" dirty="0">
                <a:solidFill>
                  <a:schemeClr val="tx1"/>
                </a:solidFill>
                <a:latin typeface="+mj-lt"/>
              </a:rPr>
              <a:t>Step1:</a:t>
            </a:r>
            <a:r>
              <a:rPr lang="en-IN" sz="1600" dirty="0">
                <a:solidFill>
                  <a:schemeClr val="tx1"/>
                </a:solidFill>
                <a:latin typeface="+mj-lt"/>
              </a:rPr>
              <a:t> </a:t>
            </a:r>
            <a:r>
              <a:rPr lang="en-IN" sz="1600" dirty="0" smtClean="0">
                <a:solidFill>
                  <a:srgbClr val="0070C0"/>
                </a:solidFill>
                <a:latin typeface="+mj-lt"/>
              </a:rPr>
              <a:t>To </a:t>
            </a:r>
            <a:r>
              <a:rPr lang="en-IN" sz="1600" dirty="0">
                <a:solidFill>
                  <a:srgbClr val="0070C0"/>
                </a:solidFill>
                <a:latin typeface="+mj-lt"/>
              </a:rPr>
              <a:t>create keyspace used the following CQL query</a:t>
            </a:r>
            <a:r>
              <a:rPr lang="en-IN" sz="1600" dirty="0" smtClean="0">
                <a:solidFill>
                  <a:srgbClr val="0070C0"/>
                </a:solidFill>
                <a:latin typeface="+mj-lt"/>
              </a:rPr>
              <a:t>.</a:t>
            </a:r>
          </a:p>
          <a:p>
            <a:pPr marL="0" lvl="0" indent="0">
              <a:lnSpc>
                <a:spcPct val="110000"/>
              </a:lnSpc>
              <a:spcBef>
                <a:spcPts val="200"/>
              </a:spcBef>
              <a:spcAft>
                <a:spcPts val="200"/>
              </a:spcAft>
              <a:buNone/>
            </a:pPr>
            <a:r>
              <a:rPr lang="en-US" sz="1600" dirty="0" smtClean="0">
                <a:solidFill>
                  <a:schemeClr val="tx1"/>
                </a:solidFill>
                <a:latin typeface="Consolas" panose="020B0609020204030204" pitchFamily="49" charset="0"/>
              </a:rPr>
              <a:t>   CREATE </a:t>
            </a:r>
            <a:r>
              <a:rPr lang="en-US" sz="1600" dirty="0">
                <a:solidFill>
                  <a:schemeClr val="tx1"/>
                </a:solidFill>
                <a:latin typeface="Consolas" panose="020B0609020204030204" pitchFamily="49" charset="0"/>
              </a:rPr>
              <a:t>KEYSPACE </a:t>
            </a:r>
            <a:r>
              <a:rPr lang="en-US" sz="1600" dirty="0" err="1">
                <a:solidFill>
                  <a:schemeClr val="tx1"/>
                </a:solidFill>
                <a:latin typeface="Consolas" panose="020B0609020204030204" pitchFamily="49" charset="0"/>
              </a:rPr>
              <a:t>Emp</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WITH </a:t>
            </a:r>
            <a:r>
              <a:rPr lang="en-US" sz="1600" dirty="0">
                <a:solidFill>
                  <a:schemeClr val="tx1"/>
                </a:solidFill>
                <a:latin typeface="Consolas" panose="020B0609020204030204" pitchFamily="49" charset="0"/>
              </a:rPr>
              <a:t>replication = {'class': </a:t>
            </a:r>
            <a:r>
              <a:rPr lang="en-US" sz="1600" dirty="0" smtClean="0">
                <a:solidFill>
                  <a:schemeClr val="tx1"/>
                </a:solidFill>
                <a:latin typeface="Consolas" panose="020B0609020204030204" pitchFamily="49" charset="0"/>
              </a:rPr>
              <a:t>       	'</a:t>
            </a:r>
            <a:r>
              <a:rPr lang="en-US" sz="1600" dirty="0" err="1" smtClean="0">
                <a:solidFill>
                  <a:schemeClr val="tx1"/>
                </a:solidFill>
                <a:latin typeface="Consolas" panose="020B0609020204030204" pitchFamily="49" charset="0"/>
              </a:rPr>
              <a:t>SimpleStrategy','replication_factor</a:t>
            </a:r>
            <a:r>
              <a:rPr lang="en-US" sz="1600" dirty="0">
                <a:solidFill>
                  <a:schemeClr val="tx1"/>
                </a:solidFill>
                <a:latin typeface="Consolas" panose="020B0609020204030204" pitchFamily="49" charset="0"/>
              </a:rPr>
              <a:t>': '1'}; </a:t>
            </a:r>
            <a:endParaRPr lang="en-US" sz="1600" dirty="0">
              <a:solidFill>
                <a:schemeClr val="tx1"/>
              </a:solidFill>
              <a:latin typeface="Arial" panose="020B0604020202020204" pitchFamily="34" charset="0"/>
            </a:endParaRPr>
          </a:p>
          <a:p>
            <a:pPr>
              <a:lnSpc>
                <a:spcPct val="110000"/>
              </a:lnSpc>
              <a:spcBef>
                <a:spcPts val="200"/>
              </a:spcBef>
              <a:spcAft>
                <a:spcPts val="200"/>
              </a:spcAft>
            </a:pPr>
            <a:r>
              <a:rPr lang="en-IN" sz="1600" b="1" dirty="0">
                <a:solidFill>
                  <a:schemeClr val="tx1"/>
                </a:solidFill>
                <a:latin typeface="+mj-lt"/>
              </a:rPr>
              <a:t>Step2:</a:t>
            </a:r>
            <a:r>
              <a:rPr lang="en-IN" sz="1600" dirty="0">
                <a:solidFill>
                  <a:schemeClr val="tx1"/>
                </a:solidFill>
                <a:latin typeface="+mj-lt"/>
              </a:rPr>
              <a:t> </a:t>
            </a:r>
            <a:r>
              <a:rPr lang="en-IN" sz="1600" dirty="0">
                <a:solidFill>
                  <a:srgbClr val="0070C0"/>
                </a:solidFill>
                <a:latin typeface="+mj-lt"/>
              </a:rPr>
              <a:t>CQL query for using </a:t>
            </a:r>
            <a:r>
              <a:rPr lang="en-IN" sz="1600" dirty="0" smtClean="0">
                <a:solidFill>
                  <a:srgbClr val="0070C0"/>
                </a:solidFill>
                <a:latin typeface="+mj-lt"/>
              </a:rPr>
              <a:t>keyspace</a:t>
            </a:r>
          </a:p>
          <a:p>
            <a:pPr marL="0" lvl="0" indent="0">
              <a:lnSpc>
                <a:spcPct val="110000"/>
              </a:lnSpc>
              <a:spcBef>
                <a:spcPts val="200"/>
              </a:spcBef>
              <a:spcAft>
                <a:spcPts val="200"/>
              </a:spcAft>
              <a:buNone/>
            </a:pPr>
            <a:r>
              <a:rPr lang="en-US" sz="1600" b="1" dirty="0" smtClean="0">
                <a:solidFill>
                  <a:schemeClr val="tx1"/>
                </a:solidFill>
                <a:latin typeface="Consolas" panose="020B0609020204030204" pitchFamily="49" charset="0"/>
              </a:rPr>
              <a:t>   Syntax</a:t>
            </a:r>
            <a:r>
              <a:rPr lang="en-US" sz="1600" b="1" dirty="0">
                <a:solidFill>
                  <a:schemeClr val="tx1"/>
                </a:solidFill>
                <a:latin typeface="Consolas" panose="020B0609020204030204" pitchFamily="49" charset="0"/>
              </a:rPr>
              <a:t>:</a:t>
            </a:r>
            <a:r>
              <a:rPr lang="en-US" sz="1600" dirty="0">
                <a:solidFill>
                  <a:schemeClr val="tx1"/>
                </a:solidFill>
                <a:latin typeface="Consolas" panose="020B0609020204030204" pitchFamily="49" charset="0"/>
              </a:rPr>
              <a:t> USE </a:t>
            </a:r>
            <a:r>
              <a:rPr lang="en-US" sz="1600" dirty="0" err="1">
                <a:solidFill>
                  <a:schemeClr val="tx1"/>
                </a:solidFill>
                <a:latin typeface="Consolas" panose="020B0609020204030204" pitchFamily="49" charset="0"/>
              </a:rPr>
              <a:t>keyspace</a:t>
            </a:r>
            <a:r>
              <a:rPr lang="en-US" sz="1600" dirty="0">
                <a:solidFill>
                  <a:schemeClr val="tx1"/>
                </a:solidFill>
                <a:latin typeface="Consolas" panose="020B0609020204030204" pitchFamily="49" charset="0"/>
              </a:rPr>
              <a:t>-name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USE </a:t>
            </a:r>
            <a:r>
              <a:rPr lang="en-US" sz="1600" dirty="0" err="1">
                <a:solidFill>
                  <a:schemeClr val="tx1"/>
                </a:solidFill>
                <a:latin typeface="Consolas" panose="020B0609020204030204" pitchFamily="49" charset="0"/>
              </a:rPr>
              <a:t>Emp</a:t>
            </a:r>
            <a:r>
              <a:rPr lang="en-US" sz="1600" dirty="0">
                <a:solidFill>
                  <a:schemeClr val="tx1"/>
                </a:solidFill>
                <a:latin typeface="Consolas" panose="020B06090202040302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pPr>
              <a:lnSpc>
                <a:spcPct val="110000"/>
              </a:lnSpc>
              <a:spcBef>
                <a:spcPts val="200"/>
              </a:spcBef>
              <a:spcAft>
                <a:spcPts val="200"/>
              </a:spcAft>
            </a:pPr>
            <a:r>
              <a:rPr lang="en-IN" sz="1600" b="1" dirty="0">
                <a:solidFill>
                  <a:schemeClr val="tx1"/>
                </a:solidFill>
                <a:latin typeface="+mj-lt"/>
              </a:rPr>
              <a:t>Step-3:</a:t>
            </a:r>
            <a:r>
              <a:rPr lang="en-IN" sz="1600" dirty="0">
                <a:solidFill>
                  <a:schemeClr val="tx1"/>
                </a:solidFill>
                <a:latin typeface="+mj-lt"/>
              </a:rPr>
              <a:t> </a:t>
            </a:r>
            <a:r>
              <a:rPr lang="en-IN" sz="1600" dirty="0">
                <a:solidFill>
                  <a:srgbClr val="0070C0"/>
                </a:solidFill>
                <a:latin typeface="+mj-lt"/>
              </a:rPr>
              <a:t>To create table used the following CQL query</a:t>
            </a:r>
            <a:r>
              <a:rPr lang="en-IN" sz="1600" dirty="0" smtClean="0">
                <a:solidFill>
                  <a:srgbClr val="0070C0"/>
                </a:solidFill>
                <a:latin typeface="+mj-lt"/>
              </a:rPr>
              <a:t>.</a:t>
            </a:r>
          </a:p>
          <a:p>
            <a:pPr marL="0" lvl="0" indent="0">
              <a:lnSpc>
                <a:spcPct val="110000"/>
              </a:lnSpc>
              <a:spcBef>
                <a:spcPts val="200"/>
              </a:spcBef>
              <a:spcAft>
                <a:spcPts val="200"/>
              </a:spcAft>
              <a:buNone/>
            </a:pPr>
            <a:r>
              <a:rPr lang="en-US" sz="1600" b="1" dirty="0" smtClean="0">
                <a:solidFill>
                  <a:schemeClr val="tx1"/>
                </a:solidFill>
                <a:latin typeface="Consolas" panose="020B0609020204030204" pitchFamily="49" charset="0"/>
              </a:rPr>
              <a:t>   Example</a:t>
            </a:r>
            <a:r>
              <a:rPr lang="en-US" sz="1600" b="1" dirty="0">
                <a:solidFill>
                  <a:schemeClr val="tx1"/>
                </a:solidFill>
                <a:latin typeface="Consolas" panose="020B0609020204030204" pitchFamily="49" charset="0"/>
              </a:rPr>
              <a:t>:</a:t>
            </a:r>
            <a:r>
              <a:rPr lang="en-US" sz="1600" dirty="0">
                <a:solidFill>
                  <a:schemeClr val="tx1"/>
                </a:solidFill>
                <a:latin typeface="Consolas" panose="020B0609020204030204" pitchFamily="49" charset="0"/>
              </a:rPr>
              <a:t> CREATE TABLE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 (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name </a:t>
            </a:r>
            <a:r>
              <a:rPr lang="en-US" sz="1600" dirty="0">
                <a:solidFill>
                  <a:schemeClr val="tx1"/>
                </a:solidFill>
                <a:latin typeface="Consolas" panose="020B0609020204030204" pitchFamily="49" charset="0"/>
              </a:rPr>
              <a:t>text PRIMARY KEY,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a:t>
            </a:r>
            <a:r>
              <a:rPr lang="en-US" sz="1600" dirty="0" err="1" smtClean="0">
                <a:solidFill>
                  <a:schemeClr val="tx1"/>
                </a:solidFill>
                <a:latin typeface="Consolas" panose="020B0609020204030204" pitchFamily="49" charset="0"/>
              </a:rPr>
              <a:t>Emp_id</a:t>
            </a:r>
            <a:r>
              <a:rPr lang="en-US" sz="1600" dirty="0" smtClean="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int</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a:t>
            </a:r>
            <a:r>
              <a:rPr lang="en-US" sz="1600" dirty="0" err="1" smtClean="0">
                <a:solidFill>
                  <a:schemeClr val="tx1"/>
                </a:solidFill>
                <a:latin typeface="Consolas" panose="020B0609020204030204" pitchFamily="49" charset="0"/>
              </a:rPr>
              <a:t>Emp_city</a:t>
            </a:r>
            <a:r>
              <a:rPr lang="en-US" sz="1600" dirty="0" smtClean="0">
                <a:solidFill>
                  <a:schemeClr val="tx1"/>
                </a:solidFill>
                <a:latin typeface="Consolas" panose="020B0609020204030204" pitchFamily="49" charset="0"/>
              </a:rPr>
              <a:t> </a:t>
            </a:r>
            <a:r>
              <a:rPr lang="en-US" sz="1600" dirty="0">
                <a:solidFill>
                  <a:schemeClr val="tx1"/>
                </a:solidFill>
                <a:latin typeface="Consolas" panose="020B0609020204030204" pitchFamily="49" charset="0"/>
              </a:rPr>
              <a:t>text, </a:t>
            </a:r>
            <a:endParaRPr lang="en-US" sz="1600" dirty="0" smtClean="0">
              <a:solidFill>
                <a:schemeClr val="tx1"/>
              </a:solidFill>
              <a:latin typeface="Consolas" panose="020B0609020204030204" pitchFamily="49" charset="0"/>
            </a:endParaRPr>
          </a:p>
          <a:p>
            <a:pPr marL="0" lvl="0" indent="0">
              <a:lnSpc>
                <a:spcPct val="110000"/>
              </a:lnSpc>
              <a:spcBef>
                <a:spcPts val="200"/>
              </a:spcBef>
              <a:spcAft>
                <a:spcPts val="200"/>
              </a:spcAft>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a:t>
            </a:r>
            <a:r>
              <a:rPr lang="en-US" sz="1600" dirty="0" err="1" smtClean="0">
                <a:solidFill>
                  <a:schemeClr val="tx1"/>
                </a:solidFill>
                <a:latin typeface="Consolas" panose="020B0609020204030204" pitchFamily="49" charset="0"/>
              </a:rPr>
              <a:t>Emp_email</a:t>
            </a:r>
            <a:r>
              <a:rPr lang="en-US" sz="1600" dirty="0" smtClean="0">
                <a:solidFill>
                  <a:schemeClr val="tx1"/>
                </a:solidFill>
                <a:latin typeface="Consolas" panose="020B0609020204030204" pitchFamily="49" charset="0"/>
              </a:rPr>
              <a:t> text </a:t>
            </a:r>
            <a:r>
              <a:rPr lang="en-US" sz="1600" dirty="0">
                <a:solidFill>
                  <a:schemeClr val="tx1"/>
                </a:solidFill>
                <a:latin typeface="Consolas" panose="020B06090202040302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pPr>
              <a:lnSpc>
                <a:spcPct val="110000"/>
              </a:lnSpc>
              <a:spcBef>
                <a:spcPts val="200"/>
              </a:spcBef>
              <a:spcAft>
                <a:spcPts val="200"/>
              </a:spcAft>
            </a:pPr>
            <a:endParaRPr lang="en-IN" sz="1600" dirty="0"/>
          </a:p>
        </p:txBody>
      </p:sp>
      <p:sp>
        <p:nvSpPr>
          <p:cNvPr id="8" name="Rectangle 5"/>
          <p:cNvSpPr>
            <a:spLocks noChangeArrowheads="1"/>
          </p:cNvSpPr>
          <p:nvPr/>
        </p:nvSpPr>
        <p:spPr bwMode="auto">
          <a:xfrm>
            <a:off x="0" y="90101"/>
            <a:ext cx="6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 xmlns:p14="http://schemas.microsoft.com/office/powerpoint/2010/main" val="4169508365"/>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95401"/>
            <a:ext cx="8255000" cy="4876800"/>
          </a:xfrm>
        </p:spPr>
        <p:txBody>
          <a:bodyPr>
            <a:normAutofit/>
          </a:bodyPr>
          <a:lstStyle/>
          <a:p>
            <a:r>
              <a:rPr lang="en-IN" sz="1600" b="1" dirty="0">
                <a:latin typeface="+mj-lt"/>
              </a:rPr>
              <a:t>Step-4:</a:t>
            </a:r>
            <a:r>
              <a:rPr lang="en-IN" sz="1600" dirty="0">
                <a:latin typeface="+mj-lt"/>
              </a:rPr>
              <a:t> </a:t>
            </a:r>
            <a:r>
              <a:rPr lang="en-IN" sz="1600" dirty="0">
                <a:solidFill>
                  <a:srgbClr val="0070C0"/>
                </a:solidFill>
                <a:latin typeface="+mj-lt"/>
              </a:rPr>
              <a:t>To insert into </a:t>
            </a:r>
            <a:r>
              <a:rPr lang="en-IN" sz="1600" dirty="0" err="1">
                <a:solidFill>
                  <a:srgbClr val="0070C0"/>
                </a:solidFill>
                <a:latin typeface="+mj-lt"/>
              </a:rPr>
              <a:t>Emp_table</a:t>
            </a:r>
            <a:r>
              <a:rPr lang="en-IN" sz="1600" dirty="0">
                <a:solidFill>
                  <a:srgbClr val="0070C0"/>
                </a:solidFill>
                <a:latin typeface="+mj-lt"/>
              </a:rPr>
              <a:t> used the following CQL query</a:t>
            </a:r>
            <a:r>
              <a:rPr lang="en-IN" sz="1600" dirty="0" smtClean="0">
                <a:solidFill>
                  <a:srgbClr val="0070C0"/>
                </a:solidFill>
                <a:latin typeface="+mj-lt"/>
              </a:rPr>
              <a:t>.</a:t>
            </a:r>
          </a:p>
          <a:p>
            <a:pPr marL="0" lvl="0" indent="0">
              <a:buNone/>
            </a:pP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ashish</a:t>
            </a:r>
            <a:r>
              <a:rPr lang="en-US" sz="1600" dirty="0">
                <a:solidFill>
                  <a:schemeClr val="tx1"/>
                </a:solidFill>
                <a:latin typeface="Consolas" panose="020B0609020204030204" pitchFamily="49" charset="0"/>
              </a:rPr>
              <a:t>', 1001, 'Delhi', 'ashish05.rana05@gmail.com');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('Ashish Gupta', 1001, 'Bangalore', 'ashish@gmail.com');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amit</a:t>
            </a:r>
            <a:r>
              <a:rPr lang="en-US" sz="1600" dirty="0">
                <a:solidFill>
                  <a:schemeClr val="tx1"/>
                </a:solidFill>
                <a:latin typeface="Consolas" panose="020B0609020204030204" pitchFamily="49" charset="0"/>
              </a:rPr>
              <a:t> ', 1002, '</a:t>
            </a:r>
            <a:r>
              <a:rPr lang="en-US" sz="1600" dirty="0" err="1">
                <a:solidFill>
                  <a:schemeClr val="tx1"/>
                </a:solidFill>
                <a:latin typeface="Consolas" panose="020B0609020204030204" pitchFamily="49" charset="0"/>
              </a:rPr>
              <a:t>noida</a:t>
            </a:r>
            <a:r>
              <a:rPr lang="en-US" sz="1600" dirty="0">
                <a:solidFill>
                  <a:schemeClr val="tx1"/>
                </a:solidFill>
                <a:latin typeface="Consolas" panose="020B0609020204030204" pitchFamily="49" charset="0"/>
              </a:rPr>
              <a:t>', 'abc@gmail.com');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dhruv</a:t>
            </a:r>
            <a:r>
              <a:rPr lang="en-US" sz="1600" dirty="0">
                <a:solidFill>
                  <a:schemeClr val="tx1"/>
                </a:solidFill>
                <a:latin typeface="Consolas" panose="020B0609020204030204" pitchFamily="49" charset="0"/>
              </a:rPr>
              <a:t>', 1003, '</a:t>
            </a:r>
            <a:r>
              <a:rPr lang="en-US" sz="1600" dirty="0" err="1">
                <a:solidFill>
                  <a:schemeClr val="tx1"/>
                </a:solidFill>
                <a:latin typeface="Consolas" panose="020B0609020204030204" pitchFamily="49" charset="0"/>
              </a:rPr>
              <a:t>pune</a:t>
            </a:r>
            <a:r>
              <a:rPr lang="en-US" sz="1600" dirty="0">
                <a:solidFill>
                  <a:schemeClr val="tx1"/>
                </a:solidFill>
                <a:latin typeface="Consolas" panose="020B0609020204030204" pitchFamily="49" charset="0"/>
              </a:rPr>
              <a:t>', 'xyz@gmail.com');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shivang</a:t>
            </a:r>
            <a:r>
              <a:rPr lang="en-US" sz="1600" dirty="0">
                <a:solidFill>
                  <a:schemeClr val="tx1"/>
                </a:solidFill>
                <a:latin typeface="Consolas" panose="020B0609020204030204" pitchFamily="49" charset="0"/>
              </a:rPr>
              <a:t>', 1004, '</a:t>
            </a:r>
            <a:r>
              <a:rPr lang="en-US" sz="1600" dirty="0" err="1">
                <a:solidFill>
                  <a:schemeClr val="tx1"/>
                </a:solidFill>
                <a:latin typeface="Consolas" panose="020B0609020204030204" pitchFamily="49" charset="0"/>
              </a:rPr>
              <a:t>mumbai</a:t>
            </a:r>
            <a:r>
              <a:rPr lang="en-US" sz="1600" dirty="0">
                <a:solidFill>
                  <a:schemeClr val="tx1"/>
                </a:solidFill>
                <a:latin typeface="Consolas" panose="020B0609020204030204" pitchFamily="49" charset="0"/>
              </a:rPr>
              <a:t>', 'test@gmail.com');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Insert </a:t>
            </a:r>
            <a:r>
              <a:rPr lang="en-US" sz="1600" dirty="0">
                <a:solidFill>
                  <a:schemeClr val="tx1"/>
                </a:solidFill>
                <a:latin typeface="Consolas" panose="020B0609020204030204" pitchFamily="49" charset="0"/>
              </a:rPr>
              <a:t>into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(name, </a:t>
            </a:r>
            <a:r>
              <a:rPr lang="en-US" sz="1600" dirty="0" err="1">
                <a:solidFill>
                  <a:schemeClr val="tx1"/>
                </a:solidFill>
                <a:latin typeface="Consolas" panose="020B0609020204030204" pitchFamily="49" charset="0"/>
              </a:rPr>
              <a:t>Emp_id</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Emp_city</a:t>
            </a:r>
            <a:r>
              <a:rPr lang="en-US" sz="1600" dirty="0">
                <a:solidFill>
                  <a:schemeClr val="tx1"/>
                </a:solidFill>
                <a:latin typeface="Consolas" panose="020B0609020204030204" pitchFamily="49" charset="0"/>
              </a:rPr>
              <a:t>, </a:t>
            </a:r>
            <a:r>
              <a:rPr lang="en-US" sz="1600" dirty="0" err="1">
                <a:solidFill>
                  <a:schemeClr val="tx1"/>
                </a:solidFill>
                <a:latin typeface="Consolas" panose="020B0609020204030204" pitchFamily="49" charset="0"/>
              </a:rPr>
              <a:t>Emp_email</a:t>
            </a:r>
            <a:r>
              <a:rPr lang="en-US" sz="1600" dirty="0">
                <a:solidFill>
                  <a:schemeClr val="tx1"/>
                </a:solidFill>
                <a:latin typeface="Consolas" panose="020B0609020204030204" pitchFamily="49" charset="0"/>
              </a:rPr>
              <a:t>) </a:t>
            </a:r>
            <a:endParaRPr lang="en-US" sz="1600" dirty="0" smtClean="0">
              <a:solidFill>
                <a:schemeClr val="tx1"/>
              </a:solidFill>
              <a:latin typeface="Consolas" panose="020B0609020204030204" pitchFamily="49" charset="0"/>
            </a:endParaRPr>
          </a:p>
          <a:p>
            <a:pPr marL="0" lvl="0" indent="0">
              <a:buNone/>
            </a:pPr>
            <a:r>
              <a:rPr lang="en-US" sz="1600" dirty="0">
                <a:solidFill>
                  <a:schemeClr val="tx1"/>
                </a:solidFill>
                <a:latin typeface="Consolas" panose="020B0609020204030204" pitchFamily="49" charset="0"/>
              </a:rPr>
              <a:t> </a:t>
            </a:r>
            <a:r>
              <a:rPr lang="en-US" sz="1600" dirty="0" smtClean="0">
                <a:solidFill>
                  <a:schemeClr val="tx1"/>
                </a:solidFill>
                <a:latin typeface="Consolas" panose="020B0609020204030204" pitchFamily="49" charset="0"/>
              </a:rPr>
              <a:t>   VALUES </a:t>
            </a:r>
            <a:r>
              <a:rPr lang="en-US" sz="1600" dirty="0">
                <a:solidFill>
                  <a:schemeClr val="tx1"/>
                </a:solidFill>
                <a:latin typeface="Consolas" panose="020B0609020204030204" pitchFamily="49" charset="0"/>
              </a:rPr>
              <a:t>('</a:t>
            </a:r>
            <a:r>
              <a:rPr lang="en-US" sz="1600" dirty="0" err="1">
                <a:solidFill>
                  <a:schemeClr val="tx1"/>
                </a:solidFill>
                <a:latin typeface="Consolas" panose="020B0609020204030204" pitchFamily="49" charset="0"/>
              </a:rPr>
              <a:t>aayush</a:t>
            </a:r>
            <a:r>
              <a:rPr lang="en-US" sz="1600" dirty="0">
                <a:solidFill>
                  <a:schemeClr val="tx1"/>
                </a:solidFill>
                <a:latin typeface="Consolas" panose="020B0609020204030204" pitchFamily="49" charset="0"/>
              </a:rPr>
              <a:t>', 1005, '</a:t>
            </a:r>
            <a:r>
              <a:rPr lang="en-US" sz="1600" dirty="0" err="1">
                <a:solidFill>
                  <a:schemeClr val="tx1"/>
                </a:solidFill>
                <a:latin typeface="Consolas" panose="020B0609020204030204" pitchFamily="49" charset="0"/>
              </a:rPr>
              <a:t>gurugram</a:t>
            </a:r>
            <a:r>
              <a:rPr lang="en-US" sz="1600" dirty="0">
                <a:solidFill>
                  <a:schemeClr val="tx1"/>
                </a:solidFill>
                <a:latin typeface="Consolas" panose="020B0609020204030204" pitchFamily="49" charset="0"/>
              </a:rPr>
              <a:t>', 'cass_write@gmail.com'); </a:t>
            </a:r>
            <a:endParaRPr lang="en-US" sz="1600" dirty="0" smtClean="0">
              <a:solidFill>
                <a:schemeClr val="tx1"/>
              </a:solidFill>
              <a:latin typeface="Consolas" panose="020B0609020204030204" pitchFamily="49" charset="0"/>
            </a:endParaRPr>
          </a:p>
          <a:p>
            <a:r>
              <a:rPr lang="en-IN" sz="1600" b="1" dirty="0" smtClean="0">
                <a:latin typeface="+mj-lt"/>
              </a:rPr>
              <a:t>Step-5</a:t>
            </a:r>
            <a:r>
              <a:rPr lang="en-IN" sz="1600" b="1" dirty="0">
                <a:latin typeface="+mj-lt"/>
              </a:rPr>
              <a:t>:</a:t>
            </a:r>
            <a:r>
              <a:rPr lang="en-IN" sz="1600" dirty="0">
                <a:latin typeface="+mj-lt"/>
              </a:rPr>
              <a:t> </a:t>
            </a:r>
            <a:r>
              <a:rPr lang="en-IN" sz="1600" dirty="0">
                <a:solidFill>
                  <a:srgbClr val="0070C0"/>
                </a:solidFill>
                <a:latin typeface="+mj-lt"/>
              </a:rPr>
              <a:t>To read data used the following </a:t>
            </a:r>
            <a:r>
              <a:rPr lang="en-IN" sz="1600" dirty="0" smtClean="0">
                <a:solidFill>
                  <a:srgbClr val="0070C0"/>
                </a:solidFill>
                <a:latin typeface="+mj-lt"/>
              </a:rPr>
              <a:t>CQL </a:t>
            </a:r>
            <a:r>
              <a:rPr lang="en-IN" sz="1600" dirty="0">
                <a:solidFill>
                  <a:srgbClr val="0070C0"/>
                </a:solidFill>
                <a:latin typeface="+mj-lt"/>
              </a:rPr>
              <a:t>query</a:t>
            </a:r>
            <a:r>
              <a:rPr lang="en-IN" sz="1600" dirty="0" smtClean="0">
                <a:solidFill>
                  <a:srgbClr val="0070C0"/>
                </a:solidFill>
              </a:rPr>
              <a:t>.</a:t>
            </a:r>
          </a:p>
          <a:p>
            <a:pPr marL="0" lvl="0" indent="0">
              <a:buNone/>
            </a:pPr>
            <a:r>
              <a:rPr lang="en-US" sz="1600" dirty="0" smtClean="0">
                <a:solidFill>
                  <a:schemeClr val="tx1"/>
                </a:solidFill>
                <a:latin typeface="Consolas" panose="020B0609020204030204" pitchFamily="49" charset="0"/>
              </a:rPr>
              <a:t>   SELECT </a:t>
            </a:r>
            <a:r>
              <a:rPr lang="en-US" sz="1600" dirty="0">
                <a:solidFill>
                  <a:schemeClr val="tx1"/>
                </a:solidFill>
                <a:latin typeface="Consolas" panose="020B0609020204030204" pitchFamily="49" charset="0"/>
              </a:rPr>
              <a:t>* FROM </a:t>
            </a:r>
            <a:r>
              <a:rPr lang="en-US" sz="1600" dirty="0" err="1">
                <a:solidFill>
                  <a:schemeClr val="tx1"/>
                </a:solidFill>
                <a:latin typeface="Consolas" panose="020B0609020204030204" pitchFamily="49" charset="0"/>
              </a:rPr>
              <a:t>Emp_table</a:t>
            </a:r>
            <a:r>
              <a:rPr lang="en-US" sz="1600" dirty="0">
                <a:solidFill>
                  <a:schemeClr val="tx1"/>
                </a:solidFill>
                <a:latin typeface="Consolas" panose="020B0609020204030204" pitchFamily="49" charset="0"/>
              </a:rPr>
              <a:t>;</a:t>
            </a:r>
            <a:r>
              <a:rPr lang="en-US" sz="1600" dirty="0">
                <a:solidFill>
                  <a:schemeClr val="tx1"/>
                </a:solidFill>
              </a:rPr>
              <a:t> </a:t>
            </a:r>
            <a:endParaRPr lang="en-IN" sz="1600" dirty="0"/>
          </a:p>
        </p:txBody>
      </p:sp>
      <p:sp>
        <p:nvSpPr>
          <p:cNvPr id="4" name="Title 1"/>
          <p:cNvSpPr>
            <a:spLocks noGrp="1"/>
          </p:cNvSpPr>
          <p:nvPr>
            <p:ph type="title"/>
          </p:nvPr>
        </p:nvSpPr>
        <p:spPr>
          <a:xfrm>
            <a:off x="457200" y="457200"/>
            <a:ext cx="6447501" cy="619126"/>
          </a:xfrm>
        </p:spPr>
        <p:txBody>
          <a:bodyPr>
            <a:noAutofit/>
          </a:bodyPr>
          <a:lstStyle/>
          <a:p>
            <a:r>
              <a:rPr lang="en-IN" b="1" dirty="0"/>
              <a:t>Cassandra Query </a:t>
            </a:r>
            <a:r>
              <a:rPr lang="en-IN" b="1" dirty="0" smtClean="0"/>
              <a:t>Language (CQL)</a:t>
            </a:r>
            <a:endParaRPr lang="en-IN" b="1"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 xmlns:p14="http://schemas.microsoft.com/office/powerpoint/2010/main" val="350232023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447501" cy="690563"/>
          </a:xfrm>
        </p:spPr>
        <p:txBody>
          <a:bodyPr/>
          <a:lstStyle/>
          <a:p>
            <a:r>
              <a:rPr lang="en-IN" b="1" dirty="0">
                <a:solidFill>
                  <a:srgbClr val="0070C0"/>
                </a:solidFill>
              </a:rPr>
              <a:t>Features of </a:t>
            </a:r>
            <a:r>
              <a:rPr lang="en-IN" b="1" dirty="0" err="1" smtClean="0">
                <a:solidFill>
                  <a:srgbClr val="0070C0"/>
                </a:solidFill>
              </a:rPr>
              <a:t>NoSQL</a:t>
            </a:r>
            <a:endParaRPr lang="en-IN" dirty="0">
              <a:solidFill>
                <a:srgbClr val="0070C0"/>
              </a:solidFill>
            </a:endParaRPr>
          </a:p>
        </p:txBody>
      </p:sp>
      <p:sp>
        <p:nvSpPr>
          <p:cNvPr id="3" name="Content Placeholder 2"/>
          <p:cNvSpPr>
            <a:spLocks noGrp="1"/>
          </p:cNvSpPr>
          <p:nvPr>
            <p:ph idx="1"/>
          </p:nvPr>
        </p:nvSpPr>
        <p:spPr>
          <a:xfrm>
            <a:off x="457200" y="1219200"/>
            <a:ext cx="8153400" cy="4469737"/>
          </a:xfrm>
        </p:spPr>
        <p:txBody>
          <a:bodyPr/>
          <a:lstStyle/>
          <a:p>
            <a:pPr algn="just"/>
            <a:r>
              <a:rPr lang="en-IN" sz="2200" b="1" dirty="0"/>
              <a:t>Distributed</a:t>
            </a:r>
          </a:p>
          <a:p>
            <a:pPr lvl="1" algn="just"/>
            <a:r>
              <a:rPr lang="en-IN" sz="2000" dirty="0"/>
              <a:t>Multiple </a:t>
            </a:r>
            <a:r>
              <a:rPr lang="en-IN" sz="2000" dirty="0" err="1"/>
              <a:t>NoSQL</a:t>
            </a:r>
            <a:r>
              <a:rPr lang="en-IN" sz="2000" dirty="0"/>
              <a:t> databases can be executed in a distributed fashion</a:t>
            </a:r>
          </a:p>
          <a:p>
            <a:pPr lvl="1" algn="just"/>
            <a:r>
              <a:rPr lang="en-IN" sz="2000" dirty="0"/>
              <a:t>Offers auto-scaling and fail-over capabilities</a:t>
            </a:r>
          </a:p>
          <a:p>
            <a:pPr lvl="1" algn="just"/>
            <a:r>
              <a:rPr lang="en-IN" sz="2000" dirty="0"/>
              <a:t>Often ACID concept can be sacrificed for scalability and throughput</a:t>
            </a:r>
          </a:p>
          <a:p>
            <a:pPr lvl="1" algn="just"/>
            <a:r>
              <a:rPr lang="en-IN" sz="2000" dirty="0"/>
              <a:t>Mostly no synchronous replication between distributed nodes Asynchronous Multi-Master Replication, peer-to-peer, HDFS Replication</a:t>
            </a:r>
          </a:p>
          <a:p>
            <a:pPr lvl="1" algn="just"/>
            <a:r>
              <a:rPr lang="en-IN" sz="2000" dirty="0"/>
              <a:t>Only providing eventual consistency</a:t>
            </a:r>
          </a:p>
          <a:p>
            <a:pPr lvl="1" algn="just"/>
            <a:r>
              <a:rPr lang="en-IN" sz="2000" dirty="0"/>
              <a:t>Shared Nothing Architecture. This enables less coordination and higher distribution.</a:t>
            </a:r>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12</a:t>
            </a:fld>
            <a:endParaRPr lang="en-IN"/>
          </a:p>
        </p:txBody>
      </p:sp>
    </p:spTree>
    <p:extLst>
      <p:ext uri="{BB962C8B-B14F-4D97-AF65-F5344CB8AC3E}">
        <p14:creationId xmlns:p14="http://schemas.microsoft.com/office/powerpoint/2010/main" xmlns="" val="2901962021"/>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447501" cy="762000"/>
          </a:xfrm>
        </p:spPr>
        <p:txBody>
          <a:bodyPr/>
          <a:lstStyle/>
          <a:p>
            <a:r>
              <a:rPr lang="en-IN" b="1" dirty="0"/>
              <a:t>Cassandra Keyspace Operations</a:t>
            </a:r>
          </a:p>
        </p:txBody>
      </p:sp>
      <p:sp>
        <p:nvSpPr>
          <p:cNvPr id="3" name="Content Placeholder 2"/>
          <p:cNvSpPr>
            <a:spLocks noGrp="1"/>
          </p:cNvSpPr>
          <p:nvPr>
            <p:ph idx="1"/>
          </p:nvPr>
        </p:nvSpPr>
        <p:spPr>
          <a:xfrm>
            <a:off x="533400" y="1295400"/>
            <a:ext cx="8077200" cy="4729162"/>
          </a:xfrm>
        </p:spPr>
        <p:txBody>
          <a:bodyPr>
            <a:normAutofit/>
          </a:bodyPr>
          <a:lstStyle/>
          <a:p>
            <a:pPr algn="just"/>
            <a:r>
              <a:rPr lang="en-IN" sz="1600" b="1" dirty="0">
                <a:latin typeface="+mj-lt"/>
              </a:rPr>
              <a:t>Create </a:t>
            </a:r>
            <a:r>
              <a:rPr lang="en-IN" sz="1600" b="1" dirty="0" smtClean="0">
                <a:latin typeface="+mj-lt"/>
              </a:rPr>
              <a:t>Keyspace: </a:t>
            </a:r>
            <a:endParaRPr lang="en-IN" sz="1600" b="1" dirty="0">
              <a:latin typeface="+mj-lt"/>
            </a:endParaRPr>
          </a:p>
          <a:p>
            <a:pPr marL="0" lvl="0" indent="0" algn="just">
              <a:buNone/>
            </a:pPr>
            <a:r>
              <a:rPr lang="en-US" sz="1600" dirty="0" smtClean="0">
                <a:solidFill>
                  <a:schemeClr val="tx1"/>
                </a:solidFill>
                <a:latin typeface="Courier New" panose="02070309020205020404" pitchFamily="49" charset="0"/>
                <a:cs typeface="Courier New" panose="02070309020205020404" pitchFamily="49" charset="0"/>
              </a:rPr>
              <a:t>   CREATE </a:t>
            </a:r>
            <a:r>
              <a:rPr lang="en-US" sz="1600" dirty="0">
                <a:solidFill>
                  <a:schemeClr val="tx1"/>
                </a:solidFill>
                <a:latin typeface="Courier New" panose="02070309020205020404" pitchFamily="49" charset="0"/>
                <a:cs typeface="Courier New" panose="02070309020205020404" pitchFamily="49" charset="0"/>
              </a:rPr>
              <a:t>KEYSPACE “</a:t>
            </a:r>
            <a:r>
              <a:rPr lang="en-US" sz="1600" dirty="0" err="1">
                <a:solidFill>
                  <a:schemeClr val="tx1"/>
                </a:solidFill>
                <a:latin typeface="Courier New" panose="02070309020205020404" pitchFamily="49" charset="0"/>
                <a:cs typeface="Courier New" panose="02070309020205020404" pitchFamily="49" charset="0"/>
              </a:rPr>
              <a:t>KeySpace</a:t>
            </a:r>
            <a:r>
              <a:rPr lang="en-US" sz="1600" dirty="0">
                <a:solidFill>
                  <a:schemeClr val="tx1"/>
                </a:solidFill>
                <a:latin typeface="Courier New" panose="02070309020205020404" pitchFamily="49" charset="0"/>
                <a:cs typeface="Courier New" panose="02070309020205020404" pitchFamily="49" charset="0"/>
              </a:rPr>
              <a:t> Name” WITH replication = </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'class</a:t>
            </a:r>
            <a:r>
              <a:rPr lang="en-US" sz="1600" dirty="0" smtClean="0">
                <a:solidFill>
                  <a:schemeClr val="tx1"/>
                </a:solidFill>
                <a:latin typeface="Courier New" panose="02070309020205020404" pitchFamily="49" charset="0"/>
                <a:cs typeface="Courier New" panose="02070309020205020404" pitchFamily="49" charset="0"/>
              </a:rPr>
              <a:t>': Strategy </a:t>
            </a:r>
            <a:r>
              <a:rPr lang="en-US" sz="1600" dirty="0">
                <a:solidFill>
                  <a:schemeClr val="tx1"/>
                </a:solidFill>
                <a:latin typeface="Courier New" panose="02070309020205020404" pitchFamily="49" charset="0"/>
                <a:cs typeface="Courier New" panose="02070309020205020404" pitchFamily="49" charset="0"/>
              </a:rPr>
              <a:t>name’, </a:t>
            </a:r>
            <a:r>
              <a:rPr lang="en-US" sz="1600" dirty="0" smtClean="0">
                <a:solidFill>
                  <a:schemeClr val="tx1"/>
                </a:solidFill>
                <a:latin typeface="Courier New" panose="02070309020205020404" pitchFamily="49" charset="0"/>
                <a:cs typeface="Courier New" panose="02070309020205020404" pitchFamily="49" charset="0"/>
              </a:rPr>
              <a:t>'</a:t>
            </a:r>
            <a:r>
              <a:rPr lang="en-US" sz="1600" dirty="0" err="1" smtClean="0">
                <a:solidFill>
                  <a:schemeClr val="tx1"/>
                </a:solidFill>
                <a:latin typeface="Courier New" panose="02070309020205020404" pitchFamily="49" charset="0"/>
                <a:cs typeface="Courier New" panose="02070309020205020404" pitchFamily="49" charset="0"/>
              </a:rPr>
              <a:t>replication_factor</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No.Of</a:t>
            </a:r>
            <a:r>
              <a:rPr lang="en-US" sz="1600" dirty="0">
                <a:solidFill>
                  <a:schemeClr val="tx1"/>
                </a:solidFill>
                <a:latin typeface="Courier New" panose="02070309020205020404" pitchFamily="49" charset="0"/>
                <a:cs typeface="Courier New" panose="02070309020205020404" pitchFamily="49" charset="0"/>
              </a:rPr>
              <a:t> replicas’};</a:t>
            </a:r>
            <a:r>
              <a:rPr lang="en-US" sz="1600" dirty="0">
                <a:solidFill>
                  <a:schemeClr val="tx1"/>
                </a:solidFill>
              </a:rPr>
              <a:t> </a:t>
            </a:r>
            <a:endParaRPr lang="en-US" sz="1600" dirty="0" smtClean="0">
              <a:solidFill>
                <a:schemeClr val="tx1"/>
              </a:solidFill>
            </a:endParaRPr>
          </a:p>
          <a:p>
            <a:pPr marL="0" indent="0" algn="just">
              <a:buNone/>
            </a:pPr>
            <a:r>
              <a:rPr lang="en-US" sz="1600" dirty="0" smtClean="0">
                <a:solidFill>
                  <a:schemeClr val="tx1"/>
                </a:solidFill>
                <a:latin typeface="Arial" panose="020B0604020202020204" pitchFamily="34" charset="0"/>
              </a:rPr>
              <a:t>      Ex: </a:t>
            </a:r>
            <a:r>
              <a:rPr lang="en-US" sz="1600" dirty="0">
                <a:solidFill>
                  <a:srgbClr val="0070C0"/>
                </a:solidFill>
                <a:latin typeface="Courier New" panose="02070309020205020404" pitchFamily="49" charset="0"/>
                <a:cs typeface="Courier New" panose="02070309020205020404" pitchFamily="49" charset="0"/>
              </a:rPr>
              <a:t>CREATE KEYSPACE </a:t>
            </a:r>
            <a:r>
              <a:rPr lang="en-US" sz="1600" dirty="0" err="1" smtClean="0">
                <a:solidFill>
                  <a:srgbClr val="0070C0"/>
                </a:solidFill>
                <a:latin typeface="Courier New" panose="02070309020205020404" pitchFamily="49" charset="0"/>
                <a:cs typeface="Courier New" panose="02070309020205020404" pitchFamily="49" charset="0"/>
              </a:rPr>
              <a:t>emp</a:t>
            </a:r>
            <a:r>
              <a:rPr lang="en-US" sz="1600" dirty="0" smtClean="0">
                <a:solidFill>
                  <a:srgbClr val="0070C0"/>
                </a:solidFill>
                <a:latin typeface="Courier New" panose="02070309020205020404" pitchFamily="49" charset="0"/>
                <a:cs typeface="Courier New" panose="02070309020205020404" pitchFamily="49" charset="0"/>
              </a:rPr>
              <a:t> </a:t>
            </a:r>
            <a:r>
              <a:rPr lang="en-US" sz="1600" dirty="0">
                <a:solidFill>
                  <a:srgbClr val="0070C0"/>
                </a:solidFill>
                <a:latin typeface="Courier New" panose="02070309020205020404" pitchFamily="49" charset="0"/>
                <a:cs typeface="Courier New" panose="02070309020205020404" pitchFamily="49" charset="0"/>
              </a:rPr>
              <a:t>WITH replication = </a:t>
            </a:r>
            <a:endParaRPr lang="en-US" sz="1600" dirty="0" smtClean="0">
              <a:solidFill>
                <a:srgbClr val="0070C0"/>
              </a:solidFill>
              <a:latin typeface="Courier New" panose="02070309020205020404" pitchFamily="49" charset="0"/>
              <a:cs typeface="Courier New" panose="02070309020205020404" pitchFamily="49" charset="0"/>
            </a:endParaRPr>
          </a:p>
          <a:p>
            <a:pPr marL="0" indent="0" algn="just">
              <a:buNone/>
            </a:pPr>
            <a:r>
              <a:rPr lang="en-US" sz="1600" dirty="0">
                <a:solidFill>
                  <a:schemeClr val="tx1"/>
                </a:solidFill>
                <a:latin typeface="Courier New" panose="02070309020205020404" pitchFamily="49" charset="0"/>
                <a:cs typeface="Courier New" panose="02070309020205020404" pitchFamily="49" charset="0"/>
              </a:rPr>
              <a:t> </a:t>
            </a:r>
            <a:r>
              <a:rPr lang="en-US" sz="1600" dirty="0" smtClean="0">
                <a:solidFill>
                  <a:schemeClr val="tx1"/>
                </a:solidFill>
                <a:latin typeface="Courier New" panose="02070309020205020404" pitchFamily="49" charset="0"/>
                <a:cs typeface="Courier New" panose="02070309020205020404" pitchFamily="49" charset="0"/>
              </a:rPr>
              <a:t>  {'class</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SimpleStrategy</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replication_factor</a:t>
            </a:r>
            <a:r>
              <a:rPr lang="en-US" sz="1600" dirty="0">
                <a:solidFill>
                  <a:schemeClr val="tx1"/>
                </a:solidFill>
                <a:latin typeface="Courier New" panose="02070309020205020404" pitchFamily="49" charset="0"/>
                <a:cs typeface="Courier New" panose="02070309020205020404" pitchFamily="49" charset="0"/>
              </a:rPr>
              <a:t>' : </a:t>
            </a:r>
            <a:r>
              <a:rPr lang="en-US" sz="1600" dirty="0" smtClean="0">
                <a:solidFill>
                  <a:schemeClr val="tx1"/>
                </a:solidFill>
                <a:latin typeface="Courier New" panose="02070309020205020404" pitchFamily="49" charset="0"/>
                <a:cs typeface="Courier New" panose="02070309020205020404" pitchFamily="49" charset="0"/>
              </a:rPr>
              <a:t>1};</a:t>
            </a:r>
          </a:p>
          <a:p>
            <a:pPr marL="714375" indent="-271463" algn="just">
              <a:buFont typeface="Wingdings" panose="05000000000000000000" pitchFamily="2" charset="2"/>
              <a:buChar char="ü"/>
            </a:pPr>
            <a:r>
              <a:rPr lang="en-IN" sz="1600" dirty="0" smtClean="0">
                <a:latin typeface="+mj-lt"/>
              </a:rPr>
              <a:t>The </a:t>
            </a:r>
            <a:r>
              <a:rPr lang="en-IN" sz="1600" dirty="0">
                <a:latin typeface="+mj-lt"/>
              </a:rPr>
              <a:t>replication option specifies the replica placement strategy and the number of replicas wanted.</a:t>
            </a:r>
            <a:r>
              <a:rPr lang="en-US" sz="1600" dirty="0" smtClean="0">
                <a:solidFill>
                  <a:schemeClr val="tx1"/>
                </a:solidFill>
                <a:latin typeface="+mj-lt"/>
              </a:rPr>
              <a:t> </a:t>
            </a:r>
          </a:p>
          <a:p>
            <a:pPr lvl="1" algn="just">
              <a:buFont typeface="Wingdings" panose="05000000000000000000" pitchFamily="2" charset="2"/>
              <a:buChar char="ü"/>
            </a:pPr>
            <a:r>
              <a:rPr lang="en-IN" sz="1600" dirty="0">
                <a:latin typeface="+mj-lt"/>
              </a:rPr>
              <a:t>You can verify whether the table is created or not using the command </a:t>
            </a:r>
            <a:r>
              <a:rPr lang="en-IN" sz="1600" b="1" dirty="0">
                <a:latin typeface="+mj-lt"/>
              </a:rPr>
              <a:t>Describe</a:t>
            </a:r>
            <a:r>
              <a:rPr lang="en-IN" sz="1600" dirty="0"/>
              <a:t>. </a:t>
            </a:r>
            <a:endParaRPr lang="en-IN" sz="1600" dirty="0" smtClean="0"/>
          </a:p>
          <a:p>
            <a:pPr marL="0" lvl="0" indent="0" algn="just">
              <a:buNone/>
            </a:pPr>
            <a:r>
              <a:rPr lang="en-US" sz="1600" dirty="0" smtClean="0">
                <a:solidFill>
                  <a:schemeClr val="tx1"/>
                </a:solidFill>
                <a:latin typeface="Courier New" panose="02070309020205020404" pitchFamily="49" charset="0"/>
                <a:cs typeface="Courier New" panose="02070309020205020404" pitchFamily="49" charset="0"/>
              </a:rPr>
              <a:t>      DESCRIBE </a:t>
            </a:r>
            <a:r>
              <a:rPr lang="en-US" sz="1600" dirty="0" err="1">
                <a:solidFill>
                  <a:schemeClr val="tx1"/>
                </a:solidFill>
                <a:latin typeface="Courier New" panose="02070309020205020404" pitchFamily="49" charset="0"/>
                <a:cs typeface="Courier New" panose="02070309020205020404" pitchFamily="49" charset="0"/>
              </a:rPr>
              <a:t>keyspaces</a:t>
            </a:r>
            <a:r>
              <a:rPr lang="en-US" sz="1600" dirty="0">
                <a:solidFill>
                  <a:schemeClr val="tx1"/>
                </a:solidFill>
                <a:latin typeface="Courier New" panose="02070309020205020404" pitchFamily="49" charset="0"/>
                <a:cs typeface="Courier New" panose="02070309020205020404" pitchFamily="49" charset="0"/>
              </a:rPr>
              <a:t>;</a:t>
            </a:r>
            <a:r>
              <a:rPr lang="en-US" sz="1600" dirty="0">
                <a:solidFill>
                  <a:schemeClr val="tx1"/>
                </a:solidFill>
              </a:rPr>
              <a:t> </a:t>
            </a:r>
            <a:endParaRPr lang="en-US" sz="1600" dirty="0" smtClean="0">
              <a:solidFill>
                <a:schemeClr val="tx1"/>
              </a:solidFill>
            </a:endParaRPr>
          </a:p>
          <a:p>
            <a:pPr lvl="1" algn="just">
              <a:buFont typeface="Wingdings" panose="05000000000000000000" pitchFamily="2" charset="2"/>
              <a:buChar char="ü"/>
            </a:pPr>
            <a:r>
              <a:rPr lang="en-IN" sz="1600" dirty="0">
                <a:latin typeface="+mj-lt"/>
              </a:rPr>
              <a:t>If you use this command over </a:t>
            </a:r>
            <a:r>
              <a:rPr lang="en-IN" sz="1600" dirty="0" err="1">
                <a:latin typeface="+mj-lt"/>
              </a:rPr>
              <a:t>keyspaces</a:t>
            </a:r>
            <a:r>
              <a:rPr lang="en-IN" sz="1600" dirty="0">
                <a:latin typeface="+mj-lt"/>
              </a:rPr>
              <a:t>, it will display all the </a:t>
            </a:r>
            <a:r>
              <a:rPr lang="en-IN" sz="1600" dirty="0" err="1">
                <a:latin typeface="+mj-lt"/>
              </a:rPr>
              <a:t>keyspaces</a:t>
            </a:r>
            <a:r>
              <a:rPr lang="en-IN" sz="1600" dirty="0">
                <a:latin typeface="+mj-lt"/>
              </a:rPr>
              <a:t> created</a:t>
            </a:r>
            <a:endParaRPr lang="en-US" sz="1600" dirty="0">
              <a:solidFill>
                <a:schemeClr val="tx1"/>
              </a:solidFill>
              <a:latin typeface="+mj-lt"/>
            </a:endParaRPr>
          </a:p>
          <a:p>
            <a:pPr algn="just"/>
            <a:r>
              <a:rPr lang="en-IN" sz="1600" b="1" dirty="0">
                <a:latin typeface="+mj-lt"/>
              </a:rPr>
              <a:t>Using a </a:t>
            </a:r>
            <a:r>
              <a:rPr lang="en-IN" sz="1600" b="1" dirty="0" smtClean="0">
                <a:latin typeface="+mj-lt"/>
              </a:rPr>
              <a:t>Keyspace</a:t>
            </a:r>
            <a:r>
              <a:rPr lang="en-IN" sz="1600" b="1" dirty="0" smtClean="0"/>
              <a:t>:</a:t>
            </a:r>
            <a:endParaRPr lang="en-IN" sz="1600" b="1" dirty="0"/>
          </a:p>
          <a:p>
            <a:pPr marL="0" indent="0" algn="just">
              <a:buNone/>
            </a:pPr>
            <a:r>
              <a:rPr lang="en-IN" sz="1600" dirty="0" smtClean="0">
                <a:latin typeface="+mj-lt"/>
              </a:rPr>
              <a:t>       </a:t>
            </a:r>
            <a:r>
              <a:rPr lang="en-IN" sz="1600" dirty="0" smtClean="0">
                <a:solidFill>
                  <a:srgbClr val="0070C0"/>
                </a:solidFill>
                <a:latin typeface="+mj-lt"/>
              </a:rPr>
              <a:t>You </a:t>
            </a:r>
            <a:r>
              <a:rPr lang="en-IN" sz="1600" dirty="0">
                <a:solidFill>
                  <a:srgbClr val="0070C0"/>
                </a:solidFill>
                <a:latin typeface="+mj-lt"/>
              </a:rPr>
              <a:t>can use a created </a:t>
            </a:r>
            <a:r>
              <a:rPr lang="en-IN" sz="1600" dirty="0" err="1">
                <a:solidFill>
                  <a:srgbClr val="0070C0"/>
                </a:solidFill>
                <a:latin typeface="+mj-lt"/>
              </a:rPr>
              <a:t>KeySpace</a:t>
            </a:r>
            <a:r>
              <a:rPr lang="en-IN" sz="1600" dirty="0">
                <a:solidFill>
                  <a:srgbClr val="0070C0"/>
                </a:solidFill>
                <a:latin typeface="+mj-lt"/>
              </a:rPr>
              <a:t> using the keyword </a:t>
            </a:r>
            <a:r>
              <a:rPr lang="en-IN" sz="1600" b="1" dirty="0">
                <a:solidFill>
                  <a:srgbClr val="0070C0"/>
                </a:solidFill>
                <a:latin typeface="+mj-lt"/>
              </a:rPr>
              <a:t>USE</a:t>
            </a:r>
            <a:r>
              <a:rPr lang="en-IN" sz="1600" dirty="0" smtClean="0">
                <a:latin typeface="+mj-lt"/>
              </a:rPr>
              <a:t>.</a:t>
            </a:r>
          </a:p>
          <a:p>
            <a:pPr marL="0" lvl="0" indent="0" algn="just">
              <a:buNone/>
            </a:pPr>
            <a:r>
              <a:rPr lang="en-US" sz="1600" dirty="0" smtClean="0">
                <a:solidFill>
                  <a:schemeClr val="tx1"/>
                </a:solidFill>
                <a:latin typeface="Courier New" panose="02070309020205020404" pitchFamily="49" charset="0"/>
                <a:cs typeface="Courier New" panose="02070309020205020404" pitchFamily="49" charset="0"/>
              </a:rPr>
              <a:t>   Ex: USE </a:t>
            </a:r>
            <a:r>
              <a:rPr lang="en-US" sz="1600" dirty="0" err="1" smtClean="0">
                <a:solidFill>
                  <a:schemeClr val="tx1"/>
                </a:solidFill>
                <a:latin typeface="Courier New" panose="02070309020205020404" pitchFamily="49" charset="0"/>
                <a:cs typeface="Courier New" panose="02070309020205020404" pitchFamily="49" charset="0"/>
              </a:rPr>
              <a:t>emp</a:t>
            </a:r>
            <a:r>
              <a:rPr lang="en-US" sz="1600" dirty="0" smtClean="0">
                <a:solidFill>
                  <a:schemeClr val="tx1"/>
                </a:solidFill>
                <a:latin typeface="Courier New" panose="02070309020205020404" pitchFamily="49" charset="0"/>
                <a:cs typeface="Courier New" panose="02070309020205020404" pitchFamily="49" charset="0"/>
              </a:rPr>
              <a:t>;</a:t>
            </a:r>
            <a:r>
              <a:rPr lang="en-US" sz="1600" dirty="0" smtClean="0">
                <a:solidFill>
                  <a:schemeClr val="tx1"/>
                </a:solidFill>
              </a:rPr>
              <a:t> </a:t>
            </a:r>
            <a:endParaRPr lang="en-US" sz="1600" dirty="0">
              <a:solidFill>
                <a:schemeClr val="tx1"/>
              </a:solidFill>
              <a:latin typeface="Arial" panose="020B0604020202020204" pitchFamily="34" charset="0"/>
            </a:endParaRPr>
          </a:p>
          <a:p>
            <a:pPr lvl="0" algn="just"/>
            <a:endParaRPr lang="en-US" sz="1600" dirty="0">
              <a:solidFill>
                <a:schemeClr val="tx1"/>
              </a:solidFill>
              <a:latin typeface="Arial" panose="020B0604020202020204" pitchFamily="34" charset="0"/>
            </a:endParaRPr>
          </a:p>
          <a:p>
            <a:endParaRPr lang="en-IN" sz="1600" dirty="0"/>
          </a:p>
        </p:txBody>
      </p:sp>
      <p:sp>
        <p:nvSpPr>
          <p:cNvPr id="6" name="Rectangle 3"/>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7" name="Slide Number Placeholder 6"/>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 xmlns:p14="http://schemas.microsoft.com/office/powerpoint/2010/main" val="3971115918"/>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371601"/>
            <a:ext cx="8102599" cy="4669762"/>
          </a:xfrm>
        </p:spPr>
        <p:txBody>
          <a:bodyPr>
            <a:normAutofit/>
          </a:bodyPr>
          <a:lstStyle/>
          <a:p>
            <a:r>
              <a:rPr lang="en-IN" sz="1600" b="1" dirty="0">
                <a:latin typeface="+mj-lt"/>
              </a:rPr>
              <a:t>Altering a </a:t>
            </a:r>
            <a:r>
              <a:rPr lang="en-IN" sz="1600" b="1" dirty="0" err="1" smtClean="0">
                <a:latin typeface="+mj-lt"/>
              </a:rPr>
              <a:t>KeySpace</a:t>
            </a:r>
            <a:r>
              <a:rPr lang="en-IN" sz="1600" b="1" dirty="0" smtClean="0">
                <a:latin typeface="+mj-lt"/>
              </a:rPr>
              <a:t> :</a:t>
            </a:r>
            <a:endParaRPr lang="en-IN" sz="1600" b="1" dirty="0">
              <a:latin typeface="+mj-lt"/>
            </a:endParaRPr>
          </a:p>
          <a:p>
            <a:pPr marL="0" indent="0">
              <a:buNone/>
            </a:pPr>
            <a:r>
              <a:rPr lang="en-IN" sz="1600" dirty="0" smtClean="0">
                <a:latin typeface="+mj-lt"/>
              </a:rPr>
              <a:t>     </a:t>
            </a:r>
            <a:r>
              <a:rPr lang="en-IN" sz="1600" dirty="0" smtClean="0">
                <a:solidFill>
                  <a:srgbClr val="0070C0"/>
                </a:solidFill>
                <a:latin typeface="+mj-lt"/>
              </a:rPr>
              <a:t>ALTER </a:t>
            </a:r>
            <a:r>
              <a:rPr lang="en-IN" sz="1600" dirty="0">
                <a:solidFill>
                  <a:srgbClr val="0070C0"/>
                </a:solidFill>
                <a:latin typeface="+mj-lt"/>
              </a:rPr>
              <a:t>KEYSPACE can be used to alter properties such as the number of replicas and the </a:t>
            </a:r>
            <a:endParaRPr lang="en-IN" sz="1600" dirty="0" smtClean="0">
              <a:solidFill>
                <a:srgbClr val="0070C0"/>
              </a:solidFill>
              <a:latin typeface="+mj-lt"/>
            </a:endParaRPr>
          </a:p>
          <a:p>
            <a:pPr marL="0" indent="0">
              <a:buNone/>
            </a:pPr>
            <a:r>
              <a:rPr lang="en-IN" sz="1600" dirty="0">
                <a:solidFill>
                  <a:srgbClr val="0070C0"/>
                </a:solidFill>
                <a:latin typeface="+mj-lt"/>
              </a:rPr>
              <a:t> </a:t>
            </a:r>
            <a:r>
              <a:rPr lang="en-IN" sz="1600" dirty="0" smtClean="0">
                <a:solidFill>
                  <a:srgbClr val="0070C0"/>
                </a:solidFill>
                <a:latin typeface="+mj-lt"/>
              </a:rPr>
              <a:t>    </a:t>
            </a:r>
            <a:r>
              <a:rPr lang="en-IN" sz="1600" dirty="0" err="1" smtClean="0">
                <a:solidFill>
                  <a:srgbClr val="0070C0"/>
                </a:solidFill>
                <a:latin typeface="+mj-lt"/>
              </a:rPr>
              <a:t>durable_writes</a:t>
            </a:r>
            <a:r>
              <a:rPr lang="en-IN" sz="1600" dirty="0" smtClean="0">
                <a:solidFill>
                  <a:srgbClr val="0070C0"/>
                </a:solidFill>
                <a:latin typeface="+mj-lt"/>
              </a:rPr>
              <a:t> </a:t>
            </a:r>
            <a:r>
              <a:rPr lang="en-IN" sz="1600" dirty="0">
                <a:solidFill>
                  <a:srgbClr val="0070C0"/>
                </a:solidFill>
                <a:latin typeface="+mj-lt"/>
              </a:rPr>
              <a:t>of a </a:t>
            </a:r>
            <a:r>
              <a:rPr lang="en-IN" sz="1600" dirty="0" err="1">
                <a:solidFill>
                  <a:srgbClr val="0070C0"/>
                </a:solidFill>
                <a:latin typeface="+mj-lt"/>
              </a:rPr>
              <a:t>KeySpace</a:t>
            </a:r>
            <a:r>
              <a:rPr lang="en-IN" sz="1600" dirty="0">
                <a:solidFill>
                  <a:srgbClr val="0070C0"/>
                </a:solidFill>
                <a:latin typeface="+mj-lt"/>
              </a:rPr>
              <a:t>. Given below is the syntax of this command.</a:t>
            </a:r>
          </a:p>
          <a:p>
            <a:pPr marL="0" lvl="0" indent="0">
              <a:buNone/>
            </a:pPr>
            <a:r>
              <a:rPr lang="en-US" sz="1600" dirty="0" smtClean="0">
                <a:solidFill>
                  <a:schemeClr val="tx1"/>
                </a:solidFill>
                <a:latin typeface="Courier New" panose="02070309020205020404" pitchFamily="49" charset="0"/>
                <a:cs typeface="Courier New" panose="02070309020205020404" pitchFamily="49" charset="0"/>
              </a:rPr>
              <a:t>   ALTER </a:t>
            </a:r>
            <a:r>
              <a:rPr lang="en-US" sz="1600" dirty="0">
                <a:solidFill>
                  <a:schemeClr val="tx1"/>
                </a:solidFill>
                <a:latin typeface="Courier New" panose="02070309020205020404" pitchFamily="49" charset="0"/>
                <a:cs typeface="Courier New" panose="02070309020205020404" pitchFamily="49" charset="0"/>
              </a:rPr>
              <a:t>KEYSPACE “</a:t>
            </a:r>
            <a:r>
              <a:rPr lang="en-US" sz="1600" dirty="0" err="1">
                <a:solidFill>
                  <a:schemeClr val="tx1"/>
                </a:solidFill>
                <a:latin typeface="Courier New" panose="02070309020205020404" pitchFamily="49" charset="0"/>
                <a:cs typeface="Courier New" panose="02070309020205020404" pitchFamily="49" charset="0"/>
              </a:rPr>
              <a:t>KeySpace</a:t>
            </a:r>
            <a:r>
              <a:rPr lang="en-US" sz="1600" dirty="0">
                <a:solidFill>
                  <a:schemeClr val="tx1"/>
                </a:solidFill>
                <a:latin typeface="Courier New" panose="02070309020205020404" pitchFamily="49" charset="0"/>
                <a:cs typeface="Courier New" panose="02070309020205020404" pitchFamily="49" charset="0"/>
              </a:rPr>
              <a:t> Name” WITH replication = {'class': </a:t>
            </a:r>
            <a:endParaRPr lang="en-US" sz="1600" dirty="0" smtClean="0">
              <a:solidFill>
                <a:schemeClr val="tx1"/>
              </a:solidFill>
              <a:latin typeface="Courier New" panose="02070309020205020404" pitchFamily="49" charset="0"/>
              <a:cs typeface="Courier New" panose="02070309020205020404" pitchFamily="49" charset="0"/>
            </a:endParaRPr>
          </a:p>
          <a:p>
            <a:pPr marL="0" lvl="0" indent="0">
              <a:buNone/>
            </a:pPr>
            <a:r>
              <a:rPr lang="en-US" sz="1600" dirty="0">
                <a:solidFill>
                  <a:schemeClr val="tx1"/>
                </a:solidFill>
                <a:latin typeface="Courier New" panose="02070309020205020404" pitchFamily="49" charset="0"/>
                <a:cs typeface="Courier New" panose="02070309020205020404" pitchFamily="49" charset="0"/>
              </a:rPr>
              <a:t> </a:t>
            </a:r>
            <a:r>
              <a:rPr lang="en-US" sz="1600" dirty="0" smtClean="0">
                <a:solidFill>
                  <a:schemeClr val="tx1"/>
                </a:solidFill>
                <a:latin typeface="Courier New" panose="02070309020205020404" pitchFamily="49" charset="0"/>
                <a:cs typeface="Courier New" panose="02070309020205020404" pitchFamily="49" charset="0"/>
              </a:rPr>
              <a:t> ‘Strategy </a:t>
            </a:r>
            <a:r>
              <a:rPr lang="en-US" sz="1600" dirty="0">
                <a:solidFill>
                  <a:schemeClr val="tx1"/>
                </a:solidFill>
                <a:latin typeface="Courier New" panose="02070309020205020404" pitchFamily="49" charset="0"/>
                <a:cs typeface="Courier New" panose="02070309020205020404" pitchFamily="49" charset="0"/>
              </a:rPr>
              <a:t>name’, '</a:t>
            </a:r>
            <a:r>
              <a:rPr lang="en-US" sz="1600" dirty="0" err="1">
                <a:solidFill>
                  <a:schemeClr val="tx1"/>
                </a:solidFill>
                <a:latin typeface="Courier New" panose="02070309020205020404" pitchFamily="49" charset="0"/>
                <a:cs typeface="Courier New" panose="02070309020205020404" pitchFamily="49" charset="0"/>
              </a:rPr>
              <a:t>replication_factor</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No.Of</a:t>
            </a:r>
            <a:r>
              <a:rPr lang="en-US" sz="1600" dirty="0">
                <a:solidFill>
                  <a:schemeClr val="tx1"/>
                </a:solidFill>
                <a:latin typeface="Courier New" panose="02070309020205020404" pitchFamily="49" charset="0"/>
                <a:cs typeface="Courier New" panose="02070309020205020404" pitchFamily="49" charset="0"/>
              </a:rPr>
              <a:t> replicas’};</a:t>
            </a:r>
            <a:r>
              <a:rPr lang="en-US" sz="1600" dirty="0">
                <a:solidFill>
                  <a:schemeClr val="tx1"/>
                </a:solidFill>
              </a:rPr>
              <a:t> </a:t>
            </a:r>
            <a:endParaRPr lang="en-US" sz="1600" dirty="0" smtClean="0">
              <a:solidFill>
                <a:schemeClr val="tx1"/>
              </a:solidFill>
            </a:endParaRPr>
          </a:p>
          <a:p>
            <a:pPr marL="0" indent="0">
              <a:buNone/>
            </a:pPr>
            <a:r>
              <a:rPr lang="en-US" sz="1600" dirty="0" smtClean="0">
                <a:solidFill>
                  <a:schemeClr val="tx1"/>
                </a:solidFill>
                <a:latin typeface="Arial" panose="020B0604020202020204" pitchFamily="34" charset="0"/>
              </a:rPr>
              <a:t>     Ex: </a:t>
            </a:r>
            <a:r>
              <a:rPr lang="en-US" sz="1600" dirty="0">
                <a:solidFill>
                  <a:schemeClr val="tx1"/>
                </a:solidFill>
                <a:latin typeface="Courier New" panose="02070309020205020404" pitchFamily="49" charset="0"/>
                <a:cs typeface="Courier New" panose="02070309020205020404" pitchFamily="49" charset="0"/>
              </a:rPr>
              <a:t>ALTER KEYSPACE </a:t>
            </a:r>
            <a:r>
              <a:rPr lang="en-US" sz="1600" dirty="0" err="1" smtClean="0">
                <a:solidFill>
                  <a:schemeClr val="tx1"/>
                </a:solidFill>
                <a:latin typeface="Courier New" panose="02070309020205020404" pitchFamily="49" charset="0"/>
                <a:cs typeface="Courier New" panose="02070309020205020404" pitchFamily="49" charset="0"/>
              </a:rPr>
              <a:t>emp</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WITH replication = </a:t>
            </a:r>
            <a:endParaRPr lang="en-US" sz="1600" dirty="0" smtClean="0">
              <a:solidFill>
                <a:schemeClr val="tx1"/>
              </a:solidFill>
              <a:latin typeface="Courier New" panose="02070309020205020404" pitchFamily="49" charset="0"/>
              <a:cs typeface="Courier New" panose="02070309020205020404" pitchFamily="49" charset="0"/>
            </a:endParaRPr>
          </a:p>
          <a:p>
            <a:pPr marL="0" indent="0">
              <a:buNone/>
            </a:pPr>
            <a:r>
              <a:rPr lang="en-US" sz="1600" dirty="0">
                <a:solidFill>
                  <a:schemeClr val="tx1"/>
                </a:solidFill>
                <a:latin typeface="Courier New" panose="02070309020205020404" pitchFamily="49" charset="0"/>
                <a:cs typeface="Courier New" panose="02070309020205020404" pitchFamily="49" charset="0"/>
              </a:rPr>
              <a:t> </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class':</a:t>
            </a:r>
            <a:r>
              <a:rPr lang="en-US" sz="1600" dirty="0" err="1" smtClean="0">
                <a:solidFill>
                  <a:schemeClr val="tx1"/>
                </a:solidFill>
                <a:latin typeface="Courier New" panose="02070309020205020404" pitchFamily="49" charset="0"/>
                <a:cs typeface="Courier New" panose="02070309020205020404" pitchFamily="49" charset="0"/>
              </a:rPr>
              <a:t>'Network</a:t>
            </a:r>
            <a:r>
              <a:rPr lang="en-US" sz="1600" dirty="0" smtClean="0">
                <a:solidFill>
                  <a:schemeClr val="tx1"/>
                </a:solidFill>
                <a:latin typeface="Courier New" panose="02070309020205020404" pitchFamily="49" charset="0"/>
                <a:cs typeface="Courier New" panose="02070309020205020404" pitchFamily="49" charset="0"/>
              </a:rPr>
              <a:t> Topology Strategy</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replication_factor</a:t>
            </a:r>
            <a:r>
              <a:rPr lang="en-US" sz="1600" dirty="0">
                <a:solidFill>
                  <a:schemeClr val="tx1"/>
                </a:solidFill>
                <a:latin typeface="Courier New" panose="02070309020205020404" pitchFamily="49" charset="0"/>
                <a:cs typeface="Courier New" panose="02070309020205020404" pitchFamily="49" charset="0"/>
              </a:rPr>
              <a:t>' </a:t>
            </a:r>
            <a:r>
              <a:rPr lang="en-US" sz="1600" dirty="0" smtClean="0">
                <a:solidFill>
                  <a:schemeClr val="tx1"/>
                </a:solidFill>
                <a:latin typeface="Courier New" panose="02070309020205020404" pitchFamily="49" charset="0"/>
                <a:cs typeface="Courier New" panose="02070309020205020404" pitchFamily="49" charset="0"/>
              </a:rPr>
              <a:t>: 	3</a:t>
            </a:r>
            <a:r>
              <a:rPr lang="en-US" sz="1600" dirty="0">
                <a:solidFill>
                  <a:schemeClr val="tx1"/>
                </a:solidFill>
                <a:latin typeface="Courier New" panose="02070309020205020404" pitchFamily="49" charset="0"/>
                <a:cs typeface="Courier New" panose="020703090202050204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r>
              <a:rPr lang="en-IN" sz="1600" b="1" dirty="0">
                <a:latin typeface="+mj-lt"/>
              </a:rPr>
              <a:t>Dropping a Keyspace</a:t>
            </a:r>
          </a:p>
          <a:p>
            <a:pPr marL="0" indent="0">
              <a:buNone/>
            </a:pPr>
            <a:r>
              <a:rPr lang="en-IN" sz="1600" dirty="0" smtClean="0">
                <a:latin typeface="+mj-lt"/>
              </a:rPr>
              <a:t>     </a:t>
            </a:r>
            <a:r>
              <a:rPr lang="en-IN" sz="1600" dirty="0" smtClean="0">
                <a:solidFill>
                  <a:srgbClr val="0070C0"/>
                </a:solidFill>
                <a:latin typeface="+mj-lt"/>
              </a:rPr>
              <a:t>You </a:t>
            </a:r>
            <a:r>
              <a:rPr lang="en-IN" sz="1600" dirty="0">
                <a:solidFill>
                  <a:srgbClr val="0070C0"/>
                </a:solidFill>
                <a:latin typeface="+mj-lt"/>
              </a:rPr>
              <a:t>can drop a </a:t>
            </a:r>
            <a:r>
              <a:rPr lang="en-IN" sz="1600" dirty="0" err="1">
                <a:solidFill>
                  <a:srgbClr val="0070C0"/>
                </a:solidFill>
                <a:latin typeface="+mj-lt"/>
              </a:rPr>
              <a:t>KeySpace</a:t>
            </a:r>
            <a:r>
              <a:rPr lang="en-IN" sz="1600" dirty="0">
                <a:solidFill>
                  <a:srgbClr val="0070C0"/>
                </a:solidFill>
                <a:latin typeface="+mj-lt"/>
              </a:rPr>
              <a:t> using the command </a:t>
            </a:r>
            <a:r>
              <a:rPr lang="en-IN" sz="1600" b="1" dirty="0">
                <a:solidFill>
                  <a:srgbClr val="0070C0"/>
                </a:solidFill>
                <a:latin typeface="+mj-lt"/>
              </a:rPr>
              <a:t>DROP KEYSPACE</a:t>
            </a:r>
            <a:r>
              <a:rPr lang="en-IN" sz="1600" dirty="0">
                <a:solidFill>
                  <a:srgbClr val="0070C0"/>
                </a:solidFill>
                <a:latin typeface="+mj-lt"/>
              </a:rPr>
              <a:t>. </a:t>
            </a:r>
            <a:endParaRPr lang="en-IN" sz="1600" dirty="0" smtClean="0">
              <a:solidFill>
                <a:srgbClr val="0070C0"/>
              </a:solidFill>
              <a:latin typeface="+mj-lt"/>
            </a:endParaRPr>
          </a:p>
          <a:p>
            <a:pPr marL="0" indent="0">
              <a:buNone/>
            </a:pPr>
            <a:r>
              <a:rPr lang="en-IN" sz="1600" dirty="0">
                <a:latin typeface="+mj-lt"/>
              </a:rPr>
              <a:t> </a:t>
            </a:r>
            <a:r>
              <a:rPr lang="en-IN" sz="1600" dirty="0" smtClean="0">
                <a:latin typeface="+mj-lt"/>
              </a:rPr>
              <a:t>    Given </a:t>
            </a:r>
            <a:r>
              <a:rPr lang="en-IN" sz="1600" dirty="0">
                <a:latin typeface="+mj-lt"/>
              </a:rPr>
              <a:t>below is the syntax </a:t>
            </a:r>
            <a:r>
              <a:rPr lang="en-IN" sz="1600" dirty="0" smtClean="0">
                <a:latin typeface="+mj-lt"/>
              </a:rPr>
              <a:t> for </a:t>
            </a:r>
            <a:r>
              <a:rPr lang="en-IN" sz="1600" dirty="0">
                <a:latin typeface="+mj-lt"/>
              </a:rPr>
              <a:t>dropping a </a:t>
            </a:r>
            <a:r>
              <a:rPr lang="en-IN" sz="1600" dirty="0" err="1">
                <a:latin typeface="+mj-lt"/>
              </a:rPr>
              <a:t>KeySpace</a:t>
            </a:r>
            <a:r>
              <a:rPr lang="en-IN" sz="1600" dirty="0">
                <a:latin typeface="+mj-lt"/>
              </a:rPr>
              <a:t>.</a:t>
            </a:r>
          </a:p>
          <a:p>
            <a:pPr marL="0" indent="0">
              <a:buNone/>
            </a:pPr>
            <a:r>
              <a:rPr lang="en-US" sz="1600" dirty="0" smtClean="0">
                <a:solidFill>
                  <a:schemeClr val="tx1"/>
                </a:solidFill>
                <a:latin typeface="Courier New" panose="02070309020205020404" pitchFamily="49" charset="0"/>
                <a:cs typeface="Courier New" panose="02070309020205020404" pitchFamily="49" charset="0"/>
              </a:rPr>
              <a:t>  DROP </a:t>
            </a:r>
            <a:r>
              <a:rPr lang="en-US" sz="1600" dirty="0">
                <a:solidFill>
                  <a:schemeClr val="tx1"/>
                </a:solidFill>
                <a:latin typeface="Courier New" panose="02070309020205020404" pitchFamily="49" charset="0"/>
                <a:cs typeface="Courier New" panose="02070309020205020404" pitchFamily="49" charset="0"/>
              </a:rPr>
              <a:t>KEYSPACE “</a:t>
            </a:r>
            <a:r>
              <a:rPr lang="en-US" sz="1600" dirty="0" err="1">
                <a:solidFill>
                  <a:schemeClr val="tx1"/>
                </a:solidFill>
                <a:latin typeface="Courier New" panose="02070309020205020404" pitchFamily="49" charset="0"/>
                <a:cs typeface="Courier New" panose="02070309020205020404" pitchFamily="49" charset="0"/>
              </a:rPr>
              <a:t>KeySpace</a:t>
            </a:r>
            <a:r>
              <a:rPr lang="en-US" sz="1600" dirty="0">
                <a:solidFill>
                  <a:schemeClr val="tx1"/>
                </a:solidFill>
                <a:latin typeface="Courier New" panose="02070309020205020404" pitchFamily="49" charset="0"/>
                <a:cs typeface="Courier New" panose="02070309020205020404" pitchFamily="49" charset="0"/>
              </a:rPr>
              <a:t> name”</a:t>
            </a:r>
            <a:r>
              <a:rPr lang="en-US" sz="1600" dirty="0">
                <a:solidFill>
                  <a:schemeClr val="tx1"/>
                </a:solidFill>
              </a:rPr>
              <a:t> </a:t>
            </a:r>
            <a:endParaRPr lang="en-US" sz="1600" dirty="0" smtClean="0">
              <a:solidFill>
                <a:schemeClr val="tx1"/>
              </a:solidFill>
              <a:latin typeface="Arial" panose="020B0604020202020204" pitchFamily="34" charset="0"/>
            </a:endParaRPr>
          </a:p>
          <a:p>
            <a:pPr marL="0" indent="0">
              <a:buNone/>
            </a:pPr>
            <a:r>
              <a:rPr lang="en-US" sz="1600" dirty="0">
                <a:solidFill>
                  <a:schemeClr val="tx1"/>
                </a:solidFill>
                <a:latin typeface="Arial" panose="020B0604020202020204" pitchFamily="34" charset="0"/>
                <a:cs typeface="Courier New" panose="02070309020205020404" pitchFamily="49" charset="0"/>
              </a:rPr>
              <a:t> </a:t>
            </a:r>
            <a:r>
              <a:rPr lang="en-US" sz="1600" dirty="0" smtClean="0">
                <a:solidFill>
                  <a:schemeClr val="tx1"/>
                </a:solidFill>
                <a:latin typeface="Arial" panose="020B0604020202020204" pitchFamily="34" charset="0"/>
                <a:cs typeface="Courier New" panose="02070309020205020404" pitchFamily="49" charset="0"/>
              </a:rPr>
              <a:t>   Ex: </a:t>
            </a:r>
            <a:r>
              <a:rPr lang="en-US" sz="1600" dirty="0" smtClean="0">
                <a:solidFill>
                  <a:schemeClr val="tx1"/>
                </a:solidFill>
                <a:latin typeface="Courier New" panose="02070309020205020404" pitchFamily="49" charset="0"/>
                <a:cs typeface="Courier New" panose="02070309020205020404" pitchFamily="49" charset="0"/>
              </a:rPr>
              <a:t>DROP </a:t>
            </a:r>
            <a:r>
              <a:rPr lang="en-US" sz="1600" dirty="0">
                <a:solidFill>
                  <a:schemeClr val="tx1"/>
                </a:solidFill>
                <a:latin typeface="Courier New" panose="02070309020205020404" pitchFamily="49" charset="0"/>
                <a:cs typeface="Courier New" panose="02070309020205020404" pitchFamily="49" charset="0"/>
              </a:rPr>
              <a:t>KEYSPACE </a:t>
            </a:r>
            <a:r>
              <a:rPr lang="en-US" sz="1600" dirty="0" err="1" smtClean="0">
                <a:solidFill>
                  <a:schemeClr val="tx1"/>
                </a:solidFill>
                <a:latin typeface="Courier New" panose="02070309020205020404" pitchFamily="49" charset="0"/>
                <a:cs typeface="Courier New" panose="02070309020205020404" pitchFamily="49" charset="0"/>
              </a:rPr>
              <a:t>emp</a:t>
            </a:r>
            <a:r>
              <a:rPr lang="en-US" sz="1600" dirty="0" smtClean="0">
                <a:solidFill>
                  <a:schemeClr val="tx1"/>
                </a:solidFill>
                <a:latin typeface="Courier New" panose="02070309020205020404" pitchFamily="49" charset="0"/>
                <a:cs typeface="Courier New" panose="02070309020205020404" pitchFamily="49" charset="0"/>
              </a:rPr>
              <a:t>;</a:t>
            </a:r>
            <a:r>
              <a:rPr lang="en-US" sz="1600" dirty="0" smtClean="0">
                <a:solidFill>
                  <a:schemeClr val="tx1"/>
                </a:solidFill>
              </a:rPr>
              <a:t> </a:t>
            </a:r>
            <a:endParaRPr lang="en-US" sz="1600" dirty="0">
              <a:solidFill>
                <a:schemeClr val="tx1"/>
              </a:solidFill>
              <a:latin typeface="Arial" panose="020B0604020202020204" pitchFamily="34" charset="0"/>
            </a:endParaRPr>
          </a:p>
          <a:p>
            <a:pPr lvl="0"/>
            <a:endParaRPr lang="en-US" sz="1600" dirty="0">
              <a:solidFill>
                <a:schemeClr val="tx1"/>
              </a:solidFill>
              <a:latin typeface="Arial" panose="020B0604020202020204" pitchFamily="34" charset="0"/>
            </a:endParaRPr>
          </a:p>
          <a:p>
            <a:endParaRPr lang="en-IN" sz="1600" dirty="0"/>
          </a:p>
        </p:txBody>
      </p:sp>
      <p:sp>
        <p:nvSpPr>
          <p:cNvPr id="4" name="Title 1"/>
          <p:cNvSpPr>
            <a:spLocks noGrp="1"/>
          </p:cNvSpPr>
          <p:nvPr>
            <p:ph type="title"/>
          </p:nvPr>
        </p:nvSpPr>
        <p:spPr>
          <a:xfrm>
            <a:off x="457200" y="228600"/>
            <a:ext cx="6447501" cy="762000"/>
          </a:xfrm>
        </p:spPr>
        <p:txBody>
          <a:bodyPr/>
          <a:lstStyle/>
          <a:p>
            <a:r>
              <a:rPr lang="en-IN" b="1" dirty="0"/>
              <a:t>Cassandra Keyspace Operations</a:t>
            </a:r>
          </a:p>
        </p:txBody>
      </p:sp>
      <p:sp>
        <p:nvSpPr>
          <p:cNvPr id="7" name="Rectangle 3"/>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4"/>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9" name="Slide Number Placeholder 8"/>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 xmlns:p14="http://schemas.microsoft.com/office/powerpoint/2010/main" val="388618071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447501" cy="647700"/>
          </a:xfrm>
        </p:spPr>
        <p:txBody>
          <a:bodyPr/>
          <a:lstStyle/>
          <a:p>
            <a:r>
              <a:rPr lang="en-IN" b="1" dirty="0"/>
              <a:t>Cassandra Table Operations</a:t>
            </a:r>
          </a:p>
        </p:txBody>
      </p:sp>
      <p:sp>
        <p:nvSpPr>
          <p:cNvPr id="3" name="Content Placeholder 2"/>
          <p:cNvSpPr>
            <a:spLocks noGrp="1"/>
          </p:cNvSpPr>
          <p:nvPr>
            <p:ph idx="1"/>
          </p:nvPr>
        </p:nvSpPr>
        <p:spPr>
          <a:xfrm>
            <a:off x="457200" y="1143000"/>
            <a:ext cx="8229600" cy="5324475"/>
          </a:xfrm>
        </p:spPr>
        <p:txBody>
          <a:bodyPr>
            <a:noAutofit/>
          </a:bodyPr>
          <a:lstStyle/>
          <a:p>
            <a:pPr>
              <a:spcBef>
                <a:spcPts val="0"/>
              </a:spcBef>
              <a:spcAft>
                <a:spcPts val="200"/>
              </a:spcAft>
            </a:pPr>
            <a:r>
              <a:rPr lang="en-IN" sz="1500" b="1" dirty="0">
                <a:latin typeface="+mj-lt"/>
              </a:rPr>
              <a:t>Creating a </a:t>
            </a:r>
            <a:r>
              <a:rPr lang="en-IN" sz="1500" b="1" dirty="0" smtClean="0">
                <a:latin typeface="+mj-lt"/>
              </a:rPr>
              <a:t>Table: </a:t>
            </a:r>
            <a:r>
              <a:rPr lang="en-IN" sz="1500" dirty="0">
                <a:latin typeface="+mj-lt"/>
              </a:rPr>
              <a:t>You can create a table using the command </a:t>
            </a:r>
            <a:r>
              <a:rPr lang="en-IN" sz="1500" b="1" dirty="0">
                <a:latin typeface="+mj-lt"/>
              </a:rPr>
              <a:t>CREATE TABLE</a:t>
            </a:r>
            <a:endParaRPr lang="en-IN" sz="1500" b="1" dirty="0" smtClean="0">
              <a:latin typeface="+mj-lt"/>
            </a:endParaRPr>
          </a:p>
          <a:p>
            <a:pPr marL="0" lvl="0" indent="0">
              <a:spcBef>
                <a:spcPts val="0"/>
              </a:spcBef>
              <a:spcAft>
                <a:spcPts val="200"/>
              </a:spcAft>
              <a:buNone/>
            </a:pPr>
            <a:r>
              <a:rPr lang="en-US" sz="1500" dirty="0" smtClean="0">
                <a:solidFill>
                  <a:schemeClr val="tx1"/>
                </a:solidFill>
                <a:latin typeface="Courier New" panose="02070309020205020404" pitchFamily="49" charset="0"/>
                <a:cs typeface="Courier New" panose="02070309020205020404" pitchFamily="49" charset="0"/>
              </a:rPr>
              <a:t>   CREATE </a:t>
            </a:r>
            <a:r>
              <a:rPr lang="en-US" sz="1500" dirty="0">
                <a:solidFill>
                  <a:schemeClr val="tx1"/>
                </a:solidFill>
                <a:latin typeface="Courier New" panose="02070309020205020404" pitchFamily="49" charset="0"/>
                <a:cs typeface="Courier New" panose="02070309020205020404" pitchFamily="49" charset="0"/>
              </a:rPr>
              <a:t>TABLE </a:t>
            </a:r>
            <a:r>
              <a:rPr lang="en-US" sz="1500" dirty="0" err="1">
                <a:solidFill>
                  <a:schemeClr val="tx1"/>
                </a:solidFill>
                <a:latin typeface="Courier New" panose="02070309020205020404" pitchFamily="49" charset="0"/>
                <a:cs typeface="Courier New" panose="02070309020205020404" pitchFamily="49" charset="0"/>
              </a:rPr>
              <a:t>tablename</a:t>
            </a:r>
            <a:r>
              <a:rPr lang="en-US" sz="1500" dirty="0">
                <a:solidFill>
                  <a:schemeClr val="tx1"/>
                </a:solidFill>
                <a:latin typeface="Courier New" panose="02070309020205020404" pitchFamily="49" charset="0"/>
                <a:cs typeface="Courier New" panose="02070309020205020404" pitchFamily="49" charset="0"/>
              </a:rPr>
              <a:t>(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column1 </a:t>
            </a:r>
            <a:r>
              <a:rPr lang="en-US" sz="1500" dirty="0">
                <a:solidFill>
                  <a:schemeClr val="tx1"/>
                </a:solidFill>
                <a:latin typeface="Courier New" panose="02070309020205020404" pitchFamily="49" charset="0"/>
                <a:cs typeface="Courier New" panose="02070309020205020404" pitchFamily="49" charset="0"/>
              </a:rPr>
              <a:t>name </a:t>
            </a:r>
            <a:r>
              <a:rPr lang="en-US" sz="1500" dirty="0" err="1">
                <a:solidFill>
                  <a:schemeClr val="tx1"/>
                </a:solidFill>
                <a:latin typeface="Courier New" panose="02070309020205020404" pitchFamily="49" charset="0"/>
                <a:cs typeface="Courier New" panose="02070309020205020404" pitchFamily="49" charset="0"/>
              </a:rPr>
              <a:t>datatype</a:t>
            </a:r>
            <a:r>
              <a:rPr lang="en-US" sz="1500" dirty="0">
                <a:solidFill>
                  <a:schemeClr val="tx1"/>
                </a:solidFill>
                <a:latin typeface="Courier New" panose="02070309020205020404" pitchFamily="49" charset="0"/>
                <a:cs typeface="Courier New" panose="02070309020205020404" pitchFamily="49" charset="0"/>
              </a:rPr>
              <a:t> PRIMARYKEY</a:t>
            </a:r>
            <a:r>
              <a:rPr lang="en-US" sz="1500" dirty="0" smtClean="0">
                <a:solidFill>
                  <a:schemeClr val="tx1"/>
                </a:solidFill>
                <a:latin typeface="Courier New" panose="02070309020205020404" pitchFamily="49" charset="0"/>
                <a:cs typeface="Courier New" panose="02070309020205020404" pitchFamily="49" charset="0"/>
              </a:rPr>
              <a:t>,</a:t>
            </a: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column2 </a:t>
            </a:r>
            <a:r>
              <a:rPr lang="en-US" sz="1500" dirty="0">
                <a:solidFill>
                  <a:schemeClr val="tx1"/>
                </a:solidFill>
                <a:latin typeface="Courier New" panose="02070309020205020404" pitchFamily="49" charset="0"/>
                <a:cs typeface="Courier New" panose="02070309020205020404" pitchFamily="49" charset="0"/>
              </a:rPr>
              <a:t>name data type,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column3 </a:t>
            </a:r>
            <a:r>
              <a:rPr lang="en-US" sz="1500" dirty="0">
                <a:solidFill>
                  <a:schemeClr val="tx1"/>
                </a:solidFill>
                <a:latin typeface="Courier New" panose="02070309020205020404" pitchFamily="49" charset="0"/>
                <a:cs typeface="Courier New" panose="02070309020205020404" pitchFamily="49" charset="0"/>
              </a:rPr>
              <a:t>name data type. )</a:t>
            </a:r>
            <a:r>
              <a:rPr lang="en-US" sz="1500" dirty="0">
                <a:solidFill>
                  <a:schemeClr val="tx1"/>
                </a:solidFill>
              </a:rPr>
              <a:t> </a:t>
            </a:r>
            <a:r>
              <a:rPr lang="en-US" sz="1500" dirty="0" smtClean="0">
                <a:solidFill>
                  <a:schemeClr val="tx1"/>
                </a:solidFill>
              </a:rPr>
              <a:t>OR</a:t>
            </a:r>
            <a:endParaRPr lang="en-US" sz="1500" dirty="0">
              <a:solidFill>
                <a:schemeClr val="tx1"/>
              </a:solidFill>
              <a:latin typeface="Arial" panose="020B0604020202020204" pitchFamily="34" charset="0"/>
            </a:endParaRPr>
          </a:p>
          <a:p>
            <a:pPr marL="0" lvl="0" indent="0">
              <a:spcBef>
                <a:spcPts val="0"/>
              </a:spcBef>
              <a:spcAft>
                <a:spcPts val="200"/>
              </a:spcAft>
              <a:buNone/>
            </a:pPr>
            <a:r>
              <a:rPr lang="en-US" sz="1500" dirty="0" smtClean="0">
                <a:solidFill>
                  <a:schemeClr val="tx1"/>
                </a:solidFill>
                <a:latin typeface="Courier New" panose="02070309020205020404" pitchFamily="49" charset="0"/>
                <a:cs typeface="Courier New" panose="02070309020205020404" pitchFamily="49" charset="0"/>
              </a:rPr>
              <a:t>   CREATE </a:t>
            </a:r>
            <a:r>
              <a:rPr lang="en-US" sz="1500" dirty="0">
                <a:solidFill>
                  <a:schemeClr val="tx1"/>
                </a:solidFill>
                <a:latin typeface="Courier New" panose="02070309020205020404" pitchFamily="49" charset="0"/>
                <a:cs typeface="Courier New" panose="02070309020205020404" pitchFamily="49" charset="0"/>
              </a:rPr>
              <a:t>TABLE </a:t>
            </a:r>
            <a:r>
              <a:rPr lang="en-US" sz="1500" dirty="0" err="1">
                <a:solidFill>
                  <a:schemeClr val="tx1"/>
                </a:solidFill>
                <a:latin typeface="Courier New" panose="02070309020205020404" pitchFamily="49" charset="0"/>
                <a:cs typeface="Courier New" panose="02070309020205020404" pitchFamily="49" charset="0"/>
              </a:rPr>
              <a:t>tablename</a:t>
            </a:r>
            <a:r>
              <a:rPr lang="en-US" sz="1500" dirty="0">
                <a:solidFill>
                  <a:schemeClr val="tx1"/>
                </a:solidFill>
                <a:latin typeface="Courier New" panose="02070309020205020404" pitchFamily="49" charset="0"/>
                <a:cs typeface="Courier New" panose="02070309020205020404" pitchFamily="49" charset="0"/>
              </a:rPr>
              <a:t>( column1 name </a:t>
            </a:r>
            <a:r>
              <a:rPr lang="en-US" sz="1500" dirty="0" err="1" smtClean="0">
                <a:solidFill>
                  <a:schemeClr val="tx1"/>
                </a:solidFill>
                <a:latin typeface="Courier New" panose="02070309020205020404" pitchFamily="49" charset="0"/>
                <a:cs typeface="Courier New" panose="02070309020205020404" pitchFamily="49" charset="0"/>
              </a:rPr>
              <a:t>datatype</a:t>
            </a:r>
            <a:r>
              <a:rPr lang="en-US" sz="1500" dirty="0" smtClean="0">
                <a:solidFill>
                  <a:schemeClr val="tx1"/>
                </a:solidFill>
                <a:latin typeface="Courier New" panose="02070309020205020404" pitchFamily="49" charset="0"/>
                <a:cs typeface="Courier New" panose="02070309020205020404" pitchFamily="49" charset="0"/>
              </a:rPr>
              <a:t>, </a:t>
            </a: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column2 </a:t>
            </a:r>
            <a:r>
              <a:rPr lang="en-US" sz="1500" dirty="0">
                <a:solidFill>
                  <a:schemeClr val="tx1"/>
                </a:solidFill>
                <a:latin typeface="Courier New" panose="02070309020205020404" pitchFamily="49" charset="0"/>
                <a:cs typeface="Courier New" panose="02070309020205020404" pitchFamily="49" charset="0"/>
              </a:rPr>
              <a:t>name data type,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column3 </a:t>
            </a:r>
            <a:r>
              <a:rPr lang="en-US" sz="1500" dirty="0">
                <a:solidFill>
                  <a:schemeClr val="tx1"/>
                </a:solidFill>
                <a:latin typeface="Courier New" panose="02070309020205020404" pitchFamily="49" charset="0"/>
                <a:cs typeface="Courier New" panose="02070309020205020404" pitchFamily="49" charset="0"/>
              </a:rPr>
              <a:t>name data type,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b="1" dirty="0">
                <a:solidFill>
                  <a:schemeClr val="tx1"/>
                </a:solidFill>
                <a:latin typeface="Courier New" panose="02070309020205020404" pitchFamily="49" charset="0"/>
                <a:cs typeface="Courier New" panose="02070309020205020404" pitchFamily="49" charset="0"/>
              </a:rPr>
              <a:t> </a:t>
            </a:r>
            <a:r>
              <a:rPr lang="en-US" sz="1500" b="1" dirty="0" smtClean="0">
                <a:solidFill>
                  <a:schemeClr val="tx1"/>
                </a:solidFill>
                <a:latin typeface="Courier New" panose="02070309020205020404" pitchFamily="49" charset="0"/>
                <a:cs typeface="Courier New" panose="02070309020205020404" pitchFamily="49" charset="0"/>
              </a:rPr>
              <a:t>         PRIMARY </a:t>
            </a:r>
            <a:r>
              <a:rPr lang="en-US" sz="1500" b="1" dirty="0">
                <a:solidFill>
                  <a:schemeClr val="tx1"/>
                </a:solidFill>
                <a:latin typeface="Courier New" panose="02070309020205020404" pitchFamily="49" charset="0"/>
                <a:cs typeface="Courier New" panose="02070309020205020404" pitchFamily="49" charset="0"/>
              </a:rPr>
              <a:t>KEY (column1)</a:t>
            </a:r>
            <a:r>
              <a:rPr lang="en-US" sz="1500" dirty="0">
                <a:solidFill>
                  <a:schemeClr val="tx1"/>
                </a:solidFill>
                <a:latin typeface="Courier New" panose="02070309020205020404" pitchFamily="49" charset="0"/>
                <a:cs typeface="Courier New" panose="02070309020205020404" pitchFamily="49" charset="0"/>
              </a:rPr>
              <a:t> )</a:t>
            </a:r>
            <a:r>
              <a:rPr lang="en-US" sz="1500" dirty="0">
                <a:solidFill>
                  <a:schemeClr val="tx1"/>
                </a:solidFill>
              </a:rPr>
              <a:t> </a:t>
            </a:r>
            <a:endParaRPr lang="en-US" sz="1500" dirty="0">
              <a:solidFill>
                <a:schemeClr val="tx1"/>
              </a:solidFill>
              <a:latin typeface="Arial" panose="020B0604020202020204" pitchFamily="34" charset="0"/>
            </a:endParaRPr>
          </a:p>
          <a:p>
            <a:pPr>
              <a:spcBef>
                <a:spcPts val="0"/>
              </a:spcBef>
              <a:spcAft>
                <a:spcPts val="200"/>
              </a:spcAft>
            </a:pPr>
            <a:r>
              <a:rPr lang="en-IN" sz="1500" dirty="0">
                <a:latin typeface="+mj-lt"/>
              </a:rPr>
              <a:t>The primary key is a column that is used to uniquely identify a row. Therefore</a:t>
            </a:r>
            <a:r>
              <a:rPr lang="en-IN" sz="1500" dirty="0" smtClean="0">
                <a:latin typeface="+mj-lt"/>
              </a:rPr>
              <a:t>, defining </a:t>
            </a:r>
            <a:r>
              <a:rPr lang="en-IN" sz="1500" dirty="0">
                <a:latin typeface="+mj-lt"/>
              </a:rPr>
              <a:t>a primary key is </a:t>
            </a:r>
            <a:r>
              <a:rPr lang="en-IN" sz="1500" dirty="0" smtClean="0">
                <a:latin typeface="+mj-lt"/>
              </a:rPr>
              <a:t>mandatory </a:t>
            </a:r>
            <a:r>
              <a:rPr lang="en-IN" sz="1500" dirty="0">
                <a:latin typeface="+mj-lt"/>
              </a:rPr>
              <a:t>while creating a table. A primary key is made of one or more columns of a table. </a:t>
            </a:r>
            <a:endParaRPr lang="en-IN" sz="1500" dirty="0" smtClean="0">
              <a:latin typeface="+mj-lt"/>
            </a:endParaRPr>
          </a:p>
          <a:p>
            <a:pPr marL="0" lvl="0" indent="0">
              <a:spcBef>
                <a:spcPts val="0"/>
              </a:spcBef>
              <a:spcAft>
                <a:spcPts val="200"/>
              </a:spcAft>
              <a:buNone/>
            </a:pPr>
            <a:r>
              <a:rPr lang="en-US" sz="1500" dirty="0" smtClean="0">
                <a:solidFill>
                  <a:schemeClr val="tx1"/>
                </a:solidFill>
                <a:latin typeface="Courier New" panose="02070309020205020404" pitchFamily="49" charset="0"/>
                <a:cs typeface="Courier New" panose="02070309020205020404" pitchFamily="49" charset="0"/>
              </a:rPr>
              <a:t>   USE </a:t>
            </a:r>
            <a:r>
              <a:rPr lang="en-US" sz="1500" dirty="0" err="1" smtClean="0">
                <a:solidFill>
                  <a:schemeClr val="tx1"/>
                </a:solidFill>
                <a:latin typeface="Courier New" panose="02070309020205020404" pitchFamily="49" charset="0"/>
                <a:cs typeface="Courier New" panose="02070309020205020404" pitchFamily="49" charset="0"/>
              </a:rPr>
              <a:t>emp</a:t>
            </a:r>
            <a:r>
              <a:rPr lang="en-US" sz="1500" dirty="0" smtClean="0">
                <a:solidFill>
                  <a:schemeClr val="tx1"/>
                </a:solidFill>
                <a:latin typeface="Courier New" panose="02070309020205020404" pitchFamily="49" charset="0"/>
                <a:cs typeface="Courier New" panose="02070309020205020404" pitchFamily="49" charset="0"/>
              </a:rPr>
              <a:t>; </a:t>
            </a:r>
          </a:p>
          <a:p>
            <a:pPr marL="0" lvl="0" indent="0">
              <a:spcBef>
                <a:spcPts val="0"/>
              </a:spcBef>
              <a:spcAft>
                <a:spcPts val="200"/>
              </a:spcAft>
              <a:buNone/>
            </a:pP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cqlsh:emp</a:t>
            </a:r>
            <a:r>
              <a:rPr lang="en-US" sz="1500" dirty="0" smtClean="0">
                <a:solidFill>
                  <a:schemeClr val="tx1"/>
                </a:solidFill>
                <a:latin typeface="Courier New" panose="02070309020205020404" pitchFamily="49" charset="0"/>
                <a:cs typeface="Courier New" panose="02070309020205020404" pitchFamily="49" charset="0"/>
              </a:rPr>
              <a:t>&gt;; </a:t>
            </a:r>
            <a:r>
              <a:rPr lang="en-US" sz="1500" dirty="0">
                <a:solidFill>
                  <a:schemeClr val="tx1"/>
                </a:solidFill>
                <a:latin typeface="Courier New" panose="02070309020205020404" pitchFamily="49" charset="0"/>
                <a:cs typeface="Courier New" panose="02070309020205020404" pitchFamily="49" charset="0"/>
              </a:rPr>
              <a:t>CREATE TABLE </a:t>
            </a:r>
            <a:r>
              <a:rPr lang="en-US" sz="1500" dirty="0" err="1" smtClean="0">
                <a:solidFill>
                  <a:schemeClr val="tx1"/>
                </a:solidFill>
                <a:latin typeface="Courier New" panose="02070309020205020404" pitchFamily="49" charset="0"/>
                <a:cs typeface="Courier New" panose="02070309020205020404" pitchFamily="49" charset="0"/>
              </a:rPr>
              <a:t>emp_table</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a:solidFill>
                  <a:schemeClr val="tx1"/>
                </a:solidFill>
                <a:latin typeface="Courier New" panose="02070309020205020404" pitchFamily="49" charset="0"/>
                <a:cs typeface="Courier New" panose="02070309020205020404" pitchFamily="49" charset="0"/>
              </a:rPr>
              <a:t>emp_id</a:t>
            </a:r>
            <a:r>
              <a:rPr lang="en-US" sz="1500" dirty="0">
                <a:solidFill>
                  <a:schemeClr val="tx1"/>
                </a:solidFill>
                <a:latin typeface="Courier New" panose="02070309020205020404" pitchFamily="49" charset="0"/>
                <a:cs typeface="Courier New" panose="02070309020205020404" pitchFamily="49" charset="0"/>
              </a:rPr>
              <a:t> </a:t>
            </a:r>
            <a:r>
              <a:rPr lang="en-US" sz="1500" dirty="0" err="1">
                <a:solidFill>
                  <a:schemeClr val="tx1"/>
                </a:solidFill>
                <a:latin typeface="Courier New" panose="02070309020205020404" pitchFamily="49" charset="0"/>
                <a:cs typeface="Courier New" panose="02070309020205020404" pitchFamily="49" charset="0"/>
              </a:rPr>
              <a:t>int</a:t>
            </a:r>
            <a:r>
              <a:rPr lang="en-US" sz="1500" dirty="0">
                <a:solidFill>
                  <a:schemeClr val="tx1"/>
                </a:solidFill>
                <a:latin typeface="Courier New" panose="02070309020205020404" pitchFamily="49" charset="0"/>
                <a:cs typeface="Courier New" panose="02070309020205020404" pitchFamily="49" charset="0"/>
              </a:rPr>
              <a:t> PRIMARY KEY,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emp_name</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a:solidFill>
                  <a:schemeClr val="tx1"/>
                </a:solidFill>
                <a:latin typeface="Courier New" panose="02070309020205020404" pitchFamily="49" charset="0"/>
                <a:cs typeface="Courier New" panose="02070309020205020404" pitchFamily="49" charset="0"/>
              </a:rPr>
              <a:t>text, </a:t>
            </a:r>
            <a:r>
              <a:rPr lang="en-US" sz="1500" dirty="0" smtClean="0">
                <a:solidFill>
                  <a:schemeClr val="tx1"/>
                </a:solidFill>
                <a:latin typeface="Courier New" panose="02070309020205020404" pitchFamily="49" charset="0"/>
                <a:cs typeface="Courier New" panose="02070309020205020404" pitchFamily="49" charset="0"/>
              </a:rPr>
              <a:t>  </a:t>
            </a: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emp_city</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a:solidFill>
                  <a:schemeClr val="tx1"/>
                </a:solidFill>
                <a:latin typeface="Courier New" panose="02070309020205020404" pitchFamily="49" charset="0"/>
                <a:cs typeface="Courier New" panose="02070309020205020404" pitchFamily="49" charset="0"/>
              </a:rPr>
              <a:t>text,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emp_sal</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a:solidFill>
                  <a:schemeClr val="tx1"/>
                </a:solidFill>
                <a:latin typeface="Courier New" panose="02070309020205020404" pitchFamily="49" charset="0"/>
                <a:cs typeface="Courier New" panose="02070309020205020404" pitchFamily="49" charset="0"/>
              </a:rPr>
              <a:t>varint</a:t>
            </a:r>
            <a:r>
              <a:rPr lang="en-US" sz="1500" dirty="0">
                <a:solidFill>
                  <a:schemeClr val="tx1"/>
                </a:solidFill>
                <a:latin typeface="Courier New" panose="02070309020205020404" pitchFamily="49" charset="0"/>
                <a:cs typeface="Courier New" panose="02070309020205020404" pitchFamily="49" charset="0"/>
              </a:rPr>
              <a:t>, </a:t>
            </a:r>
            <a:endParaRPr lang="en-US" sz="1500" dirty="0" smtClean="0">
              <a:solidFill>
                <a:schemeClr val="tx1"/>
              </a:solidFill>
              <a:latin typeface="Courier New" panose="02070309020205020404" pitchFamily="49" charset="0"/>
              <a:cs typeface="Courier New" panose="02070309020205020404" pitchFamily="49" charset="0"/>
            </a:endParaRPr>
          </a:p>
          <a:p>
            <a:pPr marL="0" lvl="0" indent="0">
              <a:spcBef>
                <a:spcPts val="0"/>
              </a:spcBef>
              <a:spcAft>
                <a:spcPts val="200"/>
              </a:spcAft>
              <a:buNone/>
            </a:pPr>
            <a:r>
              <a:rPr lang="en-US" sz="1500" dirty="0">
                <a:solidFill>
                  <a:schemeClr val="tx1"/>
                </a:solidFill>
                <a:latin typeface="Courier New" panose="02070309020205020404" pitchFamily="49" charset="0"/>
                <a:cs typeface="Courier New" panose="02070309020205020404" pitchFamily="49" charset="0"/>
              </a:rPr>
              <a:t> </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emp_phone</a:t>
            </a: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a:solidFill>
                  <a:schemeClr val="tx1"/>
                </a:solidFill>
                <a:latin typeface="Courier New" panose="02070309020205020404" pitchFamily="49" charset="0"/>
                <a:cs typeface="Courier New" panose="02070309020205020404" pitchFamily="49" charset="0"/>
              </a:rPr>
              <a:t>varint</a:t>
            </a:r>
            <a:r>
              <a:rPr lang="en-US" sz="1500" dirty="0">
                <a:solidFill>
                  <a:schemeClr val="tx1"/>
                </a:solidFill>
                <a:latin typeface="Courier New" panose="02070309020205020404" pitchFamily="49" charset="0"/>
                <a:cs typeface="Courier New" panose="02070309020205020404" pitchFamily="49" charset="0"/>
              </a:rPr>
              <a:t> );</a:t>
            </a:r>
            <a:r>
              <a:rPr lang="en-US" sz="1500" dirty="0">
                <a:solidFill>
                  <a:schemeClr val="tx1"/>
                </a:solidFill>
              </a:rPr>
              <a:t> </a:t>
            </a:r>
            <a:endParaRPr lang="en-US" sz="1500" dirty="0" smtClean="0">
              <a:solidFill>
                <a:schemeClr val="tx1"/>
              </a:solidFill>
            </a:endParaRPr>
          </a:p>
          <a:p>
            <a:pPr lvl="0">
              <a:spcBef>
                <a:spcPts val="0"/>
              </a:spcBef>
              <a:spcAft>
                <a:spcPts val="200"/>
              </a:spcAft>
              <a:buFont typeface="Wingdings" panose="05000000000000000000" pitchFamily="2" charset="2"/>
              <a:buChar char="ü"/>
            </a:pPr>
            <a:r>
              <a:rPr lang="en-IN" sz="1500" dirty="0" smtClean="0">
                <a:latin typeface="+mj-lt"/>
              </a:rPr>
              <a:t>	The </a:t>
            </a:r>
            <a:r>
              <a:rPr lang="en-IN" sz="1500" dirty="0">
                <a:latin typeface="+mj-lt"/>
              </a:rPr>
              <a:t>select statement will give you the schema.</a:t>
            </a:r>
            <a:endParaRPr lang="en-US" sz="1500" dirty="0">
              <a:solidFill>
                <a:schemeClr val="tx1"/>
              </a:solidFill>
              <a:latin typeface="+mj-lt"/>
            </a:endParaRPr>
          </a:p>
          <a:p>
            <a:pPr marL="0" lvl="0" indent="0">
              <a:spcBef>
                <a:spcPts val="0"/>
              </a:spcBef>
              <a:spcAft>
                <a:spcPts val="200"/>
              </a:spcAft>
              <a:buNone/>
            </a:pPr>
            <a:r>
              <a:rPr lang="en-US" sz="1500" dirty="0" smtClean="0">
                <a:solidFill>
                  <a:schemeClr val="tx1"/>
                </a:solidFill>
                <a:latin typeface="Courier New" panose="02070309020205020404" pitchFamily="49" charset="0"/>
                <a:cs typeface="Courier New" panose="02070309020205020404" pitchFamily="49" charset="0"/>
              </a:rPr>
              <a:t>     </a:t>
            </a:r>
            <a:r>
              <a:rPr lang="en-US" sz="1500" dirty="0" err="1" smtClean="0">
                <a:solidFill>
                  <a:schemeClr val="tx1"/>
                </a:solidFill>
                <a:latin typeface="Courier New" panose="02070309020205020404" pitchFamily="49" charset="0"/>
                <a:cs typeface="Courier New" panose="02070309020205020404" pitchFamily="49" charset="0"/>
              </a:rPr>
              <a:t>cqlsh:emp</a:t>
            </a:r>
            <a:r>
              <a:rPr lang="en-US" sz="1500" dirty="0" smtClean="0">
                <a:solidFill>
                  <a:schemeClr val="tx1"/>
                </a:solidFill>
                <a:latin typeface="Courier New" panose="02070309020205020404" pitchFamily="49" charset="0"/>
                <a:cs typeface="Courier New" panose="02070309020205020404" pitchFamily="49" charset="0"/>
              </a:rPr>
              <a:t>&gt; </a:t>
            </a:r>
            <a:r>
              <a:rPr lang="en-US" sz="1500" dirty="0">
                <a:solidFill>
                  <a:schemeClr val="tx1"/>
                </a:solidFill>
                <a:latin typeface="Courier New" panose="02070309020205020404" pitchFamily="49" charset="0"/>
                <a:cs typeface="Courier New" panose="02070309020205020404" pitchFamily="49" charset="0"/>
              </a:rPr>
              <a:t>select * from </a:t>
            </a:r>
            <a:r>
              <a:rPr lang="en-US" sz="1500" dirty="0" err="1" smtClean="0">
                <a:solidFill>
                  <a:schemeClr val="tx1"/>
                </a:solidFill>
                <a:latin typeface="Courier New" panose="02070309020205020404" pitchFamily="49" charset="0"/>
                <a:cs typeface="Courier New" panose="02070309020205020404" pitchFamily="49" charset="0"/>
              </a:rPr>
              <a:t>emp_table</a:t>
            </a:r>
            <a:r>
              <a:rPr lang="en-US" sz="1500" dirty="0" smtClean="0">
                <a:solidFill>
                  <a:schemeClr val="tx1"/>
                </a:solidFill>
                <a:latin typeface="Courier New" panose="02070309020205020404" pitchFamily="49" charset="0"/>
                <a:cs typeface="Courier New" panose="02070309020205020404" pitchFamily="49" charset="0"/>
              </a:rPr>
              <a:t>;</a:t>
            </a:r>
            <a:r>
              <a:rPr lang="en-US" sz="1500" dirty="0" smtClean="0">
                <a:solidFill>
                  <a:schemeClr val="tx1"/>
                </a:solidFill>
              </a:rPr>
              <a:t> </a:t>
            </a:r>
            <a:endParaRPr lang="en-IN" sz="1500" dirty="0"/>
          </a:p>
        </p:txBody>
      </p:sp>
      <p:sp>
        <p:nvSpPr>
          <p:cNvPr id="5" name="Rectangle 2"/>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Footer Placeholder 6"/>
          <p:cNvSpPr>
            <a:spLocks noGrp="1"/>
          </p:cNvSpPr>
          <p:nvPr>
            <p:ph type="ftr" sz="quarter" idx="11"/>
          </p:nvPr>
        </p:nvSpPr>
        <p:spPr/>
        <p:txBody>
          <a:bodyPr/>
          <a:lstStyle/>
          <a:p>
            <a:r>
              <a:rPr lang="en-IN" smtClean="0"/>
              <a:t>Mrs. Deepali Jaadhav</a:t>
            </a:r>
            <a:endParaRPr lang="en-IN"/>
          </a:p>
        </p:txBody>
      </p:sp>
      <p:sp>
        <p:nvSpPr>
          <p:cNvPr id="8" name="Slide Number Placeholder 7"/>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 xmlns:p14="http://schemas.microsoft.com/office/powerpoint/2010/main" val="28487886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314451"/>
            <a:ext cx="8255000" cy="4726912"/>
          </a:xfrm>
        </p:spPr>
        <p:txBody>
          <a:bodyPr>
            <a:normAutofit/>
          </a:bodyPr>
          <a:lstStyle/>
          <a:p>
            <a:pPr>
              <a:spcBef>
                <a:spcPts val="200"/>
              </a:spcBef>
              <a:spcAft>
                <a:spcPts val="200"/>
              </a:spcAft>
            </a:pPr>
            <a:r>
              <a:rPr lang="en-IN" sz="1600" b="1" dirty="0">
                <a:latin typeface="+mj-lt"/>
              </a:rPr>
              <a:t>Altering a </a:t>
            </a:r>
            <a:r>
              <a:rPr lang="en-IN" sz="1600" b="1" dirty="0" smtClean="0">
                <a:latin typeface="+mj-lt"/>
              </a:rPr>
              <a:t>Table : </a:t>
            </a:r>
            <a:r>
              <a:rPr lang="en-IN" sz="1600" dirty="0" smtClean="0">
                <a:latin typeface="+mj-lt"/>
              </a:rPr>
              <a:t>You </a:t>
            </a:r>
            <a:r>
              <a:rPr lang="en-IN" sz="1600" dirty="0">
                <a:latin typeface="+mj-lt"/>
              </a:rPr>
              <a:t>can alter a table using the command </a:t>
            </a:r>
            <a:r>
              <a:rPr lang="en-IN" sz="1600" b="1" dirty="0">
                <a:latin typeface="+mj-lt"/>
              </a:rPr>
              <a:t>ALTER TABLE</a:t>
            </a:r>
            <a:r>
              <a:rPr lang="en-IN" sz="1600" dirty="0">
                <a:latin typeface="+mj-lt"/>
              </a:rPr>
              <a:t>. </a:t>
            </a:r>
          </a:p>
          <a:p>
            <a:pPr>
              <a:spcBef>
                <a:spcPts val="200"/>
              </a:spcBef>
              <a:spcAft>
                <a:spcPts val="200"/>
              </a:spcAft>
            </a:pPr>
            <a:r>
              <a:rPr lang="en-IN" sz="1600" dirty="0">
                <a:latin typeface="+mj-lt"/>
              </a:rPr>
              <a:t>Using ALTER command, you can perform the following operations −</a:t>
            </a:r>
          </a:p>
          <a:p>
            <a:pPr lvl="1">
              <a:spcBef>
                <a:spcPts val="200"/>
              </a:spcBef>
              <a:spcAft>
                <a:spcPts val="200"/>
              </a:spcAft>
              <a:buFont typeface="Wingdings" panose="05000000000000000000" pitchFamily="2" charset="2"/>
              <a:buChar char="Ø"/>
            </a:pPr>
            <a:r>
              <a:rPr lang="en-IN" sz="1600" dirty="0">
                <a:latin typeface="+mj-lt"/>
              </a:rPr>
              <a:t>Add a column</a:t>
            </a:r>
          </a:p>
          <a:p>
            <a:pPr lvl="1">
              <a:spcBef>
                <a:spcPts val="200"/>
              </a:spcBef>
              <a:spcAft>
                <a:spcPts val="200"/>
              </a:spcAft>
              <a:buFont typeface="Wingdings" panose="05000000000000000000" pitchFamily="2" charset="2"/>
              <a:buChar char="Ø"/>
            </a:pPr>
            <a:r>
              <a:rPr lang="en-IN" sz="1600" dirty="0">
                <a:latin typeface="+mj-lt"/>
              </a:rPr>
              <a:t>Drop a column</a:t>
            </a:r>
          </a:p>
          <a:p>
            <a:pPr marL="0" indent="0">
              <a:spcBef>
                <a:spcPts val="200"/>
              </a:spcBef>
              <a:spcAft>
                <a:spcPts val="200"/>
              </a:spcAft>
              <a:buNone/>
            </a:pPr>
            <a:r>
              <a:rPr lang="en-IN" sz="1600" dirty="0" smtClean="0">
                <a:latin typeface="+mj-lt"/>
              </a:rPr>
              <a:t>      While </a:t>
            </a:r>
            <a:r>
              <a:rPr lang="en-IN" sz="1600" dirty="0">
                <a:latin typeface="+mj-lt"/>
              </a:rPr>
              <a:t>adding columns, you have to take care that the column name is not conflicting with the </a:t>
            </a:r>
            <a:endParaRPr lang="en-IN" sz="1600" dirty="0" smtClean="0">
              <a:latin typeface="+mj-lt"/>
            </a:endParaRPr>
          </a:p>
          <a:p>
            <a:pPr marL="0" indent="0">
              <a:spcBef>
                <a:spcPts val="200"/>
              </a:spcBef>
              <a:spcAft>
                <a:spcPts val="200"/>
              </a:spcAft>
              <a:buNone/>
            </a:pPr>
            <a:r>
              <a:rPr lang="en-IN" sz="1600" dirty="0">
                <a:latin typeface="+mj-lt"/>
              </a:rPr>
              <a:t> </a:t>
            </a:r>
            <a:r>
              <a:rPr lang="en-IN" sz="1600" dirty="0" smtClean="0">
                <a:latin typeface="+mj-lt"/>
              </a:rPr>
              <a:t>     existing </a:t>
            </a:r>
            <a:r>
              <a:rPr lang="en-IN" sz="1600" dirty="0">
                <a:latin typeface="+mj-lt"/>
              </a:rPr>
              <a:t>column </a:t>
            </a:r>
            <a:r>
              <a:rPr lang="en-IN" sz="1600" dirty="0" smtClean="0">
                <a:latin typeface="+mj-lt"/>
              </a:rPr>
              <a:t>names.</a:t>
            </a:r>
          </a:p>
          <a:p>
            <a:pPr marL="0" lvl="0" indent="0">
              <a:spcBef>
                <a:spcPts val="200"/>
              </a:spcBef>
              <a:spcAft>
                <a:spcPts val="200"/>
              </a:spcAft>
              <a:buNone/>
            </a:pPr>
            <a:r>
              <a:rPr lang="en-US" sz="1600" dirty="0" smtClean="0">
                <a:solidFill>
                  <a:schemeClr val="tx1"/>
                </a:solidFill>
                <a:latin typeface="Courier New" panose="02070309020205020404" pitchFamily="49" charset="0"/>
                <a:cs typeface="Courier New" panose="02070309020205020404" pitchFamily="49" charset="0"/>
              </a:rPr>
              <a:t>  ALTER </a:t>
            </a:r>
            <a:r>
              <a:rPr lang="en-US" sz="1600" dirty="0">
                <a:solidFill>
                  <a:schemeClr val="tx1"/>
                </a:solidFill>
                <a:latin typeface="Courier New" panose="02070309020205020404" pitchFamily="49" charset="0"/>
                <a:cs typeface="Courier New" panose="02070309020205020404" pitchFamily="49" charset="0"/>
              </a:rPr>
              <a:t>TABLE </a:t>
            </a:r>
            <a:r>
              <a:rPr lang="en-US" sz="1600" dirty="0" err="1">
                <a:solidFill>
                  <a:schemeClr val="tx1"/>
                </a:solidFill>
                <a:latin typeface="Courier New" panose="02070309020205020404" pitchFamily="49" charset="0"/>
                <a:cs typeface="Courier New" panose="02070309020205020404" pitchFamily="49" charset="0"/>
              </a:rPr>
              <a:t>table</a:t>
            </a:r>
            <a:r>
              <a:rPr lang="en-US" sz="1600" dirty="0">
                <a:solidFill>
                  <a:schemeClr val="tx1"/>
                </a:solidFill>
                <a:latin typeface="Courier New" panose="02070309020205020404" pitchFamily="49" charset="0"/>
                <a:cs typeface="Courier New" panose="02070309020205020404" pitchFamily="49" charset="0"/>
              </a:rPr>
              <a:t> name ADD new column </a:t>
            </a:r>
            <a:r>
              <a:rPr lang="en-US" sz="1600" dirty="0" err="1">
                <a:solidFill>
                  <a:schemeClr val="tx1"/>
                </a:solidFill>
                <a:latin typeface="Courier New" panose="02070309020205020404" pitchFamily="49" charset="0"/>
                <a:cs typeface="Courier New" panose="02070309020205020404" pitchFamily="49" charset="0"/>
              </a:rPr>
              <a:t>datatype</a:t>
            </a:r>
            <a:r>
              <a:rPr lang="en-US" sz="1600" dirty="0">
                <a:solidFill>
                  <a:schemeClr val="tx1"/>
                </a:solidFill>
                <a:latin typeface="Courier New" panose="02070309020205020404" pitchFamily="49" charset="0"/>
                <a:cs typeface="Courier New" panose="020703090202050204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pPr marL="0" lvl="0" indent="0">
              <a:spcBef>
                <a:spcPts val="200"/>
              </a:spcBef>
              <a:spcAft>
                <a:spcPts val="200"/>
              </a:spcAft>
              <a:buNone/>
            </a:pPr>
            <a:r>
              <a:rPr lang="en-US" sz="1600" dirty="0" smtClean="0">
                <a:solidFill>
                  <a:schemeClr val="tx1"/>
                </a:solidFill>
                <a:latin typeface="Courier New" panose="02070309020205020404" pitchFamily="49" charset="0"/>
                <a:cs typeface="Courier New" panose="02070309020205020404" pitchFamily="49" charset="0"/>
              </a:rPr>
              <a:t>  Ex: ALTER </a:t>
            </a:r>
            <a:r>
              <a:rPr lang="en-US" sz="1600" dirty="0">
                <a:solidFill>
                  <a:schemeClr val="tx1"/>
                </a:solidFill>
                <a:latin typeface="Courier New" panose="02070309020205020404" pitchFamily="49" charset="0"/>
                <a:cs typeface="Courier New" panose="02070309020205020404" pitchFamily="49" charset="0"/>
              </a:rPr>
              <a:t>TABLE </a:t>
            </a:r>
            <a:r>
              <a:rPr lang="en-US" sz="1600" dirty="0" err="1" smtClean="0">
                <a:solidFill>
                  <a:schemeClr val="tx1"/>
                </a:solidFill>
                <a:latin typeface="Courier New" panose="02070309020205020404" pitchFamily="49" charset="0"/>
                <a:cs typeface="Courier New" panose="02070309020205020404" pitchFamily="49" charset="0"/>
              </a:rPr>
              <a:t>emp_table</a:t>
            </a:r>
            <a:r>
              <a:rPr lang="en-US" sz="1600" dirty="0" smtClean="0">
                <a:solidFill>
                  <a:schemeClr val="tx1"/>
                </a:solidFill>
                <a:latin typeface="Courier New" panose="02070309020205020404" pitchFamily="49" charset="0"/>
                <a:cs typeface="Courier New" panose="02070309020205020404" pitchFamily="49" charset="0"/>
              </a:rPr>
              <a:t> ADD </a:t>
            </a:r>
            <a:r>
              <a:rPr lang="en-US" sz="1600" dirty="0" err="1">
                <a:solidFill>
                  <a:schemeClr val="tx1"/>
                </a:solidFill>
                <a:latin typeface="Courier New" panose="02070309020205020404" pitchFamily="49" charset="0"/>
                <a:cs typeface="Courier New" panose="02070309020205020404" pitchFamily="49" charset="0"/>
              </a:rPr>
              <a:t>emp_email</a:t>
            </a:r>
            <a:r>
              <a:rPr lang="en-US" sz="1600" dirty="0">
                <a:solidFill>
                  <a:schemeClr val="tx1"/>
                </a:solidFill>
                <a:latin typeface="Courier New" panose="02070309020205020404" pitchFamily="49" charset="0"/>
                <a:cs typeface="Courier New" panose="02070309020205020404" pitchFamily="49" charset="0"/>
              </a:rPr>
              <a:t> text;</a:t>
            </a:r>
            <a:r>
              <a:rPr lang="en-US" sz="1600" dirty="0">
                <a:solidFill>
                  <a:schemeClr val="tx1"/>
                </a:solidFill>
              </a:rPr>
              <a:t> </a:t>
            </a:r>
            <a:endParaRPr lang="en-US" sz="1600" dirty="0" smtClean="0">
              <a:solidFill>
                <a:schemeClr val="tx1"/>
              </a:solidFill>
            </a:endParaRPr>
          </a:p>
          <a:p>
            <a:pPr>
              <a:spcBef>
                <a:spcPts val="200"/>
              </a:spcBef>
              <a:spcAft>
                <a:spcPts val="200"/>
              </a:spcAft>
            </a:pPr>
            <a:r>
              <a:rPr lang="en-IN" sz="1600" b="1" dirty="0">
                <a:latin typeface="+mj-lt"/>
              </a:rPr>
              <a:t>Dropping a </a:t>
            </a:r>
            <a:r>
              <a:rPr lang="en-IN" sz="1600" b="1" dirty="0" smtClean="0">
                <a:latin typeface="+mj-lt"/>
              </a:rPr>
              <a:t>Column: </a:t>
            </a:r>
            <a:r>
              <a:rPr lang="en-IN" sz="1600" dirty="0" smtClean="0">
                <a:latin typeface="+mj-lt"/>
              </a:rPr>
              <a:t>Using </a:t>
            </a:r>
            <a:r>
              <a:rPr lang="en-IN" sz="1600" dirty="0">
                <a:latin typeface="+mj-lt"/>
              </a:rPr>
              <a:t>ALTER command, you can delete a column from a table. </a:t>
            </a:r>
            <a:endParaRPr lang="en-IN" sz="1600" dirty="0" smtClean="0">
              <a:latin typeface="+mj-lt"/>
            </a:endParaRPr>
          </a:p>
          <a:p>
            <a:pPr marL="0" indent="0">
              <a:spcBef>
                <a:spcPts val="200"/>
              </a:spcBef>
              <a:spcAft>
                <a:spcPts val="200"/>
              </a:spcAft>
              <a:buNone/>
            </a:pPr>
            <a:r>
              <a:rPr lang="en-US" sz="1600" dirty="0" smtClean="0">
                <a:solidFill>
                  <a:schemeClr val="tx1"/>
                </a:solidFill>
                <a:latin typeface="Courier New" panose="02070309020205020404" pitchFamily="49" charset="0"/>
                <a:cs typeface="Courier New" panose="02070309020205020404" pitchFamily="49" charset="0"/>
              </a:rPr>
              <a:t>   ALTER </a:t>
            </a:r>
            <a:r>
              <a:rPr lang="en-US" sz="1600" dirty="0">
                <a:solidFill>
                  <a:schemeClr val="tx1"/>
                </a:solidFill>
                <a:latin typeface="Courier New" panose="02070309020205020404" pitchFamily="49" charset="0"/>
                <a:cs typeface="Courier New" panose="02070309020205020404" pitchFamily="49" charset="0"/>
              </a:rPr>
              <a:t>table name DROP column name;</a:t>
            </a:r>
            <a:r>
              <a:rPr lang="en-US" sz="1600" dirty="0">
                <a:solidFill>
                  <a:schemeClr val="tx1"/>
                </a:solidFill>
              </a:rPr>
              <a:t> </a:t>
            </a:r>
            <a:endParaRPr lang="en-US" sz="1600" dirty="0">
              <a:solidFill>
                <a:schemeClr val="tx1"/>
              </a:solidFill>
              <a:latin typeface="Arial" panose="020B0604020202020204" pitchFamily="34" charset="0"/>
            </a:endParaRPr>
          </a:p>
          <a:p>
            <a:pPr marL="0" indent="0">
              <a:spcBef>
                <a:spcPts val="200"/>
              </a:spcBef>
              <a:spcAft>
                <a:spcPts val="200"/>
              </a:spcAft>
              <a:buNone/>
            </a:pPr>
            <a:r>
              <a:rPr lang="en-US" sz="1600" dirty="0" smtClean="0">
                <a:solidFill>
                  <a:schemeClr val="tx1"/>
                </a:solidFill>
                <a:latin typeface="Courier New" panose="02070309020205020404" pitchFamily="49" charset="0"/>
                <a:cs typeface="Courier New" panose="02070309020205020404" pitchFamily="49" charset="0"/>
              </a:rPr>
              <a:t>   Ex: ALTER </a:t>
            </a:r>
            <a:r>
              <a:rPr lang="en-US" sz="1600" dirty="0">
                <a:solidFill>
                  <a:schemeClr val="tx1"/>
                </a:solidFill>
                <a:latin typeface="Courier New" panose="02070309020205020404" pitchFamily="49" charset="0"/>
                <a:cs typeface="Courier New" panose="02070309020205020404" pitchFamily="49" charset="0"/>
              </a:rPr>
              <a:t>TABLE </a:t>
            </a:r>
            <a:r>
              <a:rPr lang="en-US" sz="1600" dirty="0" err="1" smtClean="0">
                <a:solidFill>
                  <a:schemeClr val="tx1"/>
                </a:solidFill>
                <a:latin typeface="Courier New" panose="02070309020205020404" pitchFamily="49" charset="0"/>
                <a:cs typeface="Courier New" panose="02070309020205020404" pitchFamily="49" charset="0"/>
              </a:rPr>
              <a:t>emp_table</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DROP </a:t>
            </a:r>
            <a:r>
              <a:rPr lang="en-US" sz="1600" dirty="0" err="1">
                <a:solidFill>
                  <a:schemeClr val="tx1"/>
                </a:solidFill>
                <a:latin typeface="Courier New" panose="02070309020205020404" pitchFamily="49" charset="0"/>
                <a:cs typeface="Courier New" panose="02070309020205020404" pitchFamily="49" charset="0"/>
              </a:rPr>
              <a:t>emp_email</a:t>
            </a:r>
            <a:r>
              <a:rPr lang="en-US" sz="1600" dirty="0">
                <a:solidFill>
                  <a:schemeClr val="tx1"/>
                </a:solidFill>
                <a:latin typeface="Courier New" panose="02070309020205020404" pitchFamily="49" charset="0"/>
                <a:cs typeface="Courier New" panose="020703090202050204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pPr lvl="0"/>
            <a:endParaRPr lang="en-US" sz="1600" dirty="0">
              <a:solidFill>
                <a:schemeClr val="tx1"/>
              </a:solidFill>
              <a:latin typeface="Arial" panose="020B0604020202020204" pitchFamily="34" charset="0"/>
            </a:endParaRPr>
          </a:p>
          <a:p>
            <a:endParaRPr lang="en-IN" sz="1600" dirty="0"/>
          </a:p>
        </p:txBody>
      </p:sp>
      <p:sp>
        <p:nvSpPr>
          <p:cNvPr id="4" name="Title 1"/>
          <p:cNvSpPr>
            <a:spLocks noGrp="1"/>
          </p:cNvSpPr>
          <p:nvPr>
            <p:ph type="title"/>
          </p:nvPr>
        </p:nvSpPr>
        <p:spPr>
          <a:xfrm>
            <a:off x="457200" y="457200"/>
            <a:ext cx="6447501" cy="647700"/>
          </a:xfrm>
        </p:spPr>
        <p:txBody>
          <a:bodyPr/>
          <a:lstStyle/>
          <a:p>
            <a:r>
              <a:rPr lang="en-IN" b="1" dirty="0"/>
              <a:t>Cassandra Table Operations</a:t>
            </a: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Tree>
    <p:extLst>
      <p:ext uri="{BB962C8B-B14F-4D97-AF65-F5344CB8AC3E}">
        <p14:creationId xmlns="" xmlns:p14="http://schemas.microsoft.com/office/powerpoint/2010/main" val="31519286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077200" cy="4698337"/>
          </a:xfrm>
        </p:spPr>
        <p:txBody>
          <a:bodyPr>
            <a:normAutofit/>
          </a:bodyPr>
          <a:lstStyle/>
          <a:p>
            <a:r>
              <a:rPr lang="en-IN" sz="1600" b="1" dirty="0">
                <a:latin typeface="+mj-lt"/>
              </a:rPr>
              <a:t>Dropping a </a:t>
            </a:r>
            <a:r>
              <a:rPr lang="en-IN" sz="1600" b="1" dirty="0" smtClean="0">
                <a:latin typeface="+mj-lt"/>
              </a:rPr>
              <a:t>Table:</a:t>
            </a:r>
            <a:r>
              <a:rPr lang="en-IN" sz="1600" dirty="0" smtClean="0">
                <a:latin typeface="+mj-lt"/>
              </a:rPr>
              <a:t> You </a:t>
            </a:r>
            <a:r>
              <a:rPr lang="en-IN" sz="1600" dirty="0">
                <a:latin typeface="+mj-lt"/>
              </a:rPr>
              <a:t>can drop a table using the command </a:t>
            </a:r>
            <a:r>
              <a:rPr lang="en-IN" sz="1600" b="1" dirty="0">
                <a:latin typeface="+mj-lt"/>
              </a:rPr>
              <a:t>Drop Table</a:t>
            </a:r>
            <a:r>
              <a:rPr lang="en-IN" sz="1600" dirty="0">
                <a:latin typeface="+mj-lt"/>
              </a:rPr>
              <a:t>. Its syntax is as follows −</a:t>
            </a:r>
          </a:p>
          <a:p>
            <a:pPr marL="400050" lvl="1" indent="0">
              <a:buNone/>
            </a:pPr>
            <a:r>
              <a:rPr lang="en-US" sz="1600" dirty="0">
                <a:solidFill>
                  <a:schemeClr val="tx1"/>
                </a:solidFill>
                <a:latin typeface="Courier New" panose="02070309020205020404" pitchFamily="49" charset="0"/>
                <a:cs typeface="Courier New" panose="02070309020205020404" pitchFamily="49" charset="0"/>
              </a:rPr>
              <a:t>DROP TABLE &lt;</a:t>
            </a:r>
            <a:r>
              <a:rPr lang="en-US" sz="1600" dirty="0" err="1">
                <a:solidFill>
                  <a:schemeClr val="tx1"/>
                </a:solidFill>
                <a:latin typeface="Courier New" panose="02070309020205020404" pitchFamily="49" charset="0"/>
                <a:cs typeface="Courier New" panose="02070309020205020404" pitchFamily="49" charset="0"/>
              </a:rPr>
              <a:t>tablename</a:t>
            </a:r>
            <a:r>
              <a:rPr lang="en-US" sz="1600" dirty="0">
                <a:solidFill>
                  <a:schemeClr val="tx1"/>
                </a:solidFill>
                <a:latin typeface="Courier New" panose="02070309020205020404" pitchFamily="49" charset="0"/>
                <a:cs typeface="Courier New" panose="02070309020205020404" pitchFamily="49" charset="0"/>
              </a:rPr>
              <a:t>&gt;</a:t>
            </a:r>
            <a:r>
              <a:rPr lang="en-US" sz="1600" dirty="0">
                <a:solidFill>
                  <a:schemeClr val="tx1"/>
                </a:solidFill>
              </a:rPr>
              <a:t> </a:t>
            </a:r>
            <a:endParaRPr lang="en-US" sz="1600" dirty="0">
              <a:solidFill>
                <a:schemeClr val="tx1"/>
              </a:solidFill>
              <a:latin typeface="Arial" panose="020B0604020202020204" pitchFamily="34" charset="0"/>
            </a:endParaRPr>
          </a:p>
          <a:p>
            <a:pPr marL="400050" lvl="1" indent="0">
              <a:buNone/>
            </a:pPr>
            <a:r>
              <a:rPr lang="en-US" sz="1600" dirty="0" smtClean="0">
                <a:solidFill>
                  <a:schemeClr val="tx1"/>
                </a:solidFill>
                <a:latin typeface="Courier New" panose="02070309020205020404" pitchFamily="49" charset="0"/>
                <a:cs typeface="Courier New" panose="02070309020205020404" pitchFamily="49" charset="0"/>
              </a:rPr>
              <a:t>Ex: DROP </a:t>
            </a:r>
            <a:r>
              <a:rPr lang="en-US" sz="1600" dirty="0">
                <a:solidFill>
                  <a:schemeClr val="tx1"/>
                </a:solidFill>
                <a:latin typeface="Courier New" panose="02070309020205020404" pitchFamily="49" charset="0"/>
                <a:cs typeface="Courier New" panose="02070309020205020404" pitchFamily="49" charset="0"/>
              </a:rPr>
              <a:t>TABLE </a:t>
            </a:r>
            <a:r>
              <a:rPr lang="en-US" sz="1600" dirty="0" err="1" smtClean="0">
                <a:solidFill>
                  <a:schemeClr val="tx1"/>
                </a:solidFill>
                <a:latin typeface="Courier New" panose="02070309020205020404" pitchFamily="49" charset="0"/>
                <a:cs typeface="Courier New" panose="02070309020205020404" pitchFamily="49" charset="0"/>
              </a:rPr>
              <a:t>emp_table</a:t>
            </a:r>
            <a:r>
              <a:rPr lang="en-US" sz="1600" dirty="0" smtClean="0">
                <a:solidFill>
                  <a:schemeClr val="tx1"/>
                </a:solidFill>
                <a:latin typeface="Courier New" panose="02070309020205020404" pitchFamily="49" charset="0"/>
                <a:cs typeface="Courier New" panose="02070309020205020404" pitchFamily="49" charset="0"/>
              </a:rPr>
              <a:t>;</a:t>
            </a:r>
            <a:r>
              <a:rPr lang="en-US" sz="1600" dirty="0" smtClean="0">
                <a:solidFill>
                  <a:schemeClr val="tx1"/>
                </a:solidFill>
              </a:rPr>
              <a:t> </a:t>
            </a:r>
          </a:p>
          <a:p>
            <a:r>
              <a:rPr lang="en-IN" sz="1600" b="1" dirty="0" smtClean="0">
                <a:latin typeface="+mj-lt"/>
              </a:rPr>
              <a:t>Creating an Index</a:t>
            </a:r>
            <a:r>
              <a:rPr lang="en-IN" sz="1600" dirty="0" smtClean="0">
                <a:latin typeface="+mj-lt"/>
              </a:rPr>
              <a:t>: </a:t>
            </a:r>
            <a:r>
              <a:rPr lang="en-IN" sz="1600" dirty="0">
                <a:latin typeface="+mj-lt"/>
              </a:rPr>
              <a:t>You can create an index in Cassandra using the command </a:t>
            </a:r>
            <a:r>
              <a:rPr lang="en-IN" sz="1600" b="1" dirty="0">
                <a:latin typeface="+mj-lt"/>
              </a:rPr>
              <a:t>CREATE INDEX</a:t>
            </a:r>
            <a:endParaRPr lang="en-IN" sz="1600" dirty="0" smtClean="0">
              <a:latin typeface="+mj-lt"/>
            </a:endParaRPr>
          </a:p>
          <a:p>
            <a:pPr marL="400050" lvl="1" indent="0">
              <a:buNone/>
            </a:pPr>
            <a:r>
              <a:rPr lang="en-US" sz="1600" dirty="0" smtClean="0">
                <a:solidFill>
                  <a:schemeClr val="tx1"/>
                </a:solidFill>
                <a:latin typeface="Courier New" panose="02070309020205020404" pitchFamily="49" charset="0"/>
                <a:cs typeface="Courier New" panose="02070309020205020404" pitchFamily="49" charset="0"/>
              </a:rPr>
              <a:t>CREATE </a:t>
            </a:r>
            <a:r>
              <a:rPr lang="en-US" sz="1600" dirty="0">
                <a:solidFill>
                  <a:schemeClr val="tx1"/>
                </a:solidFill>
                <a:latin typeface="Courier New" panose="02070309020205020404" pitchFamily="49" charset="0"/>
                <a:cs typeface="Courier New" panose="02070309020205020404" pitchFamily="49" charset="0"/>
              </a:rPr>
              <a:t>INDEX name ON emp1 (</a:t>
            </a:r>
            <a:r>
              <a:rPr lang="en-US" sz="1600" dirty="0" err="1">
                <a:solidFill>
                  <a:schemeClr val="tx1"/>
                </a:solidFill>
                <a:latin typeface="Courier New" panose="02070309020205020404" pitchFamily="49" charset="0"/>
                <a:cs typeface="Courier New" panose="02070309020205020404" pitchFamily="49" charset="0"/>
              </a:rPr>
              <a:t>emp_name</a:t>
            </a:r>
            <a:r>
              <a:rPr lang="en-US" sz="1600" dirty="0">
                <a:solidFill>
                  <a:schemeClr val="tx1"/>
                </a:solidFill>
                <a:latin typeface="Courier New" panose="02070309020205020404" pitchFamily="49" charset="0"/>
                <a:cs typeface="Courier New" panose="02070309020205020404" pitchFamily="49" charset="0"/>
              </a:rPr>
              <a:t>);</a:t>
            </a:r>
            <a:r>
              <a:rPr lang="en-US" sz="1600" dirty="0">
                <a:solidFill>
                  <a:schemeClr val="tx1"/>
                </a:solidFill>
              </a:rPr>
              <a:t> </a:t>
            </a:r>
            <a:endParaRPr lang="en-US" sz="1600" dirty="0">
              <a:solidFill>
                <a:schemeClr val="tx1"/>
              </a:solidFill>
              <a:latin typeface="Arial" panose="020B0604020202020204" pitchFamily="34" charset="0"/>
            </a:endParaRPr>
          </a:p>
          <a:p>
            <a:r>
              <a:rPr lang="en-IN" sz="1600" b="1" dirty="0">
                <a:latin typeface="+mj-lt"/>
              </a:rPr>
              <a:t>Dropping an </a:t>
            </a:r>
            <a:r>
              <a:rPr lang="en-IN" sz="1600" b="1" dirty="0" smtClean="0">
                <a:latin typeface="+mj-lt"/>
              </a:rPr>
              <a:t>Index: </a:t>
            </a:r>
            <a:r>
              <a:rPr lang="en-IN" sz="1600" dirty="0" smtClean="0">
                <a:latin typeface="+mj-lt"/>
              </a:rPr>
              <a:t>You </a:t>
            </a:r>
            <a:r>
              <a:rPr lang="en-IN" sz="1600" dirty="0">
                <a:latin typeface="+mj-lt"/>
              </a:rPr>
              <a:t>can drop an index using the command </a:t>
            </a:r>
            <a:r>
              <a:rPr lang="en-IN" sz="1600" b="1" dirty="0">
                <a:latin typeface="+mj-lt"/>
              </a:rPr>
              <a:t>DROP INDEX</a:t>
            </a:r>
            <a:endParaRPr lang="en-IN" sz="1600" dirty="0">
              <a:latin typeface="+mj-lt"/>
            </a:endParaRPr>
          </a:p>
          <a:p>
            <a:pPr marL="400050" lvl="1" indent="0">
              <a:buNone/>
            </a:pPr>
            <a:r>
              <a:rPr lang="en-US" sz="1600" dirty="0">
                <a:solidFill>
                  <a:schemeClr val="tx1"/>
                </a:solidFill>
                <a:latin typeface="Courier New" panose="02070309020205020404" pitchFamily="49" charset="0"/>
                <a:cs typeface="Courier New" panose="02070309020205020404" pitchFamily="49" charset="0"/>
              </a:rPr>
              <a:t>drop index name;</a:t>
            </a:r>
            <a:r>
              <a:rPr lang="en-US" sz="1600" dirty="0">
                <a:solidFill>
                  <a:schemeClr val="tx1"/>
                </a:solidFill>
              </a:rPr>
              <a:t> </a:t>
            </a:r>
            <a:endParaRPr lang="en-US" sz="1600" dirty="0">
              <a:solidFill>
                <a:schemeClr val="tx1"/>
              </a:solidFill>
              <a:latin typeface="Arial" panose="020B0604020202020204" pitchFamily="34" charset="0"/>
            </a:endParaRPr>
          </a:p>
          <a:p>
            <a:endParaRPr lang="en-IN" sz="1600" dirty="0"/>
          </a:p>
          <a:p>
            <a:pPr lvl="0"/>
            <a:endParaRPr lang="en-US" sz="1600" dirty="0">
              <a:solidFill>
                <a:schemeClr val="tx1"/>
              </a:solidFill>
              <a:latin typeface="Arial" panose="020B0604020202020204" pitchFamily="34" charset="0"/>
            </a:endParaRPr>
          </a:p>
          <a:p>
            <a:endParaRPr lang="en-IN" sz="1600" dirty="0"/>
          </a:p>
        </p:txBody>
      </p:sp>
      <p:sp>
        <p:nvSpPr>
          <p:cNvPr id="4" name="Title 1"/>
          <p:cNvSpPr>
            <a:spLocks noGrp="1"/>
          </p:cNvSpPr>
          <p:nvPr>
            <p:ph type="title"/>
          </p:nvPr>
        </p:nvSpPr>
        <p:spPr>
          <a:xfrm>
            <a:off x="457200" y="457200"/>
            <a:ext cx="6447501" cy="647700"/>
          </a:xfrm>
        </p:spPr>
        <p:txBody>
          <a:bodyPr/>
          <a:lstStyle/>
          <a:p>
            <a:r>
              <a:rPr lang="en-IN" b="1" dirty="0"/>
              <a:t>Cassandra Table Operations</a:t>
            </a: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Tree>
    <p:extLst>
      <p:ext uri="{BB962C8B-B14F-4D97-AF65-F5344CB8AC3E}">
        <p14:creationId xmlns="" xmlns:p14="http://schemas.microsoft.com/office/powerpoint/2010/main" val="37565294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447501" cy="661988"/>
          </a:xfrm>
        </p:spPr>
        <p:txBody>
          <a:bodyPr/>
          <a:lstStyle/>
          <a:p>
            <a:r>
              <a:rPr lang="en-IN" b="1" dirty="0"/>
              <a:t>Cassandra </a:t>
            </a:r>
            <a:r>
              <a:rPr lang="en-IN" b="1" dirty="0" smtClean="0"/>
              <a:t>CRUD </a:t>
            </a:r>
            <a:r>
              <a:rPr lang="en-IN" b="1" dirty="0"/>
              <a:t>Operations</a:t>
            </a:r>
          </a:p>
        </p:txBody>
      </p:sp>
      <p:sp>
        <p:nvSpPr>
          <p:cNvPr id="3" name="Content Placeholder 2"/>
          <p:cNvSpPr>
            <a:spLocks noGrp="1"/>
          </p:cNvSpPr>
          <p:nvPr>
            <p:ph idx="1"/>
          </p:nvPr>
        </p:nvSpPr>
        <p:spPr>
          <a:xfrm>
            <a:off x="457200" y="1219200"/>
            <a:ext cx="8229600" cy="4755487"/>
          </a:xfrm>
        </p:spPr>
        <p:txBody>
          <a:bodyPr>
            <a:normAutofit/>
          </a:bodyPr>
          <a:lstStyle/>
          <a:p>
            <a:r>
              <a:rPr lang="en-IN" sz="1600" b="1" dirty="0">
                <a:latin typeface="+mj-lt"/>
              </a:rPr>
              <a:t>Creating Data in a </a:t>
            </a:r>
            <a:r>
              <a:rPr lang="en-IN" sz="1600" b="1" dirty="0" smtClean="0">
                <a:latin typeface="+mj-lt"/>
              </a:rPr>
              <a:t>Table </a:t>
            </a:r>
            <a:r>
              <a:rPr lang="en-IN" sz="1600" dirty="0" smtClean="0">
                <a:latin typeface="+mj-lt"/>
              </a:rPr>
              <a:t>: You </a:t>
            </a:r>
            <a:r>
              <a:rPr lang="en-IN" sz="1600" dirty="0">
                <a:latin typeface="+mj-lt"/>
              </a:rPr>
              <a:t>can insert data into the columns of a row in a table using the command </a:t>
            </a:r>
            <a:r>
              <a:rPr lang="en-IN" sz="1600" b="1" dirty="0">
                <a:latin typeface="+mj-lt"/>
              </a:rPr>
              <a:t>INSERT</a:t>
            </a:r>
            <a:endParaRPr lang="en-IN" sz="1600" dirty="0">
              <a:latin typeface="+mj-lt"/>
            </a:endParaRPr>
          </a:p>
          <a:p>
            <a:pPr marL="400050" lvl="1" indent="0">
              <a:buNone/>
            </a:pPr>
            <a:r>
              <a:rPr lang="en-US" sz="1600" dirty="0">
                <a:solidFill>
                  <a:schemeClr val="tx1"/>
                </a:solidFill>
                <a:latin typeface="Courier New" panose="02070309020205020404" pitchFamily="49" charset="0"/>
                <a:cs typeface="Courier New" panose="02070309020205020404" pitchFamily="49" charset="0"/>
              </a:rPr>
              <a:t>INSERT INTO &lt;</a:t>
            </a:r>
            <a:r>
              <a:rPr lang="en-US" sz="1600" dirty="0" err="1">
                <a:solidFill>
                  <a:schemeClr val="tx1"/>
                </a:solidFill>
                <a:latin typeface="Courier New" panose="02070309020205020404" pitchFamily="49" charset="0"/>
                <a:cs typeface="Courier New" panose="02070309020205020404" pitchFamily="49" charset="0"/>
              </a:rPr>
              <a:t>tablename</a:t>
            </a:r>
            <a:r>
              <a:rPr lang="en-US" sz="1600" dirty="0">
                <a:solidFill>
                  <a:schemeClr val="tx1"/>
                </a:solidFill>
                <a:latin typeface="Courier New" panose="02070309020205020404" pitchFamily="49" charset="0"/>
                <a:cs typeface="Courier New" panose="02070309020205020404" pitchFamily="49" charset="0"/>
              </a:rPr>
              <a:t>&gt; (&lt;column1 name&gt;, &lt;column2 name&gt;....) VALUES (&lt;value1&gt;, &lt;value2&gt;....) USING &lt;option&gt;</a:t>
            </a:r>
            <a:r>
              <a:rPr lang="en-US" sz="1600" dirty="0">
                <a:solidFill>
                  <a:schemeClr val="tx1"/>
                </a:solidFill>
              </a:rPr>
              <a:t> </a:t>
            </a:r>
            <a:endParaRPr lang="en-US" sz="1600" dirty="0">
              <a:solidFill>
                <a:schemeClr val="tx1"/>
              </a:solidFill>
              <a:latin typeface="Arial" panose="020B0604020202020204" pitchFamily="34" charset="0"/>
            </a:endParaRPr>
          </a:p>
          <a:p>
            <a:pPr marL="400050" lvl="1" indent="0">
              <a:buNone/>
            </a:pPr>
            <a:r>
              <a:rPr lang="en-US" sz="1600" dirty="0" err="1" smtClean="0">
                <a:solidFill>
                  <a:schemeClr val="tx1"/>
                </a:solidFill>
                <a:latin typeface="Courier New" panose="02070309020205020404" pitchFamily="49" charset="0"/>
                <a:cs typeface="Courier New" panose="02070309020205020404" pitchFamily="49" charset="0"/>
              </a:rPr>
              <a:t>cqlsh:emp</a:t>
            </a:r>
            <a:r>
              <a:rPr lang="en-US" sz="1600" dirty="0" smtClean="0">
                <a:solidFill>
                  <a:schemeClr val="tx1"/>
                </a:solidFill>
                <a:latin typeface="Courier New" panose="02070309020205020404" pitchFamily="49" charset="0"/>
                <a:cs typeface="Courier New" panose="02070309020205020404" pitchFamily="49" charset="0"/>
              </a:rPr>
              <a:t>&gt; </a:t>
            </a:r>
            <a:r>
              <a:rPr lang="en-US" sz="1600" dirty="0">
                <a:solidFill>
                  <a:schemeClr val="tx1"/>
                </a:solidFill>
                <a:latin typeface="Courier New" panose="02070309020205020404" pitchFamily="49" charset="0"/>
                <a:cs typeface="Courier New" panose="02070309020205020404" pitchFamily="49" charset="0"/>
              </a:rPr>
              <a:t>INSERT INTO </a:t>
            </a:r>
            <a:r>
              <a:rPr lang="en-US" sz="1600" dirty="0" err="1" smtClean="0">
                <a:solidFill>
                  <a:schemeClr val="tx1"/>
                </a:solidFill>
                <a:latin typeface="Courier New" panose="02070309020205020404" pitchFamily="49" charset="0"/>
                <a:cs typeface="Courier New" panose="02070309020205020404" pitchFamily="49" charset="0"/>
              </a:rPr>
              <a:t>emp_table</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emp_id</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emp_name</a:t>
            </a:r>
            <a:r>
              <a:rPr lang="en-US" sz="1600" dirty="0">
                <a:solidFill>
                  <a:schemeClr val="tx1"/>
                </a:solidFill>
                <a:latin typeface="Courier New" panose="02070309020205020404" pitchFamily="49" charset="0"/>
                <a:cs typeface="Courier New" panose="02070309020205020404" pitchFamily="49" charset="0"/>
              </a:rPr>
              <a:t>, </a:t>
            </a:r>
            <a:r>
              <a:rPr lang="en-US" sz="1600" dirty="0" err="1" smtClean="0">
                <a:solidFill>
                  <a:schemeClr val="tx1"/>
                </a:solidFill>
                <a:latin typeface="Courier New" panose="02070309020205020404" pitchFamily="49" charset="0"/>
                <a:cs typeface="Courier New" panose="02070309020205020404" pitchFamily="49" charset="0"/>
              </a:rPr>
              <a:t>emp_city</a:t>
            </a:r>
            <a:r>
              <a:rPr lang="en-US" sz="1600" dirty="0">
                <a:solidFill>
                  <a:schemeClr val="tx1"/>
                </a:solidFill>
                <a:latin typeface="Courier New" panose="02070309020205020404" pitchFamily="49" charset="0"/>
                <a:cs typeface="Courier New" panose="02070309020205020404" pitchFamily="49" charset="0"/>
              </a:rPr>
              <a:t>, </a:t>
            </a:r>
            <a:r>
              <a:rPr lang="en-US" sz="1600" dirty="0" err="1" smtClean="0">
                <a:solidFill>
                  <a:schemeClr val="tx1"/>
                </a:solidFill>
                <a:latin typeface="Courier New" panose="02070309020205020404" pitchFamily="49" charset="0"/>
                <a:cs typeface="Courier New" panose="02070309020205020404" pitchFamily="49" charset="0"/>
              </a:rPr>
              <a:t>emp_phone</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err="1" smtClean="0">
                <a:solidFill>
                  <a:schemeClr val="tx1"/>
                </a:solidFill>
                <a:latin typeface="Courier New" panose="02070309020205020404" pitchFamily="49" charset="0"/>
                <a:cs typeface="Courier New" panose="02070309020205020404" pitchFamily="49" charset="0"/>
              </a:rPr>
              <a:t>emp_sal</a:t>
            </a:r>
            <a:r>
              <a:rPr lang="en-US" sz="1600" dirty="0">
                <a:solidFill>
                  <a:schemeClr val="tx1"/>
                </a:solidFill>
                <a:latin typeface="Courier New" panose="02070309020205020404" pitchFamily="49" charset="0"/>
                <a:cs typeface="Courier New" panose="02070309020205020404" pitchFamily="49" charset="0"/>
              </a:rPr>
              <a:t>) VALUES(1,'ram', 'Hyderabad', 9848022338, 50000</a:t>
            </a:r>
            <a:r>
              <a:rPr lang="en-US" sz="1600" dirty="0" smtClean="0">
                <a:solidFill>
                  <a:schemeClr val="tx1"/>
                </a:solidFill>
                <a:latin typeface="Courier New" panose="02070309020205020404" pitchFamily="49" charset="0"/>
                <a:cs typeface="Courier New" panose="02070309020205020404" pitchFamily="49" charset="0"/>
              </a:rPr>
              <a:t>);</a:t>
            </a:r>
          </a:p>
          <a:p>
            <a:pPr marL="400050" lvl="1" indent="0">
              <a:buNone/>
            </a:pPr>
            <a:r>
              <a:rPr lang="en-US" sz="1600" dirty="0" err="1" smtClean="0">
                <a:solidFill>
                  <a:schemeClr val="tx1"/>
                </a:solidFill>
                <a:latin typeface="Courier New" panose="02070309020205020404" pitchFamily="49" charset="0"/>
                <a:cs typeface="Courier New" panose="02070309020205020404" pitchFamily="49" charset="0"/>
              </a:rPr>
              <a:t>cqlsh:emp</a:t>
            </a:r>
            <a:r>
              <a:rPr lang="en-US" sz="1600" dirty="0" smtClean="0">
                <a:solidFill>
                  <a:schemeClr val="tx1"/>
                </a:solidFill>
                <a:latin typeface="Courier New" panose="02070309020205020404" pitchFamily="49" charset="0"/>
                <a:cs typeface="Courier New" panose="02070309020205020404" pitchFamily="49" charset="0"/>
              </a:rPr>
              <a:t>&gt; </a:t>
            </a:r>
            <a:r>
              <a:rPr lang="en-US" sz="1600" dirty="0">
                <a:solidFill>
                  <a:schemeClr val="tx1"/>
                </a:solidFill>
                <a:latin typeface="Courier New" panose="02070309020205020404" pitchFamily="49" charset="0"/>
                <a:cs typeface="Courier New" panose="02070309020205020404" pitchFamily="49" charset="0"/>
              </a:rPr>
              <a:t>INSERT INTO </a:t>
            </a:r>
            <a:r>
              <a:rPr lang="en-US" sz="1600" dirty="0" err="1" smtClean="0">
                <a:solidFill>
                  <a:schemeClr val="tx1"/>
                </a:solidFill>
                <a:latin typeface="Courier New" panose="02070309020205020404" pitchFamily="49" charset="0"/>
                <a:cs typeface="Courier New" panose="02070309020205020404" pitchFamily="49" charset="0"/>
              </a:rPr>
              <a:t>emp_table</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a:solidFill>
                  <a:schemeClr val="tx1"/>
                </a:solidFill>
                <a:latin typeface="Courier New" panose="02070309020205020404" pitchFamily="49" charset="0"/>
                <a:cs typeface="Courier New" panose="02070309020205020404" pitchFamily="49" charset="0"/>
              </a:rPr>
              <a:t>(</a:t>
            </a:r>
            <a:r>
              <a:rPr lang="en-US" sz="1600" dirty="0" err="1">
                <a:solidFill>
                  <a:schemeClr val="tx1"/>
                </a:solidFill>
                <a:latin typeface="Courier New" panose="02070309020205020404" pitchFamily="49" charset="0"/>
                <a:cs typeface="Courier New" panose="02070309020205020404" pitchFamily="49" charset="0"/>
              </a:rPr>
              <a:t>emp_id</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emp_name</a:t>
            </a:r>
            <a:r>
              <a:rPr lang="en-US" sz="1600" dirty="0">
                <a:solidFill>
                  <a:schemeClr val="tx1"/>
                </a:solidFill>
                <a:latin typeface="Courier New" panose="02070309020205020404" pitchFamily="49" charset="0"/>
                <a:cs typeface="Courier New" panose="02070309020205020404" pitchFamily="49" charset="0"/>
              </a:rPr>
              <a:t>, </a:t>
            </a:r>
            <a:r>
              <a:rPr lang="en-US" sz="1600" dirty="0" err="1">
                <a:solidFill>
                  <a:schemeClr val="tx1"/>
                </a:solidFill>
                <a:latin typeface="Courier New" panose="02070309020205020404" pitchFamily="49" charset="0"/>
                <a:cs typeface="Courier New" panose="02070309020205020404" pitchFamily="49" charset="0"/>
              </a:rPr>
              <a:t>emp_city</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err="1" smtClean="0">
                <a:solidFill>
                  <a:schemeClr val="tx1"/>
                </a:solidFill>
                <a:latin typeface="Courier New" panose="02070309020205020404" pitchFamily="49" charset="0"/>
                <a:cs typeface="Courier New" panose="02070309020205020404" pitchFamily="49" charset="0"/>
              </a:rPr>
              <a:t>emp_phone</a:t>
            </a:r>
            <a:r>
              <a:rPr lang="en-US" sz="1600" dirty="0" smtClean="0">
                <a:solidFill>
                  <a:schemeClr val="tx1"/>
                </a:solidFill>
                <a:latin typeface="Courier New" panose="02070309020205020404" pitchFamily="49" charset="0"/>
                <a:cs typeface="Courier New" panose="02070309020205020404" pitchFamily="49" charset="0"/>
              </a:rPr>
              <a:t>, </a:t>
            </a:r>
            <a:r>
              <a:rPr lang="en-US" sz="1600" dirty="0" err="1" smtClean="0">
                <a:solidFill>
                  <a:schemeClr val="tx1"/>
                </a:solidFill>
                <a:latin typeface="Courier New" panose="02070309020205020404" pitchFamily="49" charset="0"/>
                <a:cs typeface="Courier New" panose="02070309020205020404" pitchFamily="49" charset="0"/>
              </a:rPr>
              <a:t>emp_sal</a:t>
            </a:r>
            <a:r>
              <a:rPr lang="en-US" sz="1600" dirty="0">
                <a:solidFill>
                  <a:schemeClr val="tx1"/>
                </a:solidFill>
                <a:latin typeface="Courier New" panose="02070309020205020404" pitchFamily="49" charset="0"/>
                <a:cs typeface="Courier New" panose="02070309020205020404" pitchFamily="49" charset="0"/>
              </a:rPr>
              <a:t>) VALUES(2,'robin', 'Hyderabad', 9848022339, 40000); </a:t>
            </a:r>
            <a:r>
              <a:rPr lang="en-US" sz="1600" dirty="0">
                <a:solidFill>
                  <a:schemeClr val="tx1"/>
                </a:solidFill>
              </a:rPr>
              <a:t/>
            </a:r>
            <a:br>
              <a:rPr lang="en-US" sz="1600" dirty="0">
                <a:solidFill>
                  <a:schemeClr val="tx1"/>
                </a:solidFill>
              </a:rPr>
            </a:br>
            <a:endParaRPr lang="en-US" sz="1600" dirty="0">
              <a:solidFill>
                <a:schemeClr val="tx1"/>
              </a:solidFill>
              <a:latin typeface="Arial" panose="020B0604020202020204" pitchFamily="34" charset="0"/>
            </a:endParaRPr>
          </a:p>
          <a:p>
            <a:endParaRPr lang="en-IN" sz="1600" dirty="0"/>
          </a:p>
        </p:txBody>
      </p:sp>
      <p:sp>
        <p:nvSpPr>
          <p:cNvPr id="4" name="Rectangle 1"/>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Footer Placeholder 6"/>
          <p:cNvSpPr>
            <a:spLocks noGrp="1"/>
          </p:cNvSpPr>
          <p:nvPr>
            <p:ph type="ftr" sz="quarter" idx="11"/>
          </p:nvPr>
        </p:nvSpPr>
        <p:spPr/>
        <p:txBody>
          <a:bodyPr/>
          <a:lstStyle/>
          <a:p>
            <a:r>
              <a:rPr lang="en-IN" smtClean="0"/>
              <a:t>Mrs. Deepali Jaadhav</a:t>
            </a:r>
            <a:endParaRPr lang="en-IN"/>
          </a:p>
        </p:txBody>
      </p:sp>
      <p:sp>
        <p:nvSpPr>
          <p:cNvPr id="8" name="Slide Number Placeholder 7"/>
          <p:cNvSpPr>
            <a:spLocks noGrp="1"/>
          </p:cNvSpPr>
          <p:nvPr>
            <p:ph type="sldNum" sz="quarter" idx="12"/>
          </p:nvPr>
        </p:nvSpPr>
        <p:spPr/>
        <p:txBody>
          <a:bodyPr/>
          <a:lstStyle/>
          <a:p>
            <a:fld id="{B6F15528-21DE-4FAA-801E-634DDDAF4B2B}" type="slidenum">
              <a:rPr lang="en-US" smtClean="0"/>
              <a:pPr/>
              <a:t>125</a:t>
            </a:fld>
            <a:endParaRPr lang="en-US"/>
          </a:p>
        </p:txBody>
      </p:sp>
    </p:spTree>
    <p:extLst>
      <p:ext uri="{BB962C8B-B14F-4D97-AF65-F5344CB8AC3E}">
        <p14:creationId xmlns="" xmlns:p14="http://schemas.microsoft.com/office/powerpoint/2010/main" val="29097126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743031" cy="4498312"/>
          </a:xfrm>
        </p:spPr>
        <p:txBody>
          <a:bodyPr/>
          <a:lstStyle/>
          <a:p>
            <a:r>
              <a:rPr lang="en-IN" sz="2000" b="1" dirty="0">
                <a:latin typeface="+mj-lt"/>
              </a:rPr>
              <a:t>UPDATE</a:t>
            </a:r>
            <a:r>
              <a:rPr lang="en-IN" sz="2000" dirty="0">
                <a:latin typeface="+mj-lt"/>
              </a:rPr>
              <a:t> is the command used to update data in a table. The following keywords are used while updating data in a table −</a:t>
            </a:r>
          </a:p>
          <a:p>
            <a:pPr marL="400050" lvl="1" indent="0">
              <a:buNone/>
            </a:pPr>
            <a:r>
              <a:rPr lang="en-IN" sz="2000" b="1" dirty="0">
                <a:latin typeface="+mj-lt"/>
              </a:rPr>
              <a:t>Where</a:t>
            </a:r>
            <a:r>
              <a:rPr lang="en-IN" sz="2000" dirty="0">
                <a:latin typeface="+mj-lt"/>
              </a:rPr>
              <a:t> − This clause is used to select the row to be updated.</a:t>
            </a:r>
          </a:p>
          <a:p>
            <a:pPr marL="400050" lvl="1" indent="0">
              <a:buNone/>
            </a:pPr>
            <a:r>
              <a:rPr lang="en-IN" sz="2000" b="1" dirty="0">
                <a:latin typeface="+mj-lt"/>
              </a:rPr>
              <a:t>Set</a:t>
            </a:r>
            <a:r>
              <a:rPr lang="en-IN" sz="2000" dirty="0">
                <a:latin typeface="+mj-lt"/>
              </a:rPr>
              <a:t> − Set the value using this keyword.</a:t>
            </a:r>
          </a:p>
          <a:p>
            <a:pPr marL="400050" lvl="1" indent="0">
              <a:buNone/>
            </a:pPr>
            <a:r>
              <a:rPr lang="en-IN" sz="2000" b="1" dirty="0">
                <a:latin typeface="+mj-lt"/>
              </a:rPr>
              <a:t>Must</a:t>
            </a:r>
            <a:r>
              <a:rPr lang="en-IN" sz="2000" dirty="0">
                <a:latin typeface="+mj-lt"/>
              </a:rPr>
              <a:t> − Includes all the columns composing the primary key.</a:t>
            </a:r>
          </a:p>
          <a:p>
            <a:r>
              <a:rPr lang="en-IN" sz="2000" dirty="0">
                <a:latin typeface="+mj-lt"/>
              </a:rPr>
              <a:t>While updating rows, if a given row is unavailable, then UPDATE creates a fresh row</a:t>
            </a:r>
            <a:r>
              <a:rPr lang="en-IN" sz="2000" dirty="0" smtClean="0">
                <a:latin typeface="+mj-lt"/>
              </a:rPr>
              <a:t>.</a:t>
            </a:r>
          </a:p>
          <a:p>
            <a:pPr marL="400050" lvl="1" indent="0">
              <a:buNone/>
            </a:pPr>
            <a:r>
              <a:rPr lang="en-US" sz="1800" dirty="0">
                <a:solidFill>
                  <a:schemeClr val="tx1"/>
                </a:solidFill>
                <a:latin typeface="Courier New" panose="02070309020205020404" pitchFamily="49" charset="0"/>
                <a:cs typeface="Courier New" panose="02070309020205020404" pitchFamily="49" charset="0"/>
              </a:rPr>
              <a:t>UPDATE &lt;</a:t>
            </a:r>
            <a:r>
              <a:rPr lang="en-US" sz="1800" dirty="0" err="1">
                <a:solidFill>
                  <a:schemeClr val="tx1"/>
                </a:solidFill>
                <a:latin typeface="Courier New" panose="02070309020205020404" pitchFamily="49" charset="0"/>
                <a:cs typeface="Courier New" panose="02070309020205020404" pitchFamily="49" charset="0"/>
              </a:rPr>
              <a:t>tablename</a:t>
            </a:r>
            <a:r>
              <a:rPr lang="en-US" sz="1800" dirty="0">
                <a:solidFill>
                  <a:schemeClr val="tx1"/>
                </a:solidFill>
                <a:latin typeface="Courier New" panose="02070309020205020404" pitchFamily="49" charset="0"/>
                <a:cs typeface="Courier New" panose="02070309020205020404" pitchFamily="49" charset="0"/>
              </a:rPr>
              <a:t>&gt; SET &lt;column name&gt; = &lt;new value&gt; &lt;column name&gt; = &lt;value&gt;.... WHERE &lt;condition&gt;</a:t>
            </a:r>
            <a:r>
              <a:rPr lang="en-US" sz="1800" dirty="0">
                <a:solidFill>
                  <a:schemeClr val="tx1"/>
                </a:solidFill>
              </a:rPr>
              <a:t> </a:t>
            </a:r>
            <a:endParaRPr lang="en-US" sz="1800" dirty="0">
              <a:solidFill>
                <a:schemeClr val="tx1"/>
              </a:solidFill>
              <a:latin typeface="Arial" panose="020B0604020202020204" pitchFamily="34" charset="0"/>
            </a:endParaRPr>
          </a:p>
          <a:p>
            <a:pPr marL="400050" lvl="1" indent="0">
              <a:buNone/>
            </a:pPr>
            <a:r>
              <a:rPr lang="en-US" sz="1800" dirty="0" err="1" smtClean="0">
                <a:solidFill>
                  <a:schemeClr val="tx1"/>
                </a:solidFill>
                <a:latin typeface="Courier New" panose="02070309020205020404" pitchFamily="49" charset="0"/>
                <a:cs typeface="Courier New" panose="02070309020205020404" pitchFamily="49" charset="0"/>
              </a:rPr>
              <a:t>cqlsh:emp</a:t>
            </a:r>
            <a:r>
              <a:rPr lang="en-US" sz="1800" dirty="0" smtClean="0">
                <a:solidFill>
                  <a:schemeClr val="tx1"/>
                </a:solidFill>
                <a:latin typeface="Courier New" panose="02070309020205020404" pitchFamily="49" charset="0"/>
                <a:cs typeface="Courier New" panose="02070309020205020404" pitchFamily="49" charset="0"/>
              </a:rPr>
              <a:t>&gt; </a:t>
            </a:r>
            <a:r>
              <a:rPr lang="en-US" sz="1800" dirty="0">
                <a:solidFill>
                  <a:schemeClr val="tx1"/>
                </a:solidFill>
                <a:latin typeface="Courier New" panose="02070309020205020404" pitchFamily="49" charset="0"/>
                <a:cs typeface="Courier New" panose="02070309020205020404" pitchFamily="49" charset="0"/>
              </a:rPr>
              <a:t>UPDATE </a:t>
            </a:r>
            <a:r>
              <a:rPr lang="en-US" sz="1800" dirty="0" err="1" smtClean="0">
                <a:solidFill>
                  <a:schemeClr val="tx1"/>
                </a:solidFill>
                <a:latin typeface="Courier New" panose="02070309020205020404" pitchFamily="49" charset="0"/>
                <a:cs typeface="Courier New" panose="02070309020205020404" pitchFamily="49" charset="0"/>
              </a:rPr>
              <a:t>emp_table</a:t>
            </a:r>
            <a:r>
              <a:rPr lang="en-US" sz="1800" dirty="0" smtClean="0">
                <a:solidFill>
                  <a:schemeClr val="tx1"/>
                </a:solidFill>
                <a:latin typeface="Courier New" panose="02070309020205020404" pitchFamily="49" charset="0"/>
                <a:cs typeface="Courier New" panose="02070309020205020404" pitchFamily="49" charset="0"/>
              </a:rPr>
              <a:t> </a:t>
            </a:r>
            <a:r>
              <a:rPr lang="en-US" sz="1800" dirty="0">
                <a:solidFill>
                  <a:schemeClr val="tx1"/>
                </a:solidFill>
                <a:latin typeface="Courier New" panose="02070309020205020404" pitchFamily="49" charset="0"/>
                <a:cs typeface="Courier New" panose="02070309020205020404" pitchFamily="49" charset="0"/>
              </a:rPr>
              <a:t>SET </a:t>
            </a:r>
            <a:r>
              <a:rPr lang="en-US" sz="1800" dirty="0" err="1">
                <a:solidFill>
                  <a:schemeClr val="tx1"/>
                </a:solidFill>
                <a:latin typeface="Courier New" panose="02070309020205020404" pitchFamily="49" charset="0"/>
                <a:cs typeface="Courier New" panose="02070309020205020404" pitchFamily="49" charset="0"/>
              </a:rPr>
              <a:t>emp_city</a:t>
            </a:r>
            <a:r>
              <a:rPr lang="en-US" sz="1800" dirty="0">
                <a:solidFill>
                  <a:schemeClr val="tx1"/>
                </a:solidFill>
                <a:latin typeface="Courier New" panose="02070309020205020404" pitchFamily="49" charset="0"/>
                <a:cs typeface="Courier New" panose="02070309020205020404" pitchFamily="49" charset="0"/>
              </a:rPr>
              <a:t>='Delhi',</a:t>
            </a:r>
            <a:r>
              <a:rPr lang="en-US" sz="1800" dirty="0" err="1">
                <a:solidFill>
                  <a:schemeClr val="tx1"/>
                </a:solidFill>
                <a:latin typeface="Courier New" panose="02070309020205020404" pitchFamily="49" charset="0"/>
                <a:cs typeface="Courier New" panose="02070309020205020404" pitchFamily="49" charset="0"/>
              </a:rPr>
              <a:t>emp_sal</a:t>
            </a:r>
            <a:r>
              <a:rPr lang="en-US" sz="1800" dirty="0">
                <a:solidFill>
                  <a:schemeClr val="tx1"/>
                </a:solidFill>
                <a:latin typeface="Courier New" panose="02070309020205020404" pitchFamily="49" charset="0"/>
                <a:cs typeface="Courier New" panose="02070309020205020404" pitchFamily="49" charset="0"/>
              </a:rPr>
              <a:t>=50000 </a:t>
            </a:r>
            <a:r>
              <a:rPr lang="en-US" sz="1800" dirty="0" smtClean="0">
                <a:solidFill>
                  <a:schemeClr val="tx1"/>
                </a:solidFill>
                <a:latin typeface="Courier New" panose="02070309020205020404" pitchFamily="49" charset="0"/>
                <a:cs typeface="Courier New" panose="02070309020205020404" pitchFamily="49" charset="0"/>
              </a:rPr>
              <a:t>WHERE</a:t>
            </a:r>
          </a:p>
          <a:p>
            <a:pPr marL="400050" lvl="1" indent="0">
              <a:buNone/>
            </a:pPr>
            <a:r>
              <a:rPr lang="en-US" sz="1800" dirty="0">
                <a:solidFill>
                  <a:schemeClr val="tx1"/>
                </a:solidFill>
                <a:latin typeface="Courier New" panose="02070309020205020404" pitchFamily="49" charset="0"/>
                <a:cs typeface="Courier New" panose="02070309020205020404" pitchFamily="49" charset="0"/>
              </a:rPr>
              <a:t> </a:t>
            </a:r>
            <a:r>
              <a:rPr lang="en-US" sz="1800" dirty="0" smtClean="0">
                <a:solidFill>
                  <a:schemeClr val="tx1"/>
                </a:solidFill>
                <a:latin typeface="Courier New" panose="02070309020205020404" pitchFamily="49" charset="0"/>
                <a:cs typeface="Courier New" panose="02070309020205020404" pitchFamily="49" charset="0"/>
              </a:rPr>
              <a:t>          </a:t>
            </a:r>
            <a:r>
              <a:rPr lang="en-US" sz="1800" dirty="0" err="1">
                <a:solidFill>
                  <a:schemeClr val="tx1"/>
                </a:solidFill>
                <a:latin typeface="Courier New" panose="02070309020205020404" pitchFamily="49" charset="0"/>
                <a:cs typeface="Courier New" panose="02070309020205020404" pitchFamily="49" charset="0"/>
              </a:rPr>
              <a:t>emp_id</a:t>
            </a:r>
            <a:r>
              <a:rPr lang="en-US" sz="1800" dirty="0">
                <a:solidFill>
                  <a:schemeClr val="tx1"/>
                </a:solidFill>
                <a:latin typeface="Courier New" panose="02070309020205020404" pitchFamily="49" charset="0"/>
                <a:cs typeface="Courier New" panose="02070309020205020404" pitchFamily="49" charset="0"/>
              </a:rPr>
              <a:t>=2;</a:t>
            </a:r>
            <a:r>
              <a:rPr lang="en-US" sz="1800" dirty="0">
                <a:solidFill>
                  <a:schemeClr val="tx1"/>
                </a:solidFill>
              </a:rPr>
              <a:t> </a:t>
            </a:r>
            <a:endParaRPr lang="en-US" sz="1800" dirty="0">
              <a:solidFill>
                <a:schemeClr val="tx1"/>
              </a:solidFill>
              <a:latin typeface="Arial" panose="020B0604020202020204" pitchFamily="34" charset="0"/>
            </a:endParaRPr>
          </a:p>
          <a:p>
            <a:pPr marL="400050" lvl="1" indent="0">
              <a:buNone/>
            </a:pPr>
            <a:endParaRPr lang="en-IN" sz="1800" dirty="0"/>
          </a:p>
          <a:p>
            <a:pPr marL="400050" lvl="1" indent="0">
              <a:buNone/>
            </a:pPr>
            <a:endParaRPr lang="en-IN" sz="1800" dirty="0"/>
          </a:p>
        </p:txBody>
      </p:sp>
      <p:sp>
        <p:nvSpPr>
          <p:cNvPr id="4" name="Title 1"/>
          <p:cNvSpPr>
            <a:spLocks noGrp="1"/>
          </p:cNvSpPr>
          <p:nvPr>
            <p:ph type="title"/>
          </p:nvPr>
        </p:nvSpPr>
        <p:spPr>
          <a:xfrm>
            <a:off x="457200" y="381000"/>
            <a:ext cx="6447501" cy="661988"/>
          </a:xfrm>
        </p:spPr>
        <p:txBody>
          <a:bodyPr/>
          <a:lstStyle/>
          <a:p>
            <a:r>
              <a:rPr lang="en-IN" b="1" dirty="0"/>
              <a:t>Cassandra CRUD Operations</a:t>
            </a: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 xmlns:p14="http://schemas.microsoft.com/office/powerpoint/2010/main" val="334675903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7871618" cy="4484024"/>
          </a:xfrm>
        </p:spPr>
        <p:txBody>
          <a:bodyPr>
            <a:normAutofit/>
          </a:bodyPr>
          <a:lstStyle/>
          <a:p>
            <a:r>
              <a:rPr lang="en-IN" sz="2000" b="1" dirty="0">
                <a:latin typeface="+mj-lt"/>
              </a:rPr>
              <a:t>Reading Data using Select </a:t>
            </a:r>
            <a:r>
              <a:rPr lang="en-IN" sz="2000" b="1" dirty="0" smtClean="0">
                <a:latin typeface="+mj-lt"/>
              </a:rPr>
              <a:t>Clause</a:t>
            </a:r>
            <a:r>
              <a:rPr lang="en-IN" sz="2000" dirty="0" smtClean="0">
                <a:latin typeface="+mj-lt"/>
              </a:rPr>
              <a:t>: SELECT </a:t>
            </a:r>
            <a:r>
              <a:rPr lang="en-IN" sz="2000" dirty="0">
                <a:latin typeface="+mj-lt"/>
              </a:rPr>
              <a:t>clause is used to read data from a table in Cassandra. Using this clause, you can read a whole table, a single column, or a particular cell.</a:t>
            </a:r>
          </a:p>
          <a:p>
            <a:pPr marL="400050" lvl="1" indent="0">
              <a:buNone/>
            </a:pPr>
            <a:r>
              <a:rPr lang="en-US" sz="1800" dirty="0">
                <a:solidFill>
                  <a:schemeClr val="tx1"/>
                </a:solidFill>
                <a:latin typeface="Courier New" panose="02070309020205020404" pitchFamily="49" charset="0"/>
                <a:cs typeface="Courier New" panose="02070309020205020404" pitchFamily="49" charset="0"/>
              </a:rPr>
              <a:t>SELECT FROM &lt;</a:t>
            </a:r>
            <a:r>
              <a:rPr lang="en-US" sz="1800" dirty="0" err="1">
                <a:solidFill>
                  <a:schemeClr val="tx1"/>
                </a:solidFill>
                <a:latin typeface="Courier New" panose="02070309020205020404" pitchFamily="49" charset="0"/>
                <a:cs typeface="Courier New" panose="02070309020205020404" pitchFamily="49" charset="0"/>
              </a:rPr>
              <a:t>tablename</a:t>
            </a:r>
            <a:r>
              <a:rPr lang="en-US" sz="1800" dirty="0">
                <a:solidFill>
                  <a:schemeClr val="tx1"/>
                </a:solidFill>
                <a:latin typeface="Courier New" panose="02070309020205020404" pitchFamily="49" charset="0"/>
                <a:cs typeface="Courier New" panose="02070309020205020404" pitchFamily="49" charset="0"/>
              </a:rPr>
              <a:t>&gt;</a:t>
            </a:r>
            <a:r>
              <a:rPr lang="en-US" sz="1800" dirty="0">
                <a:solidFill>
                  <a:schemeClr val="tx1"/>
                </a:solidFill>
              </a:rPr>
              <a:t> </a:t>
            </a:r>
            <a:endParaRPr lang="en-US" sz="1800" dirty="0">
              <a:solidFill>
                <a:schemeClr val="tx1"/>
              </a:solidFill>
              <a:latin typeface="Arial" panose="020B0604020202020204" pitchFamily="34" charset="0"/>
            </a:endParaRPr>
          </a:p>
          <a:p>
            <a:pPr marL="400050" lvl="1" indent="0">
              <a:buNone/>
            </a:pPr>
            <a:r>
              <a:rPr lang="en-US" sz="1800" dirty="0" smtClean="0">
                <a:solidFill>
                  <a:schemeClr val="tx1"/>
                </a:solidFill>
                <a:latin typeface="Courier New" panose="02070309020205020404" pitchFamily="49" charset="0"/>
                <a:cs typeface="Courier New" panose="02070309020205020404" pitchFamily="49" charset="0"/>
              </a:rPr>
              <a:t>Ex: </a:t>
            </a:r>
            <a:r>
              <a:rPr lang="en-US" sz="1800" dirty="0" err="1" smtClean="0">
                <a:solidFill>
                  <a:schemeClr val="tx1"/>
                </a:solidFill>
                <a:latin typeface="Courier New" panose="02070309020205020404" pitchFamily="49" charset="0"/>
                <a:cs typeface="Courier New" panose="02070309020205020404" pitchFamily="49" charset="0"/>
              </a:rPr>
              <a:t>cqlsh:emp</a:t>
            </a:r>
            <a:r>
              <a:rPr lang="en-US" sz="1800" dirty="0" smtClean="0">
                <a:solidFill>
                  <a:schemeClr val="tx1"/>
                </a:solidFill>
                <a:latin typeface="Courier New" panose="02070309020205020404" pitchFamily="49" charset="0"/>
                <a:cs typeface="Courier New" panose="02070309020205020404" pitchFamily="49" charset="0"/>
              </a:rPr>
              <a:t>&gt; </a:t>
            </a:r>
            <a:r>
              <a:rPr lang="en-US" sz="1800" dirty="0">
                <a:solidFill>
                  <a:schemeClr val="tx1"/>
                </a:solidFill>
                <a:latin typeface="Courier New" panose="02070309020205020404" pitchFamily="49" charset="0"/>
                <a:cs typeface="Courier New" panose="02070309020205020404" pitchFamily="49" charset="0"/>
              </a:rPr>
              <a:t>select * from </a:t>
            </a:r>
            <a:r>
              <a:rPr lang="en-US" sz="1800" dirty="0" err="1" smtClean="0">
                <a:solidFill>
                  <a:schemeClr val="tx1"/>
                </a:solidFill>
                <a:latin typeface="Courier New" panose="02070309020205020404" pitchFamily="49" charset="0"/>
                <a:cs typeface="Courier New" panose="02070309020205020404" pitchFamily="49" charset="0"/>
              </a:rPr>
              <a:t>emp_table</a:t>
            </a:r>
            <a:r>
              <a:rPr lang="en-US" sz="1800" dirty="0" smtClean="0">
                <a:solidFill>
                  <a:schemeClr val="tx1"/>
                </a:solidFill>
                <a:latin typeface="Courier New" panose="02070309020205020404" pitchFamily="49" charset="0"/>
                <a:cs typeface="Courier New" panose="02070309020205020404" pitchFamily="49" charset="0"/>
              </a:rPr>
              <a:t>;</a:t>
            </a:r>
            <a:r>
              <a:rPr lang="en-US" sz="1800" dirty="0" smtClean="0">
                <a:solidFill>
                  <a:schemeClr val="tx1"/>
                </a:solidFill>
              </a:rPr>
              <a:t> </a:t>
            </a:r>
            <a:endParaRPr lang="en-US" sz="1800" dirty="0">
              <a:solidFill>
                <a:schemeClr val="tx1"/>
              </a:solidFill>
              <a:latin typeface="Arial" panose="020B0604020202020204" pitchFamily="34" charset="0"/>
            </a:endParaRPr>
          </a:p>
          <a:p>
            <a:pPr marL="400050" lvl="1" indent="0">
              <a:buNone/>
            </a:pPr>
            <a:r>
              <a:rPr lang="en-US" sz="1800" dirty="0" smtClean="0">
                <a:solidFill>
                  <a:schemeClr val="tx1"/>
                </a:solidFill>
                <a:latin typeface="Courier New" panose="02070309020205020404" pitchFamily="49" charset="0"/>
                <a:cs typeface="Courier New" panose="02070309020205020404" pitchFamily="49" charset="0"/>
              </a:rPr>
              <a:t>Ex: </a:t>
            </a:r>
            <a:r>
              <a:rPr lang="en-US" sz="1800" dirty="0" err="1" smtClean="0">
                <a:solidFill>
                  <a:schemeClr val="tx1"/>
                </a:solidFill>
                <a:latin typeface="Courier New" panose="02070309020205020404" pitchFamily="49" charset="0"/>
                <a:cs typeface="Courier New" panose="02070309020205020404" pitchFamily="49" charset="0"/>
              </a:rPr>
              <a:t>cqlsh:emp</a:t>
            </a:r>
            <a:r>
              <a:rPr lang="en-US" sz="1800" dirty="0" smtClean="0">
                <a:solidFill>
                  <a:schemeClr val="tx1"/>
                </a:solidFill>
                <a:latin typeface="Courier New" panose="02070309020205020404" pitchFamily="49" charset="0"/>
                <a:cs typeface="Courier New" panose="02070309020205020404" pitchFamily="49" charset="0"/>
              </a:rPr>
              <a:t>&gt; SELECT </a:t>
            </a:r>
            <a:r>
              <a:rPr lang="en-US" sz="1800" dirty="0" err="1">
                <a:solidFill>
                  <a:schemeClr val="tx1"/>
                </a:solidFill>
                <a:latin typeface="Courier New" panose="02070309020205020404" pitchFamily="49" charset="0"/>
                <a:cs typeface="Courier New" panose="02070309020205020404" pitchFamily="49" charset="0"/>
              </a:rPr>
              <a:t>emp_name</a:t>
            </a:r>
            <a:r>
              <a:rPr lang="en-US" sz="1800" dirty="0">
                <a:solidFill>
                  <a:schemeClr val="tx1"/>
                </a:solidFill>
                <a:latin typeface="Courier New" panose="02070309020205020404" pitchFamily="49" charset="0"/>
                <a:cs typeface="Courier New" panose="02070309020205020404" pitchFamily="49" charset="0"/>
              </a:rPr>
              <a:t>, </a:t>
            </a:r>
            <a:r>
              <a:rPr lang="en-US" sz="1800" dirty="0" err="1">
                <a:solidFill>
                  <a:schemeClr val="tx1"/>
                </a:solidFill>
                <a:latin typeface="Courier New" panose="02070309020205020404" pitchFamily="49" charset="0"/>
                <a:cs typeface="Courier New" panose="02070309020205020404" pitchFamily="49" charset="0"/>
              </a:rPr>
              <a:t>emp_sal</a:t>
            </a:r>
            <a:r>
              <a:rPr lang="en-US" sz="1800" dirty="0">
                <a:solidFill>
                  <a:schemeClr val="tx1"/>
                </a:solidFill>
                <a:latin typeface="Courier New" panose="02070309020205020404" pitchFamily="49" charset="0"/>
                <a:cs typeface="Courier New" panose="02070309020205020404" pitchFamily="49" charset="0"/>
              </a:rPr>
              <a:t> from </a:t>
            </a:r>
            <a:r>
              <a:rPr lang="en-US" sz="1800" dirty="0" err="1" smtClean="0">
                <a:solidFill>
                  <a:schemeClr val="tx1"/>
                </a:solidFill>
                <a:latin typeface="Courier New" panose="02070309020205020404" pitchFamily="49" charset="0"/>
                <a:cs typeface="Courier New" panose="02070309020205020404" pitchFamily="49" charset="0"/>
              </a:rPr>
              <a:t>emp_table</a:t>
            </a:r>
            <a:r>
              <a:rPr lang="en-US" sz="1800" dirty="0" smtClean="0">
                <a:solidFill>
                  <a:schemeClr val="tx1"/>
                </a:solidFill>
                <a:latin typeface="Courier New" panose="02070309020205020404" pitchFamily="49" charset="0"/>
                <a:cs typeface="Courier New" panose="02070309020205020404" pitchFamily="49" charset="0"/>
              </a:rPr>
              <a:t>;</a:t>
            </a:r>
            <a:r>
              <a:rPr lang="en-US" sz="1800" dirty="0" smtClean="0">
                <a:solidFill>
                  <a:schemeClr val="tx1"/>
                </a:solidFill>
              </a:rPr>
              <a:t> </a:t>
            </a:r>
            <a:endParaRPr lang="en-US" sz="1800" dirty="0">
              <a:solidFill>
                <a:schemeClr val="tx1"/>
              </a:solidFill>
              <a:latin typeface="Arial" panose="020B0604020202020204" pitchFamily="34" charset="0"/>
            </a:endParaRPr>
          </a:p>
          <a:p>
            <a:r>
              <a:rPr lang="en-IN" sz="2000" b="1" dirty="0">
                <a:latin typeface="+mj-lt"/>
              </a:rPr>
              <a:t>Where </a:t>
            </a:r>
            <a:r>
              <a:rPr lang="en-IN" sz="2000" b="1" dirty="0" smtClean="0">
                <a:latin typeface="+mj-lt"/>
              </a:rPr>
              <a:t>Clause: </a:t>
            </a:r>
            <a:r>
              <a:rPr lang="en-IN" sz="2000" dirty="0" smtClean="0">
                <a:latin typeface="+mj-lt"/>
              </a:rPr>
              <a:t>Using </a:t>
            </a:r>
            <a:r>
              <a:rPr lang="en-IN" sz="2000" dirty="0">
                <a:latin typeface="+mj-lt"/>
              </a:rPr>
              <a:t>WHERE clause, you can put a constraint on the required columns.</a:t>
            </a:r>
          </a:p>
          <a:p>
            <a:pPr marL="400050" lvl="1" indent="0">
              <a:buNone/>
            </a:pPr>
            <a:r>
              <a:rPr lang="en-US" sz="1800" dirty="0">
                <a:solidFill>
                  <a:schemeClr val="tx1"/>
                </a:solidFill>
                <a:latin typeface="Courier New" panose="02070309020205020404" pitchFamily="49" charset="0"/>
                <a:cs typeface="Courier New" panose="02070309020205020404" pitchFamily="49" charset="0"/>
              </a:rPr>
              <a:t>SELECT FROM &lt;table name&gt; WHERE &lt;condition&gt;;</a:t>
            </a:r>
            <a:r>
              <a:rPr lang="en-US" sz="1800" dirty="0">
                <a:solidFill>
                  <a:schemeClr val="tx1"/>
                </a:solidFill>
              </a:rPr>
              <a:t> </a:t>
            </a:r>
            <a:endParaRPr lang="en-US" sz="1800" dirty="0">
              <a:solidFill>
                <a:schemeClr val="tx1"/>
              </a:solidFill>
              <a:latin typeface="Arial" panose="020B0604020202020204" pitchFamily="34" charset="0"/>
            </a:endParaRPr>
          </a:p>
          <a:p>
            <a:pPr marL="400050" lvl="1" indent="0">
              <a:buNone/>
            </a:pPr>
            <a:r>
              <a:rPr lang="en-US" sz="1800" dirty="0" smtClean="0">
                <a:solidFill>
                  <a:schemeClr val="tx1"/>
                </a:solidFill>
                <a:latin typeface="Courier New" panose="02070309020205020404" pitchFamily="49" charset="0"/>
                <a:cs typeface="Courier New" panose="02070309020205020404" pitchFamily="49" charset="0"/>
              </a:rPr>
              <a:t>Ex: </a:t>
            </a:r>
            <a:r>
              <a:rPr lang="en-US" sz="1800" dirty="0" err="1" smtClean="0">
                <a:solidFill>
                  <a:schemeClr val="tx1"/>
                </a:solidFill>
                <a:latin typeface="Courier New" panose="02070309020205020404" pitchFamily="49" charset="0"/>
                <a:cs typeface="Courier New" panose="02070309020205020404" pitchFamily="49" charset="0"/>
              </a:rPr>
              <a:t>cqlsh:emp</a:t>
            </a:r>
            <a:r>
              <a:rPr lang="en-US" sz="1800" dirty="0" smtClean="0">
                <a:solidFill>
                  <a:schemeClr val="tx1"/>
                </a:solidFill>
                <a:latin typeface="Courier New" panose="02070309020205020404" pitchFamily="49" charset="0"/>
                <a:cs typeface="Courier New" panose="02070309020205020404" pitchFamily="49" charset="0"/>
              </a:rPr>
              <a:t>&gt; </a:t>
            </a:r>
            <a:r>
              <a:rPr lang="en-US" sz="1800" dirty="0">
                <a:solidFill>
                  <a:schemeClr val="tx1"/>
                </a:solidFill>
                <a:latin typeface="Courier New" panose="02070309020205020404" pitchFamily="49" charset="0"/>
                <a:cs typeface="Courier New" panose="02070309020205020404" pitchFamily="49" charset="0"/>
              </a:rPr>
              <a:t>SELECT * FROM </a:t>
            </a:r>
            <a:r>
              <a:rPr lang="en-US" sz="1800" dirty="0" err="1" smtClean="0">
                <a:solidFill>
                  <a:schemeClr val="tx1"/>
                </a:solidFill>
                <a:latin typeface="Courier New" panose="02070309020205020404" pitchFamily="49" charset="0"/>
                <a:cs typeface="Courier New" panose="02070309020205020404" pitchFamily="49" charset="0"/>
              </a:rPr>
              <a:t>emp_table</a:t>
            </a:r>
            <a:r>
              <a:rPr lang="en-US" sz="1800" dirty="0" smtClean="0">
                <a:solidFill>
                  <a:schemeClr val="tx1"/>
                </a:solidFill>
                <a:latin typeface="Courier New" panose="02070309020205020404" pitchFamily="49" charset="0"/>
                <a:cs typeface="Courier New" panose="02070309020205020404" pitchFamily="49" charset="0"/>
              </a:rPr>
              <a:t> </a:t>
            </a:r>
            <a:r>
              <a:rPr lang="en-US" sz="1800" dirty="0">
                <a:solidFill>
                  <a:schemeClr val="tx1"/>
                </a:solidFill>
                <a:latin typeface="Courier New" panose="02070309020205020404" pitchFamily="49" charset="0"/>
                <a:cs typeface="Courier New" panose="02070309020205020404" pitchFamily="49" charset="0"/>
              </a:rPr>
              <a:t>WHERE </a:t>
            </a:r>
            <a:r>
              <a:rPr lang="en-US" sz="1800" dirty="0" err="1">
                <a:solidFill>
                  <a:schemeClr val="tx1"/>
                </a:solidFill>
                <a:latin typeface="Courier New" panose="02070309020205020404" pitchFamily="49" charset="0"/>
                <a:cs typeface="Courier New" panose="02070309020205020404" pitchFamily="49" charset="0"/>
              </a:rPr>
              <a:t>emp_sal</a:t>
            </a:r>
            <a:r>
              <a:rPr lang="en-US" sz="1800" dirty="0">
                <a:solidFill>
                  <a:schemeClr val="tx1"/>
                </a:solidFill>
                <a:latin typeface="Courier New" panose="02070309020205020404" pitchFamily="49" charset="0"/>
                <a:cs typeface="Courier New" panose="02070309020205020404" pitchFamily="49" charset="0"/>
              </a:rPr>
              <a:t>=50000;</a:t>
            </a:r>
            <a:r>
              <a:rPr lang="en-US" sz="1800" dirty="0">
                <a:solidFill>
                  <a:schemeClr val="tx1"/>
                </a:solidFill>
              </a:rPr>
              <a:t> </a:t>
            </a:r>
            <a:endParaRPr lang="en-US" sz="1800" dirty="0">
              <a:solidFill>
                <a:schemeClr val="tx1"/>
              </a:solidFill>
              <a:latin typeface="Arial" panose="020B0604020202020204" pitchFamily="34" charset="0"/>
            </a:endParaRPr>
          </a:p>
          <a:p>
            <a:endParaRPr lang="en-IN" sz="2000" dirty="0"/>
          </a:p>
        </p:txBody>
      </p:sp>
      <p:sp>
        <p:nvSpPr>
          <p:cNvPr id="4" name="Title 1"/>
          <p:cNvSpPr>
            <a:spLocks noGrp="1"/>
          </p:cNvSpPr>
          <p:nvPr>
            <p:ph type="title"/>
          </p:nvPr>
        </p:nvSpPr>
        <p:spPr>
          <a:xfrm>
            <a:off x="457200" y="457200"/>
            <a:ext cx="6447501" cy="661988"/>
          </a:xfrm>
        </p:spPr>
        <p:txBody>
          <a:bodyPr/>
          <a:lstStyle/>
          <a:p>
            <a:r>
              <a:rPr lang="en-IN" b="1" dirty="0"/>
              <a:t>Cassandra CRUD Operations</a:t>
            </a:r>
          </a:p>
        </p:txBody>
      </p:sp>
      <p:sp>
        <p:nvSpPr>
          <p:cNvPr id="5" name="Footer Placeholder 4"/>
          <p:cNvSpPr>
            <a:spLocks noGrp="1"/>
          </p:cNvSpPr>
          <p:nvPr>
            <p:ph type="ftr" sz="quarter" idx="11"/>
          </p:nvPr>
        </p:nvSpPr>
        <p:spPr/>
        <p:txBody>
          <a:bodyPr/>
          <a:lstStyle/>
          <a:p>
            <a:r>
              <a:rPr lang="en-IN" smtClean="0"/>
              <a:t>Mrs. Deepali Jaadhav</a:t>
            </a:r>
            <a:endParaRPr lang="en-IN"/>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 xmlns:p14="http://schemas.microsoft.com/office/powerpoint/2010/main" val="254276302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85877"/>
            <a:ext cx="8225234" cy="4755486"/>
          </a:xfrm>
        </p:spPr>
        <p:txBody>
          <a:bodyPr>
            <a:normAutofit/>
          </a:bodyPr>
          <a:lstStyle/>
          <a:p>
            <a:r>
              <a:rPr lang="en-IN" sz="2000" b="1" dirty="0">
                <a:latin typeface="+mj-lt"/>
              </a:rPr>
              <a:t>Deleting </a:t>
            </a:r>
            <a:r>
              <a:rPr lang="en-IN" sz="2000" b="1" dirty="0" smtClean="0">
                <a:latin typeface="+mj-lt"/>
              </a:rPr>
              <a:t>Data from </a:t>
            </a:r>
            <a:r>
              <a:rPr lang="en-IN" sz="2000" b="1" dirty="0">
                <a:latin typeface="+mj-lt"/>
              </a:rPr>
              <a:t>a </a:t>
            </a:r>
            <a:r>
              <a:rPr lang="en-IN" sz="2000" b="1" dirty="0" smtClean="0">
                <a:latin typeface="+mj-lt"/>
              </a:rPr>
              <a:t>Table: </a:t>
            </a:r>
            <a:r>
              <a:rPr lang="en-IN" sz="2000" dirty="0" smtClean="0">
                <a:latin typeface="+mj-lt"/>
              </a:rPr>
              <a:t>You </a:t>
            </a:r>
            <a:r>
              <a:rPr lang="en-IN" sz="2000" dirty="0">
                <a:latin typeface="+mj-lt"/>
              </a:rPr>
              <a:t>can delete data from a table using the command </a:t>
            </a:r>
            <a:r>
              <a:rPr lang="en-IN" sz="2000" b="1" dirty="0">
                <a:latin typeface="+mj-lt"/>
              </a:rPr>
              <a:t>DELET</a:t>
            </a:r>
            <a:r>
              <a:rPr lang="en-IN" sz="2000" b="1" dirty="0"/>
              <a:t>E</a:t>
            </a:r>
            <a:r>
              <a:rPr lang="en-IN" sz="2000" dirty="0" smtClean="0"/>
              <a:t>.</a:t>
            </a:r>
          </a:p>
          <a:p>
            <a:pPr lvl="0"/>
            <a:r>
              <a:rPr lang="en-US" sz="2000" dirty="0">
                <a:solidFill>
                  <a:schemeClr val="tx1"/>
                </a:solidFill>
                <a:latin typeface="Courier New" panose="02070309020205020404" pitchFamily="49" charset="0"/>
                <a:cs typeface="Courier New" panose="02070309020205020404" pitchFamily="49" charset="0"/>
              </a:rPr>
              <a:t>DELETE FROM &lt;identifier&gt; WHERE &lt;condition&gt;;</a:t>
            </a:r>
            <a:r>
              <a:rPr lang="en-US" sz="2000" dirty="0">
                <a:solidFill>
                  <a:schemeClr val="tx1"/>
                </a:solidFill>
              </a:rPr>
              <a:t> </a:t>
            </a:r>
            <a:endParaRPr lang="en-US" sz="2000" dirty="0">
              <a:solidFill>
                <a:schemeClr val="tx1"/>
              </a:solidFill>
              <a:latin typeface="Arial" panose="020B0604020202020204" pitchFamily="34" charset="0"/>
            </a:endParaRPr>
          </a:p>
          <a:p>
            <a:endParaRPr lang="en-IN" sz="2000" dirty="0" smtClean="0"/>
          </a:p>
          <a:p>
            <a:pPr marL="0" indent="0">
              <a:buNone/>
            </a:pPr>
            <a:endParaRPr lang="en-IN" sz="2000" dirty="0"/>
          </a:p>
          <a:p>
            <a:pPr marL="0" indent="0">
              <a:buNone/>
            </a:pPr>
            <a:endParaRPr lang="en-IN" sz="2000" dirty="0" smtClean="0"/>
          </a:p>
          <a:p>
            <a:pPr marL="0" indent="0">
              <a:buNone/>
            </a:pPr>
            <a:endParaRPr lang="en-IN" sz="2000" dirty="0" smtClean="0"/>
          </a:p>
          <a:p>
            <a:pPr marL="0" lvl="0" indent="0">
              <a:buNone/>
            </a:pPr>
            <a:r>
              <a:rPr lang="en-US" sz="2000" dirty="0" smtClean="0">
                <a:solidFill>
                  <a:schemeClr val="tx1"/>
                </a:solidFill>
                <a:latin typeface="Courier New" panose="02070309020205020404" pitchFamily="49" charset="0"/>
                <a:cs typeface="Courier New" panose="02070309020205020404" pitchFamily="49" charset="0"/>
              </a:rPr>
              <a:t>Ex: DELETE </a:t>
            </a:r>
            <a:r>
              <a:rPr lang="en-US" sz="2000" dirty="0" err="1">
                <a:solidFill>
                  <a:schemeClr val="tx1"/>
                </a:solidFill>
                <a:latin typeface="Courier New" panose="02070309020205020404" pitchFamily="49" charset="0"/>
                <a:cs typeface="Courier New" panose="02070309020205020404" pitchFamily="49" charset="0"/>
              </a:rPr>
              <a:t>emp_sal</a:t>
            </a:r>
            <a:r>
              <a:rPr lang="en-US" sz="2000" dirty="0">
                <a:solidFill>
                  <a:schemeClr val="tx1"/>
                </a:solidFill>
                <a:latin typeface="Courier New" panose="02070309020205020404" pitchFamily="49" charset="0"/>
                <a:cs typeface="Courier New" panose="02070309020205020404" pitchFamily="49" charset="0"/>
              </a:rPr>
              <a:t> FROM </a:t>
            </a:r>
            <a:r>
              <a:rPr lang="en-US" sz="2000" dirty="0" err="1" smtClean="0">
                <a:solidFill>
                  <a:schemeClr val="tx1"/>
                </a:solidFill>
                <a:latin typeface="Courier New" panose="02070309020205020404" pitchFamily="49" charset="0"/>
                <a:cs typeface="Courier New" panose="02070309020205020404" pitchFamily="49" charset="0"/>
              </a:rPr>
              <a:t>emp_table</a:t>
            </a:r>
            <a:r>
              <a:rPr lang="en-US" sz="2000" dirty="0" smtClean="0">
                <a:solidFill>
                  <a:schemeClr val="tx1"/>
                </a:solidFill>
                <a:latin typeface="Courier New" panose="02070309020205020404" pitchFamily="49" charset="0"/>
                <a:cs typeface="Courier New" panose="02070309020205020404" pitchFamily="49" charset="0"/>
              </a:rPr>
              <a:t> </a:t>
            </a:r>
            <a:r>
              <a:rPr lang="en-US" sz="2000" dirty="0">
                <a:solidFill>
                  <a:schemeClr val="tx1"/>
                </a:solidFill>
                <a:latin typeface="Courier New" panose="02070309020205020404" pitchFamily="49" charset="0"/>
                <a:cs typeface="Courier New" panose="02070309020205020404" pitchFamily="49" charset="0"/>
              </a:rPr>
              <a:t>WHERE </a:t>
            </a:r>
            <a:r>
              <a:rPr lang="en-US" sz="2000" dirty="0" err="1">
                <a:solidFill>
                  <a:schemeClr val="tx1"/>
                </a:solidFill>
                <a:latin typeface="Courier New" panose="02070309020205020404" pitchFamily="49" charset="0"/>
                <a:cs typeface="Courier New" panose="02070309020205020404" pitchFamily="49" charset="0"/>
              </a:rPr>
              <a:t>emp_id</a:t>
            </a:r>
            <a:r>
              <a:rPr lang="en-US" sz="2000" dirty="0">
                <a:solidFill>
                  <a:schemeClr val="tx1"/>
                </a:solidFill>
                <a:latin typeface="Courier New" panose="02070309020205020404" pitchFamily="49" charset="0"/>
                <a:cs typeface="Courier New" panose="02070309020205020404" pitchFamily="49" charset="0"/>
              </a:rPr>
              <a:t>=3;</a:t>
            </a:r>
            <a:r>
              <a:rPr lang="en-US" sz="2000" dirty="0">
                <a:solidFill>
                  <a:schemeClr val="tx1"/>
                </a:solidFill>
              </a:rPr>
              <a:t> </a:t>
            </a:r>
            <a:endParaRPr lang="en-US" sz="2000" dirty="0">
              <a:solidFill>
                <a:schemeClr val="tx1"/>
              </a:solidFill>
              <a:latin typeface="Arial" panose="020B0604020202020204" pitchFamily="34" charset="0"/>
            </a:endParaRPr>
          </a:p>
          <a:p>
            <a:endParaRPr lang="en-IN" sz="2000" dirty="0"/>
          </a:p>
        </p:txBody>
      </p:sp>
      <p:sp>
        <p:nvSpPr>
          <p:cNvPr id="4" name="Title 1"/>
          <p:cNvSpPr>
            <a:spLocks noGrp="1"/>
          </p:cNvSpPr>
          <p:nvPr>
            <p:ph type="title"/>
          </p:nvPr>
        </p:nvSpPr>
        <p:spPr>
          <a:xfrm>
            <a:off x="457200" y="457200"/>
            <a:ext cx="6447501" cy="661988"/>
          </a:xfrm>
        </p:spPr>
        <p:txBody>
          <a:bodyPr/>
          <a:lstStyle/>
          <a:p>
            <a:r>
              <a:rPr lang="en-IN" b="1" dirty="0"/>
              <a:t>Cassandra CURD Operations</a:t>
            </a:r>
          </a:p>
        </p:txBody>
      </p:sp>
      <p:sp>
        <p:nvSpPr>
          <p:cNvPr id="5" name="Rectangle 1"/>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cstate="print"/>
          <a:stretch>
            <a:fillRect/>
          </a:stretch>
        </p:blipFill>
        <p:spPr>
          <a:xfrm>
            <a:off x="1600200" y="2362201"/>
            <a:ext cx="4630470" cy="1518036"/>
          </a:xfrm>
          <a:prstGeom prst="rect">
            <a:avLst/>
          </a:prstGeom>
        </p:spPr>
      </p:pic>
      <p:pic>
        <p:nvPicPr>
          <p:cNvPr id="8" name="Picture 7"/>
          <p:cNvPicPr>
            <a:picLocks noChangeAspect="1"/>
          </p:cNvPicPr>
          <p:nvPr/>
        </p:nvPicPr>
        <p:blipFill>
          <a:blip r:embed="rId3" cstate="print"/>
          <a:stretch>
            <a:fillRect/>
          </a:stretch>
        </p:blipFill>
        <p:spPr>
          <a:xfrm>
            <a:off x="1371600" y="4343400"/>
            <a:ext cx="4334988" cy="1833299"/>
          </a:xfrm>
          <a:prstGeom prst="rect">
            <a:avLst/>
          </a:prstGeom>
        </p:spPr>
      </p:pic>
      <p:sp>
        <p:nvSpPr>
          <p:cNvPr id="9" name="Footer Placeholder 8"/>
          <p:cNvSpPr>
            <a:spLocks noGrp="1"/>
          </p:cNvSpPr>
          <p:nvPr>
            <p:ph type="ftr" sz="quarter" idx="11"/>
          </p:nvPr>
        </p:nvSpPr>
        <p:spPr/>
        <p:txBody>
          <a:bodyPr/>
          <a:lstStyle/>
          <a:p>
            <a:r>
              <a:rPr lang="en-IN" smtClean="0"/>
              <a:t>Mrs. Deepali Jaadhav</a:t>
            </a:r>
            <a:endParaRPr lang="en-IN"/>
          </a:p>
        </p:txBody>
      </p:sp>
      <p:sp>
        <p:nvSpPr>
          <p:cNvPr id="10" name="Slide Number Placeholder 9"/>
          <p:cNvSpPr>
            <a:spLocks noGrp="1"/>
          </p:cNvSpPr>
          <p:nvPr>
            <p:ph type="sldNum" sz="quarter" idx="12"/>
          </p:nvPr>
        </p:nvSpPr>
        <p:spPr/>
        <p:txBody>
          <a:bodyPr/>
          <a:lstStyle/>
          <a:p>
            <a:fld id="{B6F15528-21DE-4FAA-801E-634DDDAF4B2B}" type="slidenum">
              <a:rPr lang="en-US" smtClean="0"/>
              <a:pPr/>
              <a:t>128</a:t>
            </a:fld>
            <a:endParaRPr lang="en-US"/>
          </a:p>
        </p:txBody>
      </p:sp>
    </p:spTree>
    <p:extLst>
      <p:ext uri="{BB962C8B-B14F-4D97-AF65-F5344CB8AC3E}">
        <p14:creationId xmlns="" xmlns:p14="http://schemas.microsoft.com/office/powerpoint/2010/main" val="3346757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85876"/>
            <a:ext cx="7743031" cy="4755487"/>
          </a:xfrm>
        </p:spPr>
        <p:txBody>
          <a:bodyPr>
            <a:normAutofit/>
          </a:bodyPr>
          <a:lstStyle/>
          <a:p>
            <a:r>
              <a:rPr lang="en-IN" sz="2000" b="1" dirty="0">
                <a:latin typeface="+mj-lt"/>
              </a:rPr>
              <a:t>Deleting an Entire </a:t>
            </a:r>
            <a:r>
              <a:rPr lang="en-IN" sz="2000" b="1" dirty="0" smtClean="0">
                <a:latin typeface="+mj-lt"/>
              </a:rPr>
              <a:t>Row</a:t>
            </a:r>
            <a:r>
              <a:rPr lang="en-IN" sz="2000" dirty="0" smtClean="0">
                <a:latin typeface="+mj-lt"/>
              </a:rPr>
              <a:t>: The </a:t>
            </a:r>
            <a:r>
              <a:rPr lang="en-IN" sz="2000" dirty="0">
                <a:latin typeface="+mj-lt"/>
              </a:rPr>
              <a:t>following command deletes an entire row from a table.</a:t>
            </a:r>
          </a:p>
          <a:p>
            <a:pPr marL="0" lvl="0" indent="0">
              <a:buNone/>
            </a:pPr>
            <a:r>
              <a:rPr lang="en-US" sz="2000" dirty="0" smtClean="0">
                <a:solidFill>
                  <a:schemeClr val="tx1"/>
                </a:solidFill>
                <a:latin typeface="Courier New" panose="02070309020205020404" pitchFamily="49" charset="0"/>
                <a:cs typeface="Courier New" panose="02070309020205020404" pitchFamily="49" charset="0"/>
              </a:rPr>
              <a:t>  </a:t>
            </a:r>
            <a:r>
              <a:rPr lang="en-US" sz="1800" dirty="0" smtClean="0">
                <a:solidFill>
                  <a:schemeClr val="tx1"/>
                </a:solidFill>
                <a:latin typeface="Courier New" panose="02070309020205020404" pitchFamily="49" charset="0"/>
                <a:cs typeface="Courier New" panose="02070309020205020404" pitchFamily="49" charset="0"/>
              </a:rPr>
              <a:t>Ex: </a:t>
            </a:r>
            <a:r>
              <a:rPr lang="en-US" sz="1800" dirty="0" err="1" smtClean="0">
                <a:solidFill>
                  <a:schemeClr val="tx1"/>
                </a:solidFill>
                <a:latin typeface="Courier New" panose="02070309020205020404" pitchFamily="49" charset="0"/>
                <a:cs typeface="Courier New" panose="02070309020205020404" pitchFamily="49" charset="0"/>
              </a:rPr>
              <a:t>cqlsh:emp</a:t>
            </a:r>
            <a:r>
              <a:rPr lang="en-US" sz="1800" dirty="0" smtClean="0">
                <a:solidFill>
                  <a:schemeClr val="tx1"/>
                </a:solidFill>
                <a:latin typeface="Courier New" panose="02070309020205020404" pitchFamily="49" charset="0"/>
                <a:cs typeface="Courier New" panose="02070309020205020404" pitchFamily="49" charset="0"/>
              </a:rPr>
              <a:t>&gt; </a:t>
            </a:r>
            <a:r>
              <a:rPr lang="en-US" sz="1800" dirty="0">
                <a:solidFill>
                  <a:schemeClr val="tx1"/>
                </a:solidFill>
                <a:latin typeface="Courier New" panose="02070309020205020404" pitchFamily="49" charset="0"/>
                <a:cs typeface="Courier New" panose="02070309020205020404" pitchFamily="49" charset="0"/>
              </a:rPr>
              <a:t>DELETE FROM </a:t>
            </a:r>
            <a:r>
              <a:rPr lang="en-US" sz="1800" dirty="0" err="1" smtClean="0">
                <a:solidFill>
                  <a:schemeClr val="tx1"/>
                </a:solidFill>
                <a:latin typeface="Courier New" panose="02070309020205020404" pitchFamily="49" charset="0"/>
                <a:cs typeface="Courier New" panose="02070309020205020404" pitchFamily="49" charset="0"/>
              </a:rPr>
              <a:t>emp_table</a:t>
            </a:r>
            <a:r>
              <a:rPr lang="en-US" sz="1800" dirty="0" smtClean="0">
                <a:solidFill>
                  <a:schemeClr val="tx1"/>
                </a:solidFill>
                <a:latin typeface="Courier New" panose="02070309020205020404" pitchFamily="49" charset="0"/>
                <a:cs typeface="Courier New" panose="02070309020205020404" pitchFamily="49" charset="0"/>
              </a:rPr>
              <a:t> </a:t>
            </a:r>
            <a:r>
              <a:rPr lang="en-US" sz="1800" dirty="0">
                <a:solidFill>
                  <a:schemeClr val="tx1"/>
                </a:solidFill>
                <a:latin typeface="Courier New" panose="02070309020205020404" pitchFamily="49" charset="0"/>
                <a:cs typeface="Courier New" panose="02070309020205020404" pitchFamily="49" charset="0"/>
              </a:rPr>
              <a:t>WHERE </a:t>
            </a:r>
            <a:r>
              <a:rPr lang="en-US" sz="1800" dirty="0" err="1">
                <a:solidFill>
                  <a:schemeClr val="tx1"/>
                </a:solidFill>
                <a:latin typeface="Courier New" panose="02070309020205020404" pitchFamily="49" charset="0"/>
                <a:cs typeface="Courier New" panose="02070309020205020404" pitchFamily="49" charset="0"/>
              </a:rPr>
              <a:t>emp_id</a:t>
            </a:r>
            <a:r>
              <a:rPr lang="en-US" sz="1800" dirty="0">
                <a:solidFill>
                  <a:schemeClr val="tx1"/>
                </a:solidFill>
                <a:latin typeface="Courier New" panose="02070309020205020404" pitchFamily="49" charset="0"/>
                <a:cs typeface="Courier New" panose="02070309020205020404" pitchFamily="49" charset="0"/>
              </a:rPr>
              <a:t>=3;</a:t>
            </a:r>
            <a:r>
              <a:rPr lang="en-US" sz="1800" dirty="0">
                <a:solidFill>
                  <a:schemeClr val="tx1"/>
                </a:solidFill>
              </a:rPr>
              <a:t> </a:t>
            </a:r>
            <a:endParaRPr lang="en-US" sz="1800" dirty="0">
              <a:solidFill>
                <a:schemeClr val="tx1"/>
              </a:solidFill>
              <a:latin typeface="Arial" panose="020B0604020202020204" pitchFamily="34" charset="0"/>
            </a:endParaRPr>
          </a:p>
          <a:p>
            <a:endParaRPr lang="en-IN" sz="2000" dirty="0"/>
          </a:p>
        </p:txBody>
      </p:sp>
      <p:sp>
        <p:nvSpPr>
          <p:cNvPr id="4" name="Title 1"/>
          <p:cNvSpPr>
            <a:spLocks noGrp="1"/>
          </p:cNvSpPr>
          <p:nvPr>
            <p:ph type="title"/>
          </p:nvPr>
        </p:nvSpPr>
        <p:spPr>
          <a:xfrm>
            <a:off x="1150938" y="413266"/>
            <a:ext cx="6447501" cy="661988"/>
          </a:xfrm>
        </p:spPr>
        <p:txBody>
          <a:bodyPr/>
          <a:lstStyle/>
          <a:p>
            <a:pPr algn="ctr"/>
            <a:r>
              <a:rPr lang="en-IN" b="1" dirty="0"/>
              <a:t>Cassandra </a:t>
            </a:r>
            <a:r>
              <a:rPr lang="en-IN" b="1" dirty="0" smtClean="0"/>
              <a:t>CRUD </a:t>
            </a:r>
            <a:r>
              <a:rPr lang="en-IN" b="1" dirty="0"/>
              <a:t>Operations</a:t>
            </a:r>
          </a:p>
        </p:txBody>
      </p:sp>
      <p:sp>
        <p:nvSpPr>
          <p:cNvPr id="5" name="Rectangle 1"/>
          <p:cNvSpPr>
            <a:spLocks noChangeArrowheads="1"/>
          </p:cNvSpPr>
          <p:nvPr/>
        </p:nvSpPr>
        <p:spPr bwMode="auto">
          <a:xfrm>
            <a:off x="1" y="43934"/>
            <a:ext cx="184731"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828800" y="2667000"/>
            <a:ext cx="4272550" cy="1624013"/>
          </a:xfrm>
          <a:prstGeom prst="rect">
            <a:avLst/>
          </a:prstGeom>
        </p:spPr>
      </p:pic>
      <p:sp>
        <p:nvSpPr>
          <p:cNvPr id="7" name="Footer Placeholder 6"/>
          <p:cNvSpPr>
            <a:spLocks noGrp="1"/>
          </p:cNvSpPr>
          <p:nvPr>
            <p:ph type="ftr" sz="quarter" idx="11"/>
          </p:nvPr>
        </p:nvSpPr>
        <p:spPr/>
        <p:txBody>
          <a:bodyPr/>
          <a:lstStyle/>
          <a:p>
            <a:r>
              <a:rPr lang="en-IN" smtClean="0"/>
              <a:t>Mrs. Deepali Jaadhav</a:t>
            </a:r>
            <a:endParaRPr lang="en-IN"/>
          </a:p>
        </p:txBody>
      </p:sp>
      <p:sp>
        <p:nvSpPr>
          <p:cNvPr id="8" name="Slide Number Placeholder 7"/>
          <p:cNvSpPr>
            <a:spLocks noGrp="1"/>
          </p:cNvSpPr>
          <p:nvPr>
            <p:ph type="sldNum" sz="quarter" idx="12"/>
          </p:nvPr>
        </p:nvSpPr>
        <p:spPr/>
        <p:txBody>
          <a:bodyPr/>
          <a:lstStyle/>
          <a:p>
            <a:fld id="{B6F15528-21DE-4FAA-801E-634DDDAF4B2B}" type="slidenum">
              <a:rPr lang="en-US" smtClean="0"/>
              <a:pPr/>
              <a:t>129</a:t>
            </a:fld>
            <a:endParaRPr lang="en-US"/>
          </a:p>
        </p:txBody>
      </p:sp>
    </p:spTree>
    <p:extLst>
      <p:ext uri="{BB962C8B-B14F-4D97-AF65-F5344CB8AC3E}">
        <p14:creationId xmlns="" xmlns:p14="http://schemas.microsoft.com/office/powerpoint/2010/main" val="3388224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43890" cy="792162"/>
          </a:xfrm>
        </p:spPr>
        <p:txBody>
          <a:bodyPr/>
          <a:lstStyle/>
          <a:p>
            <a:r>
              <a:rPr lang="en-GB" b="1" dirty="0" smtClean="0"/>
              <a:t>Data Management with Distributed Databases</a:t>
            </a:r>
            <a:endParaRPr lang="en-US" dirty="0"/>
          </a:p>
        </p:txBody>
      </p:sp>
      <p:sp>
        <p:nvSpPr>
          <p:cNvPr id="3" name="Content Placeholder 2"/>
          <p:cNvSpPr>
            <a:spLocks noGrp="1"/>
          </p:cNvSpPr>
          <p:nvPr>
            <p:ph sz="quarter" idx="1"/>
          </p:nvPr>
        </p:nvSpPr>
        <p:spPr/>
        <p:txBody>
          <a:bodyPr>
            <a:normAutofit/>
          </a:bodyPr>
          <a:lstStyle/>
          <a:p>
            <a:pPr algn="just"/>
            <a:r>
              <a:rPr lang="en-GB" sz="1800" dirty="0" smtClean="0"/>
              <a:t>Before getting into the details of distributed databases, let’s look at a simplified view of databases in general. </a:t>
            </a:r>
          </a:p>
          <a:p>
            <a:pPr algn="just"/>
            <a:r>
              <a:rPr lang="en-GB" sz="1800" dirty="0" smtClean="0"/>
              <a:t>Databases are designed to do two things: </a:t>
            </a:r>
            <a:r>
              <a:rPr lang="en-GB" sz="1800" b="1" dirty="0" smtClean="0"/>
              <a:t>store data and retrieve data</a:t>
            </a:r>
            <a:r>
              <a:rPr lang="en-GB" sz="1800" dirty="0" smtClean="0"/>
              <a:t>.</a:t>
            </a:r>
          </a:p>
          <a:p>
            <a:pPr algn="just"/>
            <a:r>
              <a:rPr lang="en-GB" sz="1800" dirty="0" smtClean="0"/>
              <a:t>To meet these objectives, the database management systems must do three things:</a:t>
            </a:r>
          </a:p>
          <a:p>
            <a:pPr lvl="1"/>
            <a:r>
              <a:rPr lang="en-US" sz="1800" dirty="0" smtClean="0"/>
              <a:t>Store data persistently</a:t>
            </a:r>
          </a:p>
          <a:p>
            <a:pPr lvl="1"/>
            <a:r>
              <a:rPr lang="en-US" sz="1800" dirty="0" smtClean="0"/>
              <a:t>Maintain data consistency</a:t>
            </a:r>
          </a:p>
          <a:p>
            <a:pPr lvl="1"/>
            <a:r>
              <a:rPr lang="en-US" sz="1800" dirty="0" smtClean="0"/>
              <a:t>Ensure data availability</a:t>
            </a:r>
          </a:p>
          <a:p>
            <a:pPr lvl="1">
              <a:buNone/>
            </a:pPr>
            <a:endParaRPr lang="en-IN" sz="1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057" y="309563"/>
            <a:ext cx="6447501" cy="619125"/>
          </a:xfrm>
        </p:spPr>
        <p:txBody>
          <a:bodyPr>
            <a:noAutofit/>
          </a:bodyPr>
          <a:lstStyle/>
          <a:p>
            <a:pPr algn="ctr"/>
            <a:r>
              <a:rPr lang="en-IN" b="1" dirty="0"/>
              <a:t>Cassandra </a:t>
            </a:r>
            <a:r>
              <a:rPr lang="en-IN" b="1" dirty="0" err="1" smtClean="0"/>
              <a:t>vs</a:t>
            </a:r>
            <a:r>
              <a:rPr lang="en-IN" b="1" dirty="0" smtClean="0"/>
              <a:t> </a:t>
            </a:r>
            <a:r>
              <a:rPr lang="en-IN" b="1" dirty="0"/>
              <a:t>RDBMS</a:t>
            </a:r>
            <a:endParaRPr lang="en-IN"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962367021"/>
              </p:ext>
            </p:extLst>
          </p:nvPr>
        </p:nvGraphicFramePr>
        <p:xfrm>
          <a:off x="508000" y="1017393"/>
          <a:ext cx="8178800" cy="5214086"/>
        </p:xfrm>
        <a:graphic>
          <a:graphicData uri="http://schemas.openxmlformats.org/drawingml/2006/table">
            <a:tbl>
              <a:tblPr/>
              <a:tblGrid>
                <a:gridCol w="4089400"/>
                <a:gridCol w="4089400"/>
              </a:tblGrid>
              <a:tr h="387449">
                <a:tc>
                  <a:txBody>
                    <a:bodyPr/>
                    <a:lstStyle/>
                    <a:p>
                      <a:pPr algn="l" fontAlgn="t"/>
                      <a:r>
                        <a:rPr lang="en-IN" sz="1600" dirty="0">
                          <a:solidFill>
                            <a:srgbClr val="000000"/>
                          </a:solidFill>
                          <a:effectLst/>
                          <a:latin typeface="+mn-lt"/>
                        </a:rPr>
                        <a:t>Cassandra</a:t>
                      </a:r>
                    </a:p>
                  </a:txBody>
                  <a:tcPr marL="47985" marR="47985" marT="63980" marB="63980">
                    <a:lnL w="9525" cap="flat" cmpd="sng" algn="ctr">
                      <a:solidFill>
                        <a:srgbClr val="40CE81"/>
                      </a:solidFill>
                      <a:prstDash val="solid"/>
                      <a:round/>
                      <a:headEnd type="none" w="med" len="med"/>
                      <a:tailEnd type="none" w="med" len="med"/>
                    </a:lnL>
                    <a:lnR w="9525" cap="flat" cmpd="sng" algn="ctr">
                      <a:solidFill>
                        <a:srgbClr val="40CE81"/>
                      </a:solidFill>
                      <a:prstDash val="solid"/>
                      <a:round/>
                      <a:headEnd type="none" w="med" len="med"/>
                      <a:tailEnd type="none" w="med" len="med"/>
                    </a:lnR>
                    <a:lnT w="9525" cap="flat" cmpd="sng" algn="ctr">
                      <a:solidFill>
                        <a:srgbClr val="40CE8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mn-lt"/>
                        </a:rPr>
                        <a:t>RDBMS</a:t>
                      </a:r>
                    </a:p>
                  </a:txBody>
                  <a:tcPr marL="47985" marR="47985" marT="63980" marB="63980">
                    <a:lnL w="9525" cap="flat" cmpd="sng" algn="ctr">
                      <a:solidFill>
                        <a:srgbClr val="40CE81"/>
                      </a:solidFill>
                      <a:prstDash val="solid"/>
                      <a:round/>
                      <a:headEnd type="none" w="med" len="med"/>
                      <a:tailEnd type="none" w="med" len="med"/>
                    </a:lnL>
                    <a:lnR w="9525" cap="flat" cmpd="sng" algn="ctr">
                      <a:solidFill>
                        <a:srgbClr val="40CE81"/>
                      </a:solidFill>
                      <a:prstDash val="solid"/>
                      <a:round/>
                      <a:headEnd type="none" w="med" len="med"/>
                      <a:tailEnd type="none" w="med" len="med"/>
                    </a:lnR>
                    <a:lnT w="9525" cap="flat" cmpd="sng" algn="ctr">
                      <a:solidFill>
                        <a:srgbClr val="40CE8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610574">
                <a:tc>
                  <a:txBody>
                    <a:bodyPr/>
                    <a:lstStyle/>
                    <a:p>
                      <a:pPr algn="just" fontAlgn="t"/>
                      <a:r>
                        <a:rPr lang="en-IN" sz="1600" dirty="0">
                          <a:solidFill>
                            <a:srgbClr val="000000"/>
                          </a:solidFill>
                          <a:effectLst/>
                          <a:latin typeface="+mn-lt"/>
                        </a:rPr>
                        <a:t>Cassandra is used to deal with unstructured data.</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000000"/>
                          </a:solidFill>
                          <a:effectLst/>
                          <a:latin typeface="+mn-lt"/>
                        </a:rPr>
                        <a:t>RDBMS is used to deal with structured data.</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46367">
                <a:tc>
                  <a:txBody>
                    <a:bodyPr/>
                    <a:lstStyle/>
                    <a:p>
                      <a:pPr algn="just" fontAlgn="t"/>
                      <a:r>
                        <a:rPr lang="en-IN" sz="1600" dirty="0">
                          <a:solidFill>
                            <a:srgbClr val="000000"/>
                          </a:solidFill>
                          <a:effectLst/>
                          <a:latin typeface="+mn-lt"/>
                        </a:rPr>
                        <a:t>Cassandra has flexible schema.</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a:solidFill>
                            <a:srgbClr val="000000"/>
                          </a:solidFill>
                          <a:effectLst/>
                          <a:latin typeface="+mn-lt"/>
                        </a:rPr>
                        <a:t>RDBMS has fixed schema.</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686217">
                <a:tc>
                  <a:txBody>
                    <a:bodyPr/>
                    <a:lstStyle/>
                    <a:p>
                      <a:pPr algn="just" fontAlgn="t"/>
                      <a:r>
                        <a:rPr lang="en-IN" sz="1600" dirty="0">
                          <a:solidFill>
                            <a:srgbClr val="000000"/>
                          </a:solidFill>
                          <a:effectLst/>
                          <a:latin typeface="+mn-lt"/>
                        </a:rPr>
                        <a:t>In Cassandra, a table is a list of "nested key-value pairs". (Row x Column Key x Column value)</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a:solidFill>
                            <a:srgbClr val="000000"/>
                          </a:solidFill>
                          <a:effectLst/>
                          <a:latin typeface="+mn-lt"/>
                        </a:rPr>
                        <a:t>In RDBMS, a table is an array of arrays. (Row x Column)</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874781">
                <a:tc>
                  <a:txBody>
                    <a:bodyPr/>
                    <a:lstStyle/>
                    <a:p>
                      <a:pPr algn="just" fontAlgn="t"/>
                      <a:r>
                        <a:rPr lang="en-IN" sz="1600" dirty="0">
                          <a:solidFill>
                            <a:srgbClr val="000000"/>
                          </a:solidFill>
                          <a:effectLst/>
                          <a:latin typeface="+mn-lt"/>
                        </a:rPr>
                        <a:t>In Cassandra, keyspace is the outermost container which contains data corresponding to an application.</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000000"/>
                          </a:solidFill>
                          <a:effectLst/>
                          <a:latin typeface="+mn-lt"/>
                        </a:rPr>
                        <a:t>In RDBMS, database is the outermost container which contains data corresponding to an application.</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610574">
                <a:tc>
                  <a:txBody>
                    <a:bodyPr/>
                    <a:lstStyle/>
                    <a:p>
                      <a:pPr algn="just" fontAlgn="t"/>
                      <a:r>
                        <a:rPr lang="en-IN" sz="1600" dirty="0">
                          <a:solidFill>
                            <a:srgbClr val="000000"/>
                          </a:solidFill>
                          <a:effectLst/>
                          <a:latin typeface="+mn-lt"/>
                        </a:rPr>
                        <a:t>In Cassandra, tables or column families are the entity of a keyspace.</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000000"/>
                          </a:solidFill>
                          <a:effectLst/>
                          <a:latin typeface="+mn-lt"/>
                        </a:rPr>
                        <a:t>In RDBMS, tables are the entities of a database.</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46367">
                <a:tc>
                  <a:txBody>
                    <a:bodyPr/>
                    <a:lstStyle/>
                    <a:p>
                      <a:pPr algn="just" fontAlgn="t"/>
                      <a:r>
                        <a:rPr lang="en-IN" sz="1600" dirty="0">
                          <a:solidFill>
                            <a:srgbClr val="000000"/>
                          </a:solidFill>
                          <a:effectLst/>
                          <a:latin typeface="+mn-lt"/>
                        </a:rPr>
                        <a:t>In Cassandra, row is a unit of replication.</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000000"/>
                          </a:solidFill>
                          <a:effectLst/>
                          <a:latin typeface="+mn-lt"/>
                        </a:rPr>
                        <a:t>In RDBMS, row is an individual record.</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610574">
                <a:tc>
                  <a:txBody>
                    <a:bodyPr/>
                    <a:lstStyle/>
                    <a:p>
                      <a:pPr algn="just" fontAlgn="t"/>
                      <a:r>
                        <a:rPr lang="en-IN" sz="1600" dirty="0">
                          <a:solidFill>
                            <a:srgbClr val="000000"/>
                          </a:solidFill>
                          <a:effectLst/>
                          <a:latin typeface="+mn-lt"/>
                        </a:rPr>
                        <a:t>In Cassandra, column is a unit of storage.</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1600" dirty="0">
                          <a:solidFill>
                            <a:srgbClr val="000000"/>
                          </a:solidFill>
                          <a:effectLst/>
                          <a:latin typeface="+mn-lt"/>
                        </a:rPr>
                        <a:t>In RDBMS, column represents the attributes of a relation.</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610574">
                <a:tc>
                  <a:txBody>
                    <a:bodyPr/>
                    <a:lstStyle/>
                    <a:p>
                      <a:pPr algn="just" fontAlgn="t"/>
                      <a:r>
                        <a:rPr lang="en-IN" sz="1600" dirty="0">
                          <a:solidFill>
                            <a:srgbClr val="000000"/>
                          </a:solidFill>
                          <a:effectLst/>
                          <a:latin typeface="+mn-lt"/>
                        </a:rPr>
                        <a:t>In Cassandra, relationships are represented using collections.</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1600" dirty="0">
                          <a:solidFill>
                            <a:srgbClr val="000000"/>
                          </a:solidFill>
                          <a:effectLst/>
                          <a:latin typeface="+mn-lt"/>
                        </a:rPr>
                        <a:t>In RDBMS, there are concept of foreign keys, joins etc.</a:t>
                      </a:r>
                    </a:p>
                  </a:txBody>
                  <a:tcPr marL="31990" marR="31990" marT="42653" marB="4265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
        <p:nvSpPr>
          <p:cNvPr id="5" name="Footer Placeholder 4"/>
          <p:cNvSpPr>
            <a:spLocks noGrp="1"/>
          </p:cNvSpPr>
          <p:nvPr>
            <p:ph type="ftr" sz="quarter" idx="11"/>
          </p:nvPr>
        </p:nvSpPr>
        <p:spPr>
          <a:xfrm>
            <a:off x="508001" y="6324985"/>
            <a:ext cx="4723209" cy="365125"/>
          </a:xfrm>
        </p:spPr>
        <p:txBody>
          <a:bodyPr/>
          <a:lstStyle/>
          <a:p>
            <a:r>
              <a:rPr lang="en-IN" dirty="0" err="1" smtClean="0"/>
              <a:t>Mrs.</a:t>
            </a:r>
            <a:r>
              <a:rPr lang="en-IN" dirty="0" smtClean="0"/>
              <a:t> </a:t>
            </a:r>
            <a:r>
              <a:rPr lang="en-IN" dirty="0" err="1" smtClean="0"/>
              <a:t>Deepali</a:t>
            </a:r>
            <a:r>
              <a:rPr lang="en-IN" dirty="0" smtClean="0"/>
              <a:t> </a:t>
            </a:r>
            <a:r>
              <a:rPr lang="en-IN" dirty="0" err="1" smtClean="0"/>
              <a:t>Jaadhav</a:t>
            </a:r>
            <a:endParaRPr lang="en-IN"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130</a:t>
            </a:fld>
            <a:endParaRPr lang="en-US"/>
          </a:p>
        </p:txBody>
      </p:sp>
    </p:spTree>
    <p:extLst>
      <p:ext uri="{BB962C8B-B14F-4D97-AF65-F5344CB8AC3E}">
        <p14:creationId xmlns="" xmlns:p14="http://schemas.microsoft.com/office/powerpoint/2010/main" val="39868327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Cassandra</a:t>
            </a:r>
            <a:endParaRPr lang="en-US"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131</a:t>
            </a:fld>
            <a:endParaRPr lang="en-US"/>
          </a:p>
        </p:txBody>
      </p:sp>
      <p:sp>
        <p:nvSpPr>
          <p:cNvPr id="6" name="Content Placeholder 5"/>
          <p:cNvSpPr>
            <a:spLocks noGrp="1"/>
          </p:cNvSpPr>
          <p:nvPr>
            <p:ph sz="quarter" idx="1"/>
          </p:nvPr>
        </p:nvSpPr>
        <p:spPr>
          <a:xfrm>
            <a:off x="457200" y="1219200"/>
            <a:ext cx="6949275" cy="3831818"/>
          </a:xfrm>
          <a:prstGeom prst="rect">
            <a:avLst/>
          </a:prstGeom>
        </p:spPr>
        <p:txBody>
          <a:bodyPr wrap="none">
            <a:spAutoFit/>
          </a:bodyPr>
          <a:lstStyle/>
          <a:p>
            <a:r>
              <a:rPr lang="en-US" dirty="0">
                <a:hlinkClick r:id="rId2"/>
              </a:rPr>
              <a:t>https://cassandra.apache.org/_/</a:t>
            </a:r>
            <a:r>
              <a:rPr lang="en-US" dirty="0" smtClean="0">
                <a:hlinkClick r:id="rId2"/>
              </a:rPr>
              <a:t>index.html</a:t>
            </a:r>
            <a:endParaRPr lang="en-US" dirty="0" smtClean="0"/>
          </a:p>
          <a:p>
            <a:r>
              <a:rPr lang="en-US" b="1" dirty="0" smtClean="0">
                <a:latin typeface="Poppins"/>
                <a:hlinkClick r:id="rId3"/>
              </a:rPr>
              <a:t>How to Install Cassandra on Windows 10</a:t>
            </a:r>
            <a:endParaRPr lang="en-US" b="1" dirty="0" smtClean="0">
              <a:latin typeface="Poppins"/>
            </a:endParaRPr>
          </a:p>
          <a:p>
            <a:r>
              <a:rPr lang="en-US" dirty="0" smtClean="0">
                <a:hlinkClick r:id="rId4"/>
              </a:rPr>
              <a:t>Get Started with Apache </a:t>
            </a:r>
            <a:r>
              <a:rPr lang="en-US" dirty="0" err="1" smtClean="0">
                <a:hlinkClick r:id="rId4"/>
              </a:rPr>
              <a:t>Cassendra</a:t>
            </a:r>
            <a:endParaRPr lang="en-US" dirty="0" smtClean="0"/>
          </a:p>
          <a:p>
            <a:pPr>
              <a:buNone/>
            </a:pPr>
            <a:endParaRPr lang="en-US" dirty="0" smtClean="0"/>
          </a:p>
          <a:p>
            <a:pPr>
              <a:buNone/>
            </a:pPr>
            <a:r>
              <a:rPr lang="en-US" dirty="0" smtClean="0"/>
              <a:t>                                     </a:t>
            </a:r>
            <a:r>
              <a:rPr lang="en-US" b="1" dirty="0" smtClean="0"/>
              <a:t>OR</a:t>
            </a:r>
          </a:p>
          <a:p>
            <a:endParaRPr lang="en-US" dirty="0" smtClean="0"/>
          </a:p>
          <a:p>
            <a:r>
              <a:rPr lang="en-US" dirty="0" smtClean="0">
                <a:hlinkClick r:id="rId5"/>
              </a:rPr>
              <a:t>Cassandra using Astra </a:t>
            </a:r>
            <a:r>
              <a:rPr lang="en-US" dirty="0" err="1" smtClean="0">
                <a:hlinkClick r:id="rId5"/>
              </a:rPr>
              <a:t>Datastax</a:t>
            </a:r>
            <a:endParaRPr lang="en-US" dirty="0" smtClean="0"/>
          </a:p>
          <a:p>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Graph Databases</a:t>
            </a:r>
            <a:endParaRPr lang="en-US" dirty="0"/>
          </a:p>
        </p:txBody>
      </p:sp>
      <p:sp>
        <p:nvSpPr>
          <p:cNvPr id="3" name="Content Placeholder 2"/>
          <p:cNvSpPr>
            <a:spLocks noGrp="1"/>
          </p:cNvSpPr>
          <p:nvPr>
            <p:ph sz="quarter" idx="1"/>
          </p:nvPr>
        </p:nvSpPr>
        <p:spPr>
          <a:xfrm>
            <a:off x="457200" y="1219200"/>
            <a:ext cx="8229600" cy="4873752"/>
          </a:xfrm>
        </p:spPr>
        <p:txBody>
          <a:bodyPr>
            <a:normAutofit/>
          </a:bodyPr>
          <a:lstStyle/>
          <a:p>
            <a:pPr algn="just"/>
            <a:r>
              <a:rPr lang="en-GB" sz="1800" dirty="0" smtClean="0"/>
              <a:t>Graph databases are the most specialized of the four NoSQL databases.</a:t>
            </a:r>
          </a:p>
          <a:p>
            <a:pPr algn="just"/>
            <a:r>
              <a:rPr lang="en-GB" sz="1800" dirty="0" smtClean="0"/>
              <a:t>Instead of modeling data using columns and rows, a graph database uses structures </a:t>
            </a:r>
            <a:r>
              <a:rPr lang="en-US" sz="1800" dirty="0" smtClean="0"/>
              <a:t>called nodes and relationships.</a:t>
            </a:r>
          </a:p>
          <a:p>
            <a:pPr algn="just"/>
            <a:r>
              <a:rPr lang="en-US" sz="1800" dirty="0" smtClean="0"/>
              <a:t>A </a:t>
            </a:r>
            <a:r>
              <a:rPr lang="en-US" sz="1800" b="1" i="1" dirty="0" smtClean="0"/>
              <a:t>relationship</a:t>
            </a:r>
            <a:r>
              <a:rPr lang="en-US" sz="1800" i="1" dirty="0" smtClean="0"/>
              <a:t> is a </a:t>
            </a:r>
            <a:r>
              <a:rPr lang="en-GB" sz="1800" dirty="0" smtClean="0"/>
              <a:t>link between two nodes that contain attributes about that relation.</a:t>
            </a:r>
          </a:p>
          <a:p>
            <a:pPr algn="just"/>
            <a:r>
              <a:rPr lang="en-US" sz="1800" b="1" dirty="0" smtClean="0"/>
              <a:t>Nodes and Relationships</a:t>
            </a:r>
          </a:p>
          <a:p>
            <a:pPr algn="just"/>
            <a:r>
              <a:rPr lang="en-GB" sz="1800" dirty="0" smtClean="0"/>
              <a:t>There are many ways to use graph databases. Nodes can represent people, and relationships can represent their friendships in social networks.</a:t>
            </a:r>
            <a:endParaRPr lang="en-US" sz="1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132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Graph Databases</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95400" y="1295400"/>
            <a:ext cx="6600825" cy="4676775"/>
          </a:xfrm>
          <a:prstGeom prst="rect">
            <a:avLst/>
          </a:prstGeom>
          <a:noFill/>
          <a:ln w="9525">
            <a:noFill/>
            <a:miter lim="800000"/>
            <a:headEnd/>
            <a:tailEnd/>
          </a:ln>
          <a:effectLst/>
        </p:spPr>
      </p:pic>
      <p:sp>
        <p:nvSpPr>
          <p:cNvPr id="5" name="Rectangle 4"/>
          <p:cNvSpPr/>
          <p:nvPr/>
        </p:nvSpPr>
        <p:spPr>
          <a:xfrm>
            <a:off x="1600200" y="6019800"/>
            <a:ext cx="5572132" cy="276999"/>
          </a:xfrm>
          <a:prstGeom prst="rect">
            <a:avLst/>
          </a:prstGeom>
        </p:spPr>
        <p:txBody>
          <a:bodyPr wrap="square">
            <a:spAutoFit/>
          </a:bodyPr>
          <a:lstStyle/>
          <a:p>
            <a:pPr algn="ctr"/>
            <a:r>
              <a:rPr lang="en-GB" sz="1200" i="1" dirty="0" smtClean="0"/>
              <a:t>Attributes include flying times between cities</a:t>
            </a:r>
            <a:endParaRPr lang="en-US" sz="1200"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Footer Placeholder 6"/>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Graph Databases</a:t>
            </a:r>
            <a:endParaRPr lang="en-US" dirty="0"/>
          </a:p>
        </p:txBody>
      </p:sp>
      <p:sp>
        <p:nvSpPr>
          <p:cNvPr id="3" name="Content Placeholder 2"/>
          <p:cNvSpPr>
            <a:spLocks noGrp="1"/>
          </p:cNvSpPr>
          <p:nvPr>
            <p:ph sz="quarter" idx="1"/>
          </p:nvPr>
        </p:nvSpPr>
        <p:spPr>
          <a:xfrm>
            <a:off x="457200" y="1219200"/>
            <a:ext cx="8153400" cy="971544"/>
          </a:xfrm>
        </p:spPr>
        <p:txBody>
          <a:bodyPr>
            <a:normAutofit lnSpcReduction="10000"/>
          </a:bodyPr>
          <a:lstStyle/>
          <a:p>
            <a:pPr algn="just"/>
            <a:r>
              <a:rPr lang="en-GB" sz="1800" dirty="0" smtClean="0"/>
              <a:t>Both the nodes and relationships can have complex structures. </a:t>
            </a:r>
          </a:p>
          <a:p>
            <a:pPr algn="just"/>
            <a:r>
              <a:rPr lang="en-GB" sz="1800" dirty="0" smtClean="0"/>
              <a:t>For example, each city can have a list of airports along with demographic and geographic data about the city, as </a:t>
            </a:r>
            <a:r>
              <a:rPr lang="en-US" sz="1800" dirty="0" smtClean="0"/>
              <a:t>shown in Fig.</a:t>
            </a:r>
          </a:p>
        </p:txBody>
      </p:sp>
      <p:pic>
        <p:nvPicPr>
          <p:cNvPr id="7170" name="Picture 2"/>
          <p:cNvPicPr>
            <a:picLocks noChangeAspect="1" noChangeArrowheads="1"/>
          </p:cNvPicPr>
          <p:nvPr/>
        </p:nvPicPr>
        <p:blipFill>
          <a:blip r:embed="rId2" cstate="print"/>
          <a:srcRect/>
          <a:stretch>
            <a:fillRect/>
          </a:stretch>
        </p:blipFill>
        <p:spPr bwMode="auto">
          <a:xfrm>
            <a:off x="3276600" y="2362200"/>
            <a:ext cx="2190750" cy="30480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134</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600" b="1" dirty="0" smtClean="0"/>
              <a:t>Differences Between Graph and Relational Databases</a:t>
            </a:r>
            <a:endParaRPr lang="en-US" sz="2600" dirty="0"/>
          </a:p>
        </p:txBody>
      </p:sp>
      <p:sp>
        <p:nvSpPr>
          <p:cNvPr id="3" name="Content Placeholder 2"/>
          <p:cNvSpPr>
            <a:spLocks noGrp="1"/>
          </p:cNvSpPr>
          <p:nvPr>
            <p:ph sz="quarter" idx="1"/>
          </p:nvPr>
        </p:nvSpPr>
        <p:spPr/>
        <p:txBody>
          <a:bodyPr>
            <a:normAutofit/>
          </a:bodyPr>
          <a:lstStyle/>
          <a:p>
            <a:pPr algn="just"/>
            <a:r>
              <a:rPr lang="en-GB" sz="2000" dirty="0" smtClean="0"/>
              <a:t>Graph databases are designed to model adjacency between objects. Every node in the database contains pointers to adjacent objects in the database. This allows for fast operations that require paths through a graph.</a:t>
            </a:r>
          </a:p>
          <a:p>
            <a:pPr algn="just"/>
            <a:r>
              <a:rPr lang="en-GB" sz="2000" dirty="0" smtClean="0"/>
              <a:t>Performing this same kind of analysis in a relational database would be more involved. Querying is more difficult. You would have to write multiple SQL statements or use specialized recursive statements if they are provided.</a:t>
            </a:r>
          </a:p>
          <a:p>
            <a:pPr algn="just"/>
            <a:r>
              <a:rPr lang="en-GB" sz="2000" dirty="0" smtClean="0"/>
              <a:t>Graph databases allow for more efficient querying when paths through graphs are </a:t>
            </a:r>
            <a:r>
              <a:rPr lang="en-US" sz="2000" dirty="0" smtClean="0"/>
              <a:t>involved.</a:t>
            </a:r>
            <a:endParaRPr lang="en-GB" sz="2000" dirty="0" smtClean="0"/>
          </a:p>
          <a:p>
            <a:pPr algn="just"/>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135</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548680"/>
            <a:ext cx="6347713" cy="587152"/>
          </a:xfrm>
        </p:spPr>
        <p:txBody>
          <a:bodyPr>
            <a:normAutofit/>
          </a:bodyPr>
          <a:lstStyle/>
          <a:p>
            <a:pPr algn="ctr"/>
            <a:r>
              <a:rPr lang="en-IN" b="1" dirty="0"/>
              <a:t>Graph Database vs. </a:t>
            </a:r>
            <a:r>
              <a:rPr lang="en-IN" b="1" dirty="0" smtClean="0"/>
              <a:t>RDBMS</a:t>
            </a:r>
            <a:endParaRPr lang="en-IN" b="1"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1913706080"/>
              </p:ext>
            </p:extLst>
          </p:nvPr>
        </p:nvGraphicFramePr>
        <p:xfrm>
          <a:off x="457200" y="1484784"/>
          <a:ext cx="8229600" cy="3957838"/>
        </p:xfrm>
        <a:graphic>
          <a:graphicData uri="http://schemas.openxmlformats.org/drawingml/2006/table">
            <a:tbl>
              <a:tblPr/>
              <a:tblGrid>
                <a:gridCol w="3987366"/>
                <a:gridCol w="4242234"/>
              </a:tblGrid>
              <a:tr h="362854">
                <a:tc>
                  <a:txBody>
                    <a:bodyPr/>
                    <a:lstStyle/>
                    <a:p>
                      <a:pPr algn="l" fontAlgn="t"/>
                      <a:r>
                        <a:rPr lang="en-IN" sz="1800" dirty="0">
                          <a:solidFill>
                            <a:srgbClr val="000000"/>
                          </a:solidFill>
                          <a:effectLst/>
                          <a:latin typeface="+mn-lt"/>
                        </a:rPr>
                        <a:t>Graph Database</a:t>
                      </a:r>
                    </a:p>
                  </a:txBody>
                  <a:tcPr marL="82467" marR="82467" marT="82467" marB="82467">
                    <a:lnL w="9525" cap="flat" cmpd="sng" algn="ctr">
                      <a:solidFill>
                        <a:srgbClr val="60FFB1"/>
                      </a:solidFill>
                      <a:prstDash val="solid"/>
                      <a:round/>
                      <a:headEnd type="none" w="med" len="med"/>
                      <a:tailEnd type="none" w="med" len="med"/>
                    </a:lnL>
                    <a:lnR w="9525" cap="flat" cmpd="sng" algn="ctr">
                      <a:solidFill>
                        <a:srgbClr val="60FFB1"/>
                      </a:solidFill>
                      <a:prstDash val="solid"/>
                      <a:round/>
                      <a:headEnd type="none" w="med" len="med"/>
                      <a:tailEnd type="none" w="med" len="med"/>
                    </a:lnR>
                    <a:lnT w="9525" cap="flat" cmpd="sng" algn="ctr">
                      <a:solidFill>
                        <a:srgbClr val="60FFB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mn-lt"/>
                        </a:rPr>
                        <a:t>RDBMS</a:t>
                      </a:r>
                    </a:p>
                  </a:txBody>
                  <a:tcPr marL="82467" marR="82467" marT="82467" marB="82467">
                    <a:lnL w="9525" cap="flat" cmpd="sng" algn="ctr">
                      <a:solidFill>
                        <a:srgbClr val="60FFB1"/>
                      </a:solidFill>
                      <a:prstDash val="solid"/>
                      <a:round/>
                      <a:headEnd type="none" w="med" len="med"/>
                      <a:tailEnd type="none" w="med" len="med"/>
                    </a:lnL>
                    <a:lnR w="9525" cap="flat" cmpd="sng" algn="ctr">
                      <a:solidFill>
                        <a:srgbClr val="60FFB1"/>
                      </a:solidFill>
                      <a:prstDash val="solid"/>
                      <a:round/>
                      <a:headEnd type="none" w="med" len="med"/>
                      <a:tailEnd type="none" w="med" len="med"/>
                    </a:lnR>
                    <a:lnT w="9525" cap="flat" cmpd="sng" algn="ctr">
                      <a:solidFill>
                        <a:srgbClr val="60FFB1"/>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703717">
                <a:tc>
                  <a:txBody>
                    <a:bodyPr/>
                    <a:lstStyle/>
                    <a:p>
                      <a:pPr algn="l" fontAlgn="t"/>
                      <a:r>
                        <a:rPr lang="en-IN" sz="1800">
                          <a:solidFill>
                            <a:srgbClr val="000000"/>
                          </a:solidFill>
                          <a:effectLst/>
                          <a:latin typeface="+mn-lt"/>
                        </a:rPr>
                        <a:t>In graph database, data is stored in graphs.</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800">
                          <a:solidFill>
                            <a:srgbClr val="000000"/>
                          </a:solidFill>
                          <a:effectLst/>
                          <a:latin typeface="+mn-lt"/>
                        </a:rPr>
                        <a:t>In RDBMS, data is stored in tables.</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05796">
                <a:tc>
                  <a:txBody>
                    <a:bodyPr/>
                    <a:lstStyle/>
                    <a:p>
                      <a:pPr algn="l" fontAlgn="t"/>
                      <a:r>
                        <a:rPr lang="en-IN" sz="1800">
                          <a:solidFill>
                            <a:srgbClr val="000000"/>
                          </a:solidFill>
                          <a:effectLst/>
                          <a:latin typeface="+mn-lt"/>
                        </a:rPr>
                        <a:t>In graph database there are nodes.</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800">
                          <a:solidFill>
                            <a:srgbClr val="000000"/>
                          </a:solidFill>
                          <a:effectLst/>
                          <a:latin typeface="+mn-lt"/>
                        </a:rPr>
                        <a:t>In RDBMS, there are rows.</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03717">
                <a:tc>
                  <a:txBody>
                    <a:bodyPr/>
                    <a:lstStyle/>
                    <a:p>
                      <a:pPr algn="l" fontAlgn="t"/>
                      <a:r>
                        <a:rPr lang="en-IN" sz="1800" dirty="0">
                          <a:solidFill>
                            <a:srgbClr val="000000"/>
                          </a:solidFill>
                          <a:effectLst/>
                          <a:latin typeface="+mn-lt"/>
                        </a:rPr>
                        <a:t>In graph database there are properties and their </a:t>
                      </a:r>
                      <a:r>
                        <a:rPr lang="en-IN" sz="1800" dirty="0" smtClean="0">
                          <a:solidFill>
                            <a:srgbClr val="000000"/>
                          </a:solidFill>
                          <a:effectLst/>
                          <a:latin typeface="+mn-lt"/>
                        </a:rPr>
                        <a:t> values</a:t>
                      </a:r>
                      <a:r>
                        <a:rPr lang="en-IN" sz="1800" dirty="0">
                          <a:solidFill>
                            <a:srgbClr val="000000"/>
                          </a:solidFill>
                          <a:effectLst/>
                          <a:latin typeface="+mn-lt"/>
                        </a:rPr>
                        <a:t>.</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800">
                          <a:solidFill>
                            <a:srgbClr val="000000"/>
                          </a:solidFill>
                          <a:effectLst/>
                          <a:latin typeface="+mn-lt"/>
                        </a:rPr>
                        <a:t>In RDBMS, there are columns and data.</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01637">
                <a:tc>
                  <a:txBody>
                    <a:bodyPr/>
                    <a:lstStyle/>
                    <a:p>
                      <a:pPr algn="l" fontAlgn="t"/>
                      <a:r>
                        <a:rPr lang="en-IN" sz="1800">
                          <a:solidFill>
                            <a:srgbClr val="000000"/>
                          </a:solidFill>
                          <a:effectLst/>
                          <a:latin typeface="+mn-lt"/>
                        </a:rPr>
                        <a:t>In graph database the connected nodes are defined by relationships.</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800">
                          <a:solidFill>
                            <a:srgbClr val="000000"/>
                          </a:solidFill>
                          <a:effectLst/>
                          <a:latin typeface="+mn-lt"/>
                        </a:rPr>
                        <a:t>In RDBMS, constraints are used instead of that.</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03717">
                <a:tc>
                  <a:txBody>
                    <a:bodyPr/>
                    <a:lstStyle/>
                    <a:p>
                      <a:pPr algn="l" fontAlgn="t"/>
                      <a:r>
                        <a:rPr lang="en-IN" sz="1800">
                          <a:solidFill>
                            <a:srgbClr val="000000"/>
                          </a:solidFill>
                          <a:effectLst/>
                          <a:latin typeface="+mn-lt"/>
                        </a:rPr>
                        <a:t>In graph database traversal is used instead of join.</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800" dirty="0">
                          <a:solidFill>
                            <a:srgbClr val="000000"/>
                          </a:solidFill>
                          <a:effectLst/>
                          <a:latin typeface="+mn-lt"/>
                        </a:rPr>
                        <a:t>In RDBMS, join is used instead of traversal.</a:t>
                      </a:r>
                    </a:p>
                  </a:txBody>
                  <a:tcPr marL="54978" marR="54978" marT="54978" marB="5497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136</a:t>
            </a:fld>
            <a:endParaRPr lang="en-US"/>
          </a:p>
        </p:txBody>
      </p:sp>
    </p:spTree>
    <p:extLst>
      <p:ext uri="{BB962C8B-B14F-4D97-AF65-F5344CB8AC3E}">
        <p14:creationId xmlns="" xmlns:p14="http://schemas.microsoft.com/office/powerpoint/2010/main" val="59928089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82885"/>
            <a:ext cx="8229600" cy="695000"/>
          </a:xfrm>
        </p:spPr>
        <p:txBody>
          <a:bodyPr>
            <a:normAutofit/>
          </a:bodyPr>
          <a:lstStyle/>
          <a:p>
            <a:pPr algn="ctr"/>
            <a:r>
              <a:rPr lang="en-US" b="1" dirty="0" smtClean="0">
                <a:solidFill>
                  <a:srgbClr val="0070C0"/>
                </a:solidFill>
              </a:rPr>
              <a:t>Graph Database</a:t>
            </a:r>
            <a:endParaRPr lang="en-US" b="1" dirty="0">
              <a:solidFill>
                <a:srgbClr val="0070C0"/>
              </a:solidFill>
            </a:endParaRPr>
          </a:p>
        </p:txBody>
      </p:sp>
      <p:pic>
        <p:nvPicPr>
          <p:cNvPr id="3074" name="Picture 2"/>
          <p:cNvPicPr>
            <a:picLocks noGrp="1" noChangeAspect="1" noChangeArrowheads="1"/>
          </p:cNvPicPr>
          <p:nvPr>
            <p:ph idx="1"/>
          </p:nvPr>
        </p:nvPicPr>
        <p:blipFill>
          <a:blip r:embed="rId2" cstate="print"/>
          <a:stretch>
            <a:fillRect/>
          </a:stretch>
        </p:blipFill>
        <p:spPr bwMode="auto">
          <a:xfrm>
            <a:off x="609600" y="2209800"/>
            <a:ext cx="7200800" cy="4032448"/>
          </a:xfrm>
          <a:prstGeom prst="rect">
            <a:avLst/>
          </a:prstGeom>
          <a:noFill/>
          <a:ln w="9525">
            <a:noFill/>
            <a:miter lim="800000"/>
            <a:headEnd/>
            <a:tailEnd/>
          </a:ln>
          <a:effectLst/>
        </p:spPr>
      </p:pic>
      <p:sp>
        <p:nvSpPr>
          <p:cNvPr id="3" name="Rectangle 2"/>
          <p:cNvSpPr/>
          <p:nvPr/>
        </p:nvSpPr>
        <p:spPr>
          <a:xfrm>
            <a:off x="533400" y="1295400"/>
            <a:ext cx="8149480" cy="923330"/>
          </a:xfrm>
          <a:prstGeom prst="rect">
            <a:avLst/>
          </a:prstGeom>
        </p:spPr>
        <p:txBody>
          <a:bodyPr wrap="square">
            <a:spAutoFit/>
          </a:bodyPr>
          <a:lstStyle/>
          <a:p>
            <a:pPr marL="285750" indent="-285750" algn="just">
              <a:buFont typeface="Wingdings" panose="05000000000000000000" pitchFamily="2" charset="2"/>
              <a:buChar char="Ø"/>
            </a:pPr>
            <a:r>
              <a:rPr lang="en-US" dirty="0"/>
              <a:t>In the example graph in </a:t>
            </a:r>
            <a:r>
              <a:rPr lang="en-US" dirty="0" smtClean="0"/>
              <a:t>Figure, we </a:t>
            </a:r>
            <a:r>
              <a:rPr lang="en-US" dirty="0"/>
              <a:t>see a bunch of nodes related to each other. Nodes are entities that have properties, such as name. </a:t>
            </a:r>
            <a:endParaRPr lang="en-US" dirty="0" smtClean="0"/>
          </a:p>
          <a:p>
            <a:pPr marL="285750" indent="-285750" algn="just">
              <a:buFont typeface="Wingdings" panose="05000000000000000000" pitchFamily="2" charset="2"/>
              <a:buChar char="Ø"/>
            </a:pPr>
            <a:r>
              <a:rPr lang="en-US" dirty="0" smtClean="0"/>
              <a:t>The </a:t>
            </a:r>
            <a:r>
              <a:rPr lang="en-US" dirty="0"/>
              <a:t>node of Martin is actually a node that has property of name set to Martin.</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305800" cy="4495800"/>
          </a:xfrm>
        </p:spPr>
        <p:txBody>
          <a:bodyPr>
            <a:noAutofit/>
          </a:bodyPr>
          <a:lstStyle/>
          <a:p>
            <a:pPr algn="just"/>
            <a:r>
              <a:rPr lang="en-IN" sz="2000" dirty="0"/>
              <a:t>We also see that edges have types, such as likes, author, and so on. </a:t>
            </a:r>
            <a:endParaRPr lang="en-IN" sz="2000" dirty="0" smtClean="0"/>
          </a:p>
          <a:p>
            <a:pPr algn="just"/>
            <a:r>
              <a:rPr lang="en-IN" sz="2000" dirty="0" smtClean="0"/>
              <a:t>These </a:t>
            </a:r>
            <a:r>
              <a:rPr lang="en-IN" sz="2000" dirty="0"/>
              <a:t>properties let us organize the nodes; for example, the nodes Martin and </a:t>
            </a:r>
            <a:r>
              <a:rPr lang="en-IN" sz="2000" dirty="0" err="1"/>
              <a:t>Pramod</a:t>
            </a:r>
            <a:r>
              <a:rPr lang="en-IN" sz="2000" dirty="0"/>
              <a:t> have an edge connecting them with a relationship type of friend</a:t>
            </a:r>
            <a:r>
              <a:rPr lang="en-IN" sz="2000" dirty="0" smtClean="0"/>
              <a:t>.</a:t>
            </a:r>
          </a:p>
          <a:p>
            <a:pPr algn="just"/>
            <a:r>
              <a:rPr lang="en-IN" sz="2000" dirty="0"/>
              <a:t>Relationship types have directional significance; the friend relationship type is bidirectional but likes is not. When Dawn </a:t>
            </a:r>
            <a:r>
              <a:rPr lang="en-IN" sz="2000" dirty="0" smtClean="0"/>
              <a:t>likes </a:t>
            </a:r>
            <a:r>
              <a:rPr lang="en-IN" sz="2000" dirty="0" err="1" smtClean="0"/>
              <a:t>NoSQL</a:t>
            </a:r>
            <a:r>
              <a:rPr lang="en-IN" sz="2000" dirty="0" smtClean="0"/>
              <a:t> </a:t>
            </a:r>
            <a:r>
              <a:rPr lang="en-IN" sz="2000" dirty="0"/>
              <a:t>Distilled, it does not automatically mean </a:t>
            </a:r>
            <a:r>
              <a:rPr lang="en-IN" sz="2000" dirty="0" err="1"/>
              <a:t>NoSQL</a:t>
            </a:r>
            <a:r>
              <a:rPr lang="en-IN" sz="2000" dirty="0"/>
              <a:t> Distilled likes Dawn. </a:t>
            </a:r>
            <a:endParaRPr lang="en-IN" sz="2000" dirty="0" smtClean="0"/>
          </a:p>
          <a:p>
            <a:pPr algn="just"/>
            <a:r>
              <a:rPr lang="en-IN" sz="2000" dirty="0"/>
              <a:t>Once we have a graph of these nodes and edges created, we can query the graph in many ways, </a:t>
            </a:r>
            <a:r>
              <a:rPr lang="en-IN" sz="2000" dirty="0" err="1" smtClean="0"/>
              <a:t>eg</a:t>
            </a:r>
            <a:r>
              <a:rPr lang="en-IN" sz="2000" dirty="0" smtClean="0"/>
              <a:t>: “get </a:t>
            </a:r>
            <a:r>
              <a:rPr lang="en-IN" sz="2000" dirty="0"/>
              <a:t>all nodes employed by Big Co that like </a:t>
            </a:r>
            <a:r>
              <a:rPr lang="en-IN" sz="2000" dirty="0" err="1"/>
              <a:t>NoSQL</a:t>
            </a:r>
            <a:r>
              <a:rPr lang="en-IN" sz="2000" dirty="0"/>
              <a:t> Distilled.” </a:t>
            </a:r>
            <a:endParaRPr lang="en-IN" sz="2000" dirty="0" smtClean="0"/>
          </a:p>
          <a:p>
            <a:pPr algn="just"/>
            <a:r>
              <a:rPr lang="en-IN" sz="2000" dirty="0" smtClean="0"/>
              <a:t>A </a:t>
            </a:r>
            <a:r>
              <a:rPr lang="en-IN" sz="2000" dirty="0"/>
              <a:t>query on the graph is also known as traversing the graph. An advantage of the graph databases is that we can change the traversing requirements without having to change the nodes or edges. </a:t>
            </a:r>
          </a:p>
        </p:txBody>
      </p:sp>
      <p:sp>
        <p:nvSpPr>
          <p:cNvPr id="4" name="Title 1"/>
          <p:cNvSpPr>
            <a:spLocks noGrp="1"/>
          </p:cNvSpPr>
          <p:nvPr>
            <p:ph type="title"/>
          </p:nvPr>
        </p:nvSpPr>
        <p:spPr>
          <a:xfrm>
            <a:off x="539552" y="282885"/>
            <a:ext cx="8229600" cy="695000"/>
          </a:xfrm>
        </p:spPr>
        <p:txBody>
          <a:bodyPr>
            <a:normAutofit/>
          </a:bodyPr>
          <a:lstStyle/>
          <a:p>
            <a:pPr algn="ctr"/>
            <a:r>
              <a:rPr lang="en-US" b="1" dirty="0" smtClean="0">
                <a:solidFill>
                  <a:srgbClr val="0070C0"/>
                </a:solidFill>
              </a:rPr>
              <a:t>Graph Database</a:t>
            </a:r>
            <a:endParaRPr lang="en-US" b="1" dirty="0">
              <a:solidFill>
                <a:srgbClr val="0070C0"/>
              </a:solidFill>
            </a:endParaRPr>
          </a:p>
        </p:txBody>
      </p:sp>
      <p:sp>
        <p:nvSpPr>
          <p:cNvPr id="2" name="Footer Placeholder 1"/>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138</a:t>
            </a:fld>
            <a:endParaRPr lang="en-US"/>
          </a:p>
        </p:txBody>
      </p:sp>
    </p:spTree>
    <p:extLst>
      <p:ext uri="{BB962C8B-B14F-4D97-AF65-F5344CB8AC3E}">
        <p14:creationId xmlns="" xmlns:p14="http://schemas.microsoft.com/office/powerpoint/2010/main" val="36402514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8572560" cy="642918"/>
          </a:xfrm>
        </p:spPr>
        <p:txBody>
          <a:bodyPr>
            <a:normAutofit/>
          </a:bodyPr>
          <a:lstStyle/>
          <a:p>
            <a:pPr algn="ctr"/>
            <a:r>
              <a:rPr lang="en-US" sz="3600" b="1" dirty="0" smtClean="0">
                <a:solidFill>
                  <a:srgbClr val="0070C0"/>
                </a:solidFill>
              </a:rPr>
              <a:t>Advantages of </a:t>
            </a:r>
            <a:r>
              <a:rPr lang="en-US" sz="3600" b="1" dirty="0">
                <a:solidFill>
                  <a:srgbClr val="0070C0"/>
                </a:solidFill>
              </a:rPr>
              <a:t>G</a:t>
            </a:r>
            <a:r>
              <a:rPr lang="en-US" sz="3600" b="1" dirty="0" smtClean="0">
                <a:solidFill>
                  <a:srgbClr val="0070C0"/>
                </a:solidFill>
              </a:rPr>
              <a:t>raph </a:t>
            </a:r>
            <a:r>
              <a:rPr lang="en-US" sz="3600" b="1" dirty="0">
                <a:solidFill>
                  <a:srgbClr val="0070C0"/>
                </a:solidFill>
              </a:rPr>
              <a:t>D</a:t>
            </a:r>
            <a:r>
              <a:rPr lang="en-US" sz="3600" b="1" dirty="0" smtClean="0">
                <a:solidFill>
                  <a:srgbClr val="0070C0"/>
                </a:solidFill>
              </a:rPr>
              <a:t>atabase</a:t>
            </a:r>
            <a:endParaRPr lang="en-US" sz="3600" b="1" dirty="0">
              <a:solidFill>
                <a:srgbClr val="0070C0"/>
              </a:solidFill>
            </a:endParaRPr>
          </a:p>
        </p:txBody>
      </p:sp>
      <p:sp>
        <p:nvSpPr>
          <p:cNvPr id="3" name="Content Placeholder 2"/>
          <p:cNvSpPr>
            <a:spLocks noGrp="1"/>
          </p:cNvSpPr>
          <p:nvPr>
            <p:ph idx="1"/>
          </p:nvPr>
        </p:nvSpPr>
        <p:spPr>
          <a:xfrm>
            <a:off x="323528" y="1142984"/>
            <a:ext cx="8352928" cy="5094328"/>
          </a:xfrm>
        </p:spPr>
        <p:txBody>
          <a:bodyPr>
            <a:normAutofit fontScale="70000" lnSpcReduction="20000"/>
          </a:bodyPr>
          <a:lstStyle/>
          <a:p>
            <a:pPr algn="just"/>
            <a:r>
              <a:rPr lang="en-US" sz="2900" b="1" u="sng" dirty="0" smtClean="0"/>
              <a:t>PERFORMANCE</a:t>
            </a:r>
            <a:r>
              <a:rPr lang="en-US" sz="2900" b="1" dirty="0" smtClean="0"/>
              <a:t> - </a:t>
            </a:r>
          </a:p>
          <a:p>
            <a:pPr lvl="1" algn="just">
              <a:buFont typeface="Wingdings" pitchFamily="2" charset="2"/>
              <a:buChar char="ü"/>
            </a:pPr>
            <a:r>
              <a:rPr lang="en-US" sz="3200" dirty="0" smtClean="0"/>
              <a:t>For </a:t>
            </a:r>
            <a:r>
              <a:rPr lang="en-US" sz="3200" dirty="0"/>
              <a:t>intensive data relationship handling, graph databases improve performance by several orders of magnitude. </a:t>
            </a:r>
            <a:endParaRPr lang="en-US" sz="3200" dirty="0" smtClean="0"/>
          </a:p>
          <a:p>
            <a:pPr lvl="1" algn="just">
              <a:buFont typeface="Wingdings" pitchFamily="2" charset="2"/>
              <a:buChar char="ü"/>
            </a:pPr>
            <a:r>
              <a:rPr lang="en-US" sz="3200" dirty="0" smtClean="0"/>
              <a:t>With </a:t>
            </a:r>
            <a:r>
              <a:rPr lang="en-US" sz="3200" dirty="0"/>
              <a:t>traditional databases, relationship queries will come to a grinding halt as the number and depth of relationships increase. </a:t>
            </a:r>
            <a:r>
              <a:rPr lang="en-US" sz="3200" dirty="0" smtClean="0"/>
              <a:t>In </a:t>
            </a:r>
            <a:r>
              <a:rPr lang="en-US" sz="3200" dirty="0"/>
              <a:t>contrast, graph database </a:t>
            </a:r>
            <a:r>
              <a:rPr lang="en-US" sz="3200" dirty="0" smtClean="0"/>
              <a:t>performance stays </a:t>
            </a:r>
            <a:r>
              <a:rPr lang="en-US" sz="3200" dirty="0"/>
              <a:t>constant even as your data grows year over year</a:t>
            </a:r>
            <a:r>
              <a:rPr lang="en-US" sz="3200" dirty="0" smtClean="0"/>
              <a:t>.</a:t>
            </a:r>
          </a:p>
          <a:p>
            <a:pPr algn="just">
              <a:buNone/>
            </a:pPr>
            <a:endParaRPr lang="en-US" sz="3000" dirty="0" smtClean="0"/>
          </a:p>
          <a:p>
            <a:pPr algn="just"/>
            <a:r>
              <a:rPr lang="en-US" sz="2900" b="1" u="sng" dirty="0" smtClean="0"/>
              <a:t>FLEXIBILITY</a:t>
            </a:r>
          </a:p>
          <a:p>
            <a:pPr lvl="1" algn="just">
              <a:buFont typeface="Wingdings" pitchFamily="2" charset="2"/>
              <a:buChar char="ü"/>
            </a:pPr>
            <a:r>
              <a:rPr lang="en-US" sz="3200" dirty="0" smtClean="0"/>
              <a:t>With graph databases, IT and data architect teams move at the speed of business because the structure and schema of a graph model flexes as applications and industries change. </a:t>
            </a:r>
          </a:p>
          <a:p>
            <a:pPr lvl="1" algn="just">
              <a:buFont typeface="Wingdings" pitchFamily="2" charset="2"/>
              <a:buChar char="ü"/>
            </a:pPr>
            <a:r>
              <a:rPr lang="en-US" sz="3200" dirty="0" smtClean="0"/>
              <a:t>Rather than exhaustively modeling a domain ahead of time, data teams can add to the existing graph structure without compromising current functionality.</a:t>
            </a:r>
          </a:p>
          <a:p>
            <a:pPr algn="just">
              <a:buFont typeface="Wingdings" pitchFamily="2" charset="2"/>
              <a:buChar char="ü"/>
            </a:pPr>
            <a:endParaRPr lang="en-US" sz="3000" dirty="0" smtClean="0"/>
          </a:p>
          <a:p>
            <a:pPr algn="just">
              <a:buFont typeface="Wingdings" pitchFamily="2" charset="2"/>
              <a:buChar char="ü"/>
            </a:pPr>
            <a:endParaRPr lang="en-US" sz="3000" dirty="0" smtClean="0"/>
          </a:p>
          <a:p>
            <a:pPr algn="just">
              <a:buFont typeface="Wingdings" pitchFamily="2" charset="2"/>
              <a:buChar char="ü"/>
            </a:pPr>
            <a:endParaRPr lang="en-US" sz="3000" dirty="0"/>
          </a:p>
          <a:p>
            <a:pPr algn="just"/>
            <a:endParaRPr lang="en-US"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139</a:t>
            </a:fld>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Store Data Persistently</a:t>
            </a:r>
            <a:endParaRPr lang="en-US" dirty="0"/>
          </a:p>
        </p:txBody>
      </p:sp>
      <p:sp>
        <p:nvSpPr>
          <p:cNvPr id="3" name="Content Placeholder 2"/>
          <p:cNvSpPr>
            <a:spLocks noGrp="1"/>
          </p:cNvSpPr>
          <p:nvPr>
            <p:ph sz="quarter" idx="1"/>
          </p:nvPr>
        </p:nvSpPr>
        <p:spPr>
          <a:xfrm>
            <a:off x="381000" y="1219200"/>
            <a:ext cx="8229600" cy="2133600"/>
          </a:xfrm>
        </p:spPr>
        <p:txBody>
          <a:bodyPr>
            <a:normAutofit lnSpcReduction="10000"/>
          </a:bodyPr>
          <a:lstStyle/>
          <a:p>
            <a:pPr algn="just"/>
            <a:r>
              <a:rPr lang="en-GB" sz="1800" dirty="0" smtClean="0"/>
              <a:t>Data must be stored persistently; that is, it must be stored in a way that data is not lost when the database server is shut down.</a:t>
            </a:r>
          </a:p>
          <a:p>
            <a:pPr algn="just"/>
            <a:r>
              <a:rPr lang="en-US" sz="1800" dirty="0" smtClean="0"/>
              <a:t>If data were only stored in memory—that is, RAM —then it would be lost when power to the memory is lost. </a:t>
            </a:r>
          </a:p>
          <a:p>
            <a:pPr algn="just"/>
            <a:r>
              <a:rPr lang="en-US" sz="1800" dirty="0" smtClean="0"/>
              <a:t>Only data that is stored on disk, flash, tape, or other long-term storage is considered persistently stored.</a:t>
            </a:r>
          </a:p>
          <a:p>
            <a:pPr algn="just"/>
            <a:r>
              <a:rPr lang="en-US" sz="1800" dirty="0" smtClean="0"/>
              <a:t>Indices are used for faster retrieval of data.</a:t>
            </a:r>
            <a:endParaRPr lang="en-GB" sz="1800" dirty="0" smtClean="0"/>
          </a:p>
          <a:p>
            <a:pPr algn="just"/>
            <a:endParaRPr lang="en-GB" sz="1800" dirty="0" smtClean="0"/>
          </a:p>
          <a:p>
            <a:pPr algn="just"/>
            <a:endParaRPr lang="en-US" sz="1800" dirty="0"/>
          </a:p>
        </p:txBody>
      </p:sp>
      <p:pic>
        <p:nvPicPr>
          <p:cNvPr id="1028" name="Picture 4"/>
          <p:cNvPicPr>
            <a:picLocks noChangeAspect="1" noChangeArrowheads="1"/>
          </p:cNvPicPr>
          <p:nvPr/>
        </p:nvPicPr>
        <p:blipFill>
          <a:blip r:embed="rId2" cstate="print"/>
          <a:srcRect/>
          <a:stretch>
            <a:fillRect/>
          </a:stretch>
        </p:blipFill>
        <p:spPr bwMode="auto">
          <a:xfrm>
            <a:off x="2895600" y="3429000"/>
            <a:ext cx="3331383" cy="285431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379" y="1556792"/>
            <a:ext cx="7778825" cy="4340555"/>
          </a:xfrm>
        </p:spPr>
        <p:txBody>
          <a:bodyPr>
            <a:normAutofit/>
          </a:bodyPr>
          <a:lstStyle/>
          <a:p>
            <a:pPr algn="just"/>
            <a:r>
              <a:rPr lang="en-US" sz="2000" b="1" u="sng" dirty="0"/>
              <a:t>AGILITY</a:t>
            </a:r>
          </a:p>
          <a:p>
            <a:pPr lvl="1" algn="just">
              <a:buFont typeface="Wingdings" pitchFamily="2" charset="2"/>
              <a:buChar char="ü"/>
            </a:pPr>
            <a:r>
              <a:rPr lang="en-US" sz="2000" dirty="0"/>
              <a:t>Developing with graph databases aligns perfectly with today’s agile, test-driven development practices, allowing your graph database to evolve in step with the rest of the application and any changing business requirements. </a:t>
            </a:r>
          </a:p>
          <a:p>
            <a:pPr lvl="1" algn="just">
              <a:buFont typeface="Wingdings" pitchFamily="2" charset="2"/>
              <a:buChar char="ü"/>
            </a:pPr>
            <a:r>
              <a:rPr lang="en-US" sz="2000" dirty="0"/>
              <a:t>Modern graph databases are equipped for frictionless development and graceful systems maintenance.</a:t>
            </a:r>
          </a:p>
          <a:p>
            <a:pPr algn="just"/>
            <a:endParaRPr lang="en-IN" sz="2000" dirty="0"/>
          </a:p>
        </p:txBody>
      </p:sp>
      <p:sp>
        <p:nvSpPr>
          <p:cNvPr id="4" name="Title 1"/>
          <p:cNvSpPr>
            <a:spLocks noGrp="1"/>
          </p:cNvSpPr>
          <p:nvPr>
            <p:ph type="title"/>
          </p:nvPr>
        </p:nvSpPr>
        <p:spPr>
          <a:xfrm>
            <a:off x="179512" y="476672"/>
            <a:ext cx="8572560" cy="642918"/>
          </a:xfrm>
        </p:spPr>
        <p:txBody>
          <a:bodyPr>
            <a:normAutofit/>
          </a:bodyPr>
          <a:lstStyle/>
          <a:p>
            <a:pPr algn="ctr"/>
            <a:r>
              <a:rPr lang="en-US" sz="3600" b="1" dirty="0" smtClean="0">
                <a:solidFill>
                  <a:srgbClr val="0070C0"/>
                </a:solidFill>
              </a:rPr>
              <a:t>Advantages of </a:t>
            </a:r>
            <a:r>
              <a:rPr lang="en-US" sz="3600" b="1" dirty="0">
                <a:solidFill>
                  <a:srgbClr val="0070C0"/>
                </a:solidFill>
              </a:rPr>
              <a:t>G</a:t>
            </a:r>
            <a:r>
              <a:rPr lang="en-US" sz="3600" b="1" dirty="0" smtClean="0">
                <a:solidFill>
                  <a:srgbClr val="0070C0"/>
                </a:solidFill>
              </a:rPr>
              <a:t>raph </a:t>
            </a:r>
            <a:r>
              <a:rPr lang="en-US" sz="3600" b="1" dirty="0">
                <a:solidFill>
                  <a:srgbClr val="0070C0"/>
                </a:solidFill>
              </a:rPr>
              <a:t>D</a:t>
            </a:r>
            <a:r>
              <a:rPr lang="en-US" sz="3600" b="1" dirty="0" smtClean="0">
                <a:solidFill>
                  <a:srgbClr val="0070C0"/>
                </a:solidFill>
              </a:rPr>
              <a:t>atabase</a:t>
            </a:r>
            <a:endParaRPr lang="en-US" sz="3600" b="1" dirty="0">
              <a:solidFill>
                <a:srgbClr val="0070C0"/>
              </a:solidFill>
            </a:endParaRPr>
          </a:p>
        </p:txBody>
      </p:sp>
      <p:sp>
        <p:nvSpPr>
          <p:cNvPr id="2" name="Footer Placeholder 1"/>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140</a:t>
            </a:fld>
            <a:endParaRPr lang="en-US"/>
          </a:p>
        </p:txBody>
      </p:sp>
    </p:spTree>
    <p:extLst>
      <p:ext uri="{BB962C8B-B14F-4D97-AF65-F5344CB8AC3E}">
        <p14:creationId xmlns="" xmlns:p14="http://schemas.microsoft.com/office/powerpoint/2010/main" val="2619439817"/>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8718"/>
          </a:xfrm>
        </p:spPr>
        <p:txBody>
          <a:bodyPr>
            <a:normAutofit/>
          </a:bodyPr>
          <a:lstStyle/>
          <a:p>
            <a:r>
              <a:rPr lang="en-US" b="1" dirty="0" smtClean="0">
                <a:solidFill>
                  <a:srgbClr val="0070C0"/>
                </a:solidFill>
              </a:rPr>
              <a:t>Application of Graph Database</a:t>
            </a:r>
            <a:endParaRPr lang="en-US" dirty="0">
              <a:solidFill>
                <a:srgbClr val="0070C0"/>
              </a:solidFill>
            </a:endParaRPr>
          </a:p>
        </p:txBody>
      </p:sp>
      <p:sp>
        <p:nvSpPr>
          <p:cNvPr id="3" name="Content Placeholder 2"/>
          <p:cNvSpPr>
            <a:spLocks noGrp="1"/>
          </p:cNvSpPr>
          <p:nvPr>
            <p:ph idx="1"/>
          </p:nvPr>
        </p:nvSpPr>
        <p:spPr>
          <a:xfrm>
            <a:off x="533400" y="1295400"/>
            <a:ext cx="8153400" cy="4484571"/>
          </a:xfrm>
        </p:spPr>
        <p:txBody>
          <a:bodyPr>
            <a:normAutofit/>
          </a:bodyPr>
          <a:lstStyle/>
          <a:p>
            <a:r>
              <a:rPr lang="en-US" sz="2000" dirty="0" smtClean="0"/>
              <a:t>Graph databases are therefore highly beneficial to specific use cases:</a:t>
            </a:r>
          </a:p>
          <a:p>
            <a:pPr lvl="1"/>
            <a:r>
              <a:rPr lang="en-US" sz="2000" dirty="0" smtClean="0"/>
              <a:t>Fraud Detection</a:t>
            </a:r>
          </a:p>
          <a:p>
            <a:pPr lvl="1"/>
            <a:r>
              <a:rPr lang="en-US" sz="2000" dirty="0" smtClean="0"/>
              <a:t>360 Customer Views</a:t>
            </a:r>
          </a:p>
          <a:p>
            <a:pPr lvl="1"/>
            <a:r>
              <a:rPr lang="en-US" sz="2000" dirty="0" smtClean="0"/>
              <a:t>Recommendation Engines</a:t>
            </a:r>
          </a:p>
          <a:p>
            <a:pPr lvl="1"/>
            <a:r>
              <a:rPr lang="en-US" sz="2000" dirty="0" smtClean="0"/>
              <a:t>Network/Operations Mapping</a:t>
            </a:r>
          </a:p>
          <a:p>
            <a:pPr lvl="1"/>
            <a:r>
              <a:rPr lang="en-US" sz="2000" dirty="0" smtClean="0"/>
              <a:t>AI Knowledge Graphs</a:t>
            </a:r>
          </a:p>
          <a:p>
            <a:pPr lvl="1"/>
            <a:r>
              <a:rPr lang="en-US" sz="2000" dirty="0" smtClean="0"/>
              <a:t>Social Networks</a:t>
            </a:r>
          </a:p>
          <a:p>
            <a:pPr lvl="1"/>
            <a:r>
              <a:rPr lang="en-US" sz="2000" dirty="0" smtClean="0"/>
              <a:t>Supply Chain Mapping</a:t>
            </a:r>
          </a:p>
          <a:p>
            <a:endParaRPr lang="en-US"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04664"/>
            <a:ext cx="8229600" cy="595444"/>
          </a:xfrm>
        </p:spPr>
        <p:txBody>
          <a:bodyPr>
            <a:noAutofit/>
          </a:bodyPr>
          <a:lstStyle/>
          <a:p>
            <a:pPr algn="ctr"/>
            <a:r>
              <a:rPr lang="en-US" b="1" dirty="0" smtClean="0">
                <a:solidFill>
                  <a:srgbClr val="0070C0"/>
                </a:solidFill>
              </a:rPr>
              <a:t>Limitations of Graph Database</a:t>
            </a:r>
            <a:endParaRPr lang="en-US" dirty="0">
              <a:solidFill>
                <a:srgbClr val="0070C0"/>
              </a:solidFill>
            </a:endParaRPr>
          </a:p>
        </p:txBody>
      </p:sp>
      <p:sp>
        <p:nvSpPr>
          <p:cNvPr id="3" name="Content Placeholder 2"/>
          <p:cNvSpPr>
            <a:spLocks noGrp="1"/>
          </p:cNvSpPr>
          <p:nvPr>
            <p:ph idx="1"/>
          </p:nvPr>
        </p:nvSpPr>
        <p:spPr>
          <a:xfrm>
            <a:off x="457200" y="1142984"/>
            <a:ext cx="7859216" cy="5715016"/>
          </a:xfrm>
        </p:spPr>
        <p:txBody>
          <a:bodyPr>
            <a:normAutofit/>
          </a:bodyPr>
          <a:lstStyle/>
          <a:p>
            <a:pPr algn="just"/>
            <a:r>
              <a:rPr lang="en-US" sz="2000" b="1" dirty="0" smtClean="0"/>
              <a:t>Lack of high performance concurrency</a:t>
            </a:r>
            <a:r>
              <a:rPr lang="en-US" sz="2000" dirty="0" smtClean="0"/>
              <a:t>. In many cases, GDBs provide multiple reader and single writer type of transactions, which hampers their concurrency and performance as a consequence, somewhat limiting the threaded parallelism.</a:t>
            </a:r>
          </a:p>
          <a:p>
            <a:pPr algn="just"/>
            <a:r>
              <a:rPr lang="en-US" sz="2000" b="1" dirty="0" smtClean="0"/>
              <a:t>Lack of standard languages</a:t>
            </a:r>
            <a:r>
              <a:rPr lang="en-US" sz="2000" dirty="0" smtClean="0"/>
              <a:t>. The lack of a well established and standard declarative language is being a problem nowadays. Neo4j is proposing </a:t>
            </a:r>
            <a:r>
              <a:rPr lang="en-US" sz="2000" dirty="0" err="1" smtClean="0"/>
              <a:t>Cypher</a:t>
            </a:r>
            <a:r>
              <a:rPr lang="en-US" sz="2000" dirty="0" smtClean="0"/>
              <a:t> and Oracle is working on a language. This is implicitly a problem because </a:t>
            </a:r>
            <a:r>
              <a:rPr lang="en-US" sz="2000" dirty="0" err="1" smtClean="0"/>
              <a:t>optimisation</a:t>
            </a:r>
            <a:r>
              <a:rPr lang="en-US" sz="2000" dirty="0" smtClean="0"/>
              <a:t> is an important issue, and having standard languages facilitates the evolution of this necessary technologies.</a:t>
            </a:r>
          </a:p>
          <a:p>
            <a:pPr algn="just"/>
            <a:r>
              <a:rPr lang="en-US" sz="2000" b="1" dirty="0" smtClean="0"/>
              <a:t>Lack of parallelism</a:t>
            </a:r>
            <a:r>
              <a:rPr lang="en-US" sz="2000" dirty="0" smtClean="0"/>
              <a:t>. One important issue is the fact that partitioning a graph is a problem. Thus, most GDBs do not provide shared nothing parallel queries on very large graphs. Thus, allowing for parallelism is intrinsically a problem.</a:t>
            </a:r>
          </a:p>
          <a:p>
            <a:pPr algn="just"/>
            <a:endParaRPr lang="en-US"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142</a:t>
            </a:fld>
            <a:endParaRPr lang="en-US"/>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04664"/>
            <a:ext cx="8229600" cy="738336"/>
          </a:xfrm>
        </p:spPr>
        <p:txBody>
          <a:bodyPr/>
          <a:lstStyle/>
          <a:p>
            <a:pPr algn="ctr"/>
            <a:r>
              <a:rPr lang="en-US" b="1" dirty="0" smtClean="0">
                <a:solidFill>
                  <a:srgbClr val="0070C0"/>
                </a:solidFill>
              </a:rPr>
              <a:t>Features of Graph Database</a:t>
            </a:r>
            <a:endParaRPr lang="en-US" b="1" dirty="0">
              <a:solidFill>
                <a:srgbClr val="0070C0"/>
              </a:solidFill>
            </a:endParaRPr>
          </a:p>
        </p:txBody>
      </p:sp>
      <p:sp>
        <p:nvSpPr>
          <p:cNvPr id="3" name="Content Placeholder 2"/>
          <p:cNvSpPr>
            <a:spLocks noGrp="1"/>
          </p:cNvSpPr>
          <p:nvPr>
            <p:ph idx="1"/>
          </p:nvPr>
        </p:nvSpPr>
        <p:spPr>
          <a:xfrm>
            <a:off x="323528" y="1140172"/>
            <a:ext cx="8272434" cy="5383500"/>
          </a:xfrm>
        </p:spPr>
        <p:txBody>
          <a:bodyPr>
            <a:normAutofit/>
          </a:bodyPr>
          <a:lstStyle/>
          <a:p>
            <a:pPr algn="just"/>
            <a:r>
              <a:rPr lang="en-US" sz="2000" dirty="0" smtClean="0"/>
              <a:t>There are many graph databases available, such as Neo4J [Neo4J], Infinite Graph [Infinite Graph], </a:t>
            </a:r>
            <a:r>
              <a:rPr lang="en-US" sz="2000" dirty="0" err="1" smtClean="0"/>
              <a:t>OrientB</a:t>
            </a:r>
            <a:r>
              <a:rPr lang="en-US" sz="2000" dirty="0" smtClean="0"/>
              <a:t> [</a:t>
            </a:r>
            <a:r>
              <a:rPr lang="en-US" sz="2000" dirty="0" err="1" smtClean="0"/>
              <a:t>OrientDB</a:t>
            </a:r>
            <a:r>
              <a:rPr lang="en-US" sz="2000" dirty="0" smtClean="0"/>
              <a:t>], or </a:t>
            </a:r>
            <a:r>
              <a:rPr lang="en-US" sz="2000" dirty="0" err="1" smtClean="0"/>
              <a:t>FlockDB</a:t>
            </a:r>
            <a:r>
              <a:rPr lang="en-US" sz="2000" dirty="0" smtClean="0"/>
              <a:t> [</a:t>
            </a:r>
            <a:r>
              <a:rPr lang="en-US" sz="2000" dirty="0" err="1" smtClean="0"/>
              <a:t>FlockDB</a:t>
            </a:r>
            <a:r>
              <a:rPr lang="en-US" sz="2000" dirty="0" smtClean="0"/>
              <a:t>]. </a:t>
            </a:r>
          </a:p>
          <a:p>
            <a:pPr algn="just"/>
            <a:r>
              <a:rPr lang="en-US" sz="2000" dirty="0" smtClean="0"/>
              <a:t>In Neo4J, creating a graph is as simple as creating two nodes and then creating a relationship. Let’s create two nodes, Martin and </a:t>
            </a:r>
            <a:r>
              <a:rPr lang="en-US" sz="2000" dirty="0" err="1" smtClean="0"/>
              <a:t>Pramod</a:t>
            </a:r>
            <a:r>
              <a:rPr lang="en-US" sz="2000" dirty="0" smtClean="0"/>
              <a:t>: </a:t>
            </a:r>
          </a:p>
          <a:p>
            <a:pPr marL="400050" lvl="1" indent="0" algn="just">
              <a:buNone/>
            </a:pPr>
            <a:r>
              <a:rPr lang="en-US" sz="2000" dirty="0" smtClean="0">
                <a:latin typeface="Arial Narrow" panose="020B0606020202030204" pitchFamily="34" charset="0"/>
              </a:rPr>
              <a:t>Node martin = </a:t>
            </a:r>
            <a:r>
              <a:rPr lang="en-US" sz="2000" dirty="0" err="1" smtClean="0">
                <a:latin typeface="Arial Narrow" panose="020B0606020202030204" pitchFamily="34" charset="0"/>
              </a:rPr>
              <a:t>graphDb.createNode</a:t>
            </a:r>
            <a:r>
              <a:rPr lang="en-US" sz="2000" dirty="0" smtClean="0">
                <a:latin typeface="Arial Narrow" panose="020B0606020202030204" pitchFamily="34" charset="0"/>
              </a:rPr>
              <a:t>(); </a:t>
            </a:r>
          </a:p>
          <a:p>
            <a:pPr marL="400050" lvl="1" indent="0" algn="just">
              <a:buNone/>
            </a:pPr>
            <a:r>
              <a:rPr lang="en-US" sz="2000" dirty="0" err="1" smtClean="0">
                <a:latin typeface="Arial Narrow" panose="020B0606020202030204" pitchFamily="34" charset="0"/>
              </a:rPr>
              <a:t>martin.setProperty</a:t>
            </a:r>
            <a:r>
              <a:rPr lang="en-US" sz="2000" dirty="0" smtClean="0">
                <a:latin typeface="Arial Narrow" panose="020B0606020202030204" pitchFamily="34" charset="0"/>
              </a:rPr>
              <a:t>("name", "Martin"); </a:t>
            </a:r>
          </a:p>
          <a:p>
            <a:pPr marL="400050" lvl="1" indent="0" algn="just">
              <a:buNone/>
            </a:pPr>
            <a:r>
              <a:rPr lang="en-IN" sz="2000" dirty="0">
                <a:latin typeface="Arial Narrow" panose="020B0606020202030204" pitchFamily="34" charset="0"/>
              </a:rPr>
              <a:t>Node </a:t>
            </a:r>
            <a:r>
              <a:rPr lang="en-IN" sz="2000" dirty="0" err="1">
                <a:latin typeface="Arial Narrow" panose="020B0606020202030204" pitchFamily="34" charset="0"/>
              </a:rPr>
              <a:t>pramod</a:t>
            </a:r>
            <a:r>
              <a:rPr lang="en-IN" sz="2000" dirty="0">
                <a:latin typeface="Arial Narrow" panose="020B0606020202030204" pitchFamily="34" charset="0"/>
              </a:rPr>
              <a:t> = </a:t>
            </a:r>
            <a:r>
              <a:rPr lang="en-IN" sz="2000" dirty="0" err="1">
                <a:latin typeface="Arial Narrow" panose="020B0606020202030204" pitchFamily="34" charset="0"/>
              </a:rPr>
              <a:t>graphDb.createNode</a:t>
            </a:r>
            <a:r>
              <a:rPr lang="en-IN" sz="2000" dirty="0">
                <a:latin typeface="Arial Narrow" panose="020B0606020202030204" pitchFamily="34" charset="0"/>
              </a:rPr>
              <a:t>(); </a:t>
            </a:r>
            <a:endParaRPr lang="en-IN" sz="2000" dirty="0" smtClean="0">
              <a:latin typeface="Arial Narrow" panose="020B0606020202030204" pitchFamily="34" charset="0"/>
            </a:endParaRPr>
          </a:p>
          <a:p>
            <a:pPr marL="400050" lvl="1" indent="0" algn="just">
              <a:buNone/>
            </a:pPr>
            <a:r>
              <a:rPr lang="en-IN" sz="2000" dirty="0" err="1" smtClean="0">
                <a:latin typeface="Arial Narrow" panose="020B0606020202030204" pitchFamily="34" charset="0"/>
              </a:rPr>
              <a:t>pramod.setProperty</a:t>
            </a:r>
            <a:r>
              <a:rPr lang="en-IN" sz="2000" dirty="0">
                <a:latin typeface="Arial Narrow" panose="020B0606020202030204" pitchFamily="34" charset="0"/>
              </a:rPr>
              <a:t>("name", "</a:t>
            </a:r>
            <a:r>
              <a:rPr lang="en-IN" sz="2000" dirty="0" err="1">
                <a:latin typeface="Arial Narrow" panose="020B0606020202030204" pitchFamily="34" charset="0"/>
              </a:rPr>
              <a:t>Pramod</a:t>
            </a:r>
            <a:r>
              <a:rPr lang="en-IN" sz="2000" dirty="0" smtClean="0">
                <a:latin typeface="Arial Narrow" panose="020B0606020202030204" pitchFamily="34" charset="0"/>
              </a:rPr>
              <a:t>");</a:t>
            </a:r>
          </a:p>
          <a:p>
            <a:pPr algn="just"/>
            <a:r>
              <a:rPr lang="en-US" sz="2000" dirty="0"/>
              <a:t>We have assigned the name property of the two nodes the values of Martin and </a:t>
            </a:r>
            <a:r>
              <a:rPr lang="en-US" sz="2000" dirty="0" err="1"/>
              <a:t>Pramod</a:t>
            </a:r>
            <a:r>
              <a:rPr lang="en-US" sz="2000" dirty="0"/>
              <a:t>. Once we have more than one node, we can create a relationship: </a:t>
            </a:r>
          </a:p>
          <a:p>
            <a:pPr marL="400050" lvl="1" indent="0" algn="just">
              <a:buNone/>
            </a:pPr>
            <a:r>
              <a:rPr lang="en-US" sz="2000" dirty="0" err="1" smtClean="0">
                <a:latin typeface="Arial Narrow" panose="020B0606020202030204" pitchFamily="34" charset="0"/>
              </a:rPr>
              <a:t>martin.createRelationshipTo</a:t>
            </a:r>
            <a:r>
              <a:rPr lang="en-US" sz="2000" dirty="0" smtClean="0">
                <a:latin typeface="Arial Narrow" panose="020B0606020202030204" pitchFamily="34" charset="0"/>
              </a:rPr>
              <a:t>(</a:t>
            </a:r>
            <a:r>
              <a:rPr lang="en-US" sz="2000" dirty="0" err="1" smtClean="0">
                <a:latin typeface="Arial Narrow" panose="020B0606020202030204" pitchFamily="34" charset="0"/>
              </a:rPr>
              <a:t>pramod,FRIEND</a:t>
            </a:r>
            <a:r>
              <a:rPr lang="en-US" sz="2000" dirty="0">
                <a:latin typeface="Arial Narrow" panose="020B0606020202030204" pitchFamily="34" charset="0"/>
              </a:rPr>
              <a:t>); </a:t>
            </a:r>
            <a:r>
              <a:rPr lang="en-US" sz="2000" dirty="0" err="1">
                <a:latin typeface="Arial Narrow" panose="020B0606020202030204" pitchFamily="34" charset="0"/>
              </a:rPr>
              <a:t>pramod.createRelationshipTo</a:t>
            </a:r>
            <a:r>
              <a:rPr lang="en-US" sz="2000" dirty="0">
                <a:latin typeface="Arial Narrow" panose="020B0606020202030204" pitchFamily="34" charset="0"/>
              </a:rPr>
              <a:t>(martin, FRIEND);</a:t>
            </a:r>
          </a:p>
          <a:p>
            <a:pPr marL="400050" lvl="1" indent="0" algn="just">
              <a:buNone/>
            </a:pPr>
            <a:endParaRPr lang="en-US" sz="2000" dirty="0" smtClean="0">
              <a:latin typeface="Arial Narrow" panose="020B0606020202030204" pitchFamily="34" charset="0"/>
            </a:endParaRPr>
          </a:p>
          <a:p>
            <a:pPr algn="just"/>
            <a:endParaRPr lang="en-US"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143</a:t>
            </a:fld>
            <a:endParaRPr lang="en-US"/>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7888390" cy="4484571"/>
          </a:xfrm>
        </p:spPr>
        <p:txBody>
          <a:bodyPr>
            <a:normAutofit/>
          </a:bodyPr>
          <a:lstStyle/>
          <a:p>
            <a:pPr algn="just"/>
            <a:r>
              <a:rPr lang="en-IN" sz="2000" dirty="0"/>
              <a:t>We have to create relationship between the nodes in both directions, for the direction of the relationship matters: For example, a product node can be liked by user but the product cannot </a:t>
            </a:r>
            <a:r>
              <a:rPr lang="en-IN" sz="2000" dirty="0" smtClean="0"/>
              <a:t>like the </a:t>
            </a:r>
            <a:r>
              <a:rPr lang="en-IN" sz="2000" dirty="0"/>
              <a:t>user. </a:t>
            </a:r>
            <a:endParaRPr lang="en-IN" sz="2000" dirty="0" smtClean="0"/>
          </a:p>
          <a:p>
            <a:pPr algn="just"/>
            <a:r>
              <a:rPr lang="en-IN" sz="2000" dirty="0" smtClean="0"/>
              <a:t>This </a:t>
            </a:r>
            <a:r>
              <a:rPr lang="en-IN" sz="2000" dirty="0"/>
              <a:t>directionality helps in designing a rich domain model (</a:t>
            </a:r>
            <a:r>
              <a:rPr lang="en-IN" sz="2000" dirty="0" smtClean="0"/>
              <a:t>Figure).</a:t>
            </a:r>
          </a:p>
          <a:p>
            <a:pPr algn="just"/>
            <a:r>
              <a:rPr lang="en-IN" sz="2000" dirty="0" smtClean="0"/>
              <a:t> </a:t>
            </a:r>
            <a:r>
              <a:rPr lang="en-IN" sz="2000" dirty="0"/>
              <a:t>Nodes know about </a:t>
            </a:r>
            <a:endParaRPr lang="en-IN" sz="2000" dirty="0" smtClean="0"/>
          </a:p>
          <a:p>
            <a:pPr marL="0" indent="0" algn="just">
              <a:buNone/>
            </a:pPr>
            <a:r>
              <a:rPr lang="en-IN" sz="2000" dirty="0"/>
              <a:t> </a:t>
            </a:r>
            <a:r>
              <a:rPr lang="en-IN" sz="2000" dirty="0" smtClean="0"/>
              <a:t>      INCOMING </a:t>
            </a:r>
            <a:r>
              <a:rPr lang="en-IN" sz="2000" dirty="0"/>
              <a:t>and </a:t>
            </a:r>
            <a:endParaRPr lang="en-IN" sz="2000" dirty="0" smtClean="0"/>
          </a:p>
          <a:p>
            <a:pPr marL="0" indent="0" algn="just">
              <a:buNone/>
            </a:pPr>
            <a:r>
              <a:rPr lang="en-IN" sz="2000" dirty="0"/>
              <a:t> </a:t>
            </a:r>
            <a:r>
              <a:rPr lang="en-IN" sz="2000" dirty="0" smtClean="0"/>
              <a:t>      OUTGOING </a:t>
            </a:r>
          </a:p>
          <a:p>
            <a:pPr marL="0" indent="0" algn="just">
              <a:buNone/>
            </a:pPr>
            <a:r>
              <a:rPr lang="en-IN" sz="2000" dirty="0"/>
              <a:t> </a:t>
            </a:r>
            <a:r>
              <a:rPr lang="en-IN" sz="2000" dirty="0" smtClean="0"/>
              <a:t>      relationships </a:t>
            </a:r>
            <a:r>
              <a:rPr lang="en-IN" sz="2000" dirty="0"/>
              <a:t>that </a:t>
            </a:r>
            <a:endParaRPr lang="en-IN" sz="2000" dirty="0" smtClean="0"/>
          </a:p>
          <a:p>
            <a:pPr marL="0" indent="0" algn="just">
              <a:buNone/>
            </a:pPr>
            <a:r>
              <a:rPr lang="en-IN" sz="2000" dirty="0"/>
              <a:t> </a:t>
            </a:r>
            <a:r>
              <a:rPr lang="en-IN" sz="2000" dirty="0" smtClean="0"/>
              <a:t>      are </a:t>
            </a:r>
            <a:r>
              <a:rPr lang="en-IN" sz="2000" dirty="0"/>
              <a:t>traversable both </a:t>
            </a:r>
            <a:endParaRPr lang="en-IN" sz="2000" dirty="0" smtClean="0"/>
          </a:p>
          <a:p>
            <a:pPr marL="0" indent="0" algn="just">
              <a:buNone/>
            </a:pPr>
            <a:r>
              <a:rPr lang="en-IN" sz="2000" dirty="0"/>
              <a:t> </a:t>
            </a:r>
            <a:r>
              <a:rPr lang="en-IN" sz="2000" dirty="0" smtClean="0"/>
              <a:t>      ways</a:t>
            </a:r>
            <a:r>
              <a:rPr lang="en-IN" sz="2000" dirty="0"/>
              <a:t>. </a:t>
            </a:r>
          </a:p>
        </p:txBody>
      </p:sp>
      <p:sp>
        <p:nvSpPr>
          <p:cNvPr id="4" name="Title 1"/>
          <p:cNvSpPr txBox="1">
            <a:spLocks/>
          </p:cNvSpPr>
          <p:nvPr/>
        </p:nvSpPr>
        <p:spPr>
          <a:xfrm>
            <a:off x="611560" y="242392"/>
            <a:ext cx="8229600" cy="73833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solidFill>
                  <a:srgbClr val="0070C0"/>
                </a:solidFill>
              </a:rPr>
              <a:t>Features of Graph Database</a:t>
            </a:r>
            <a:endParaRPr lang="en-US" b="1" dirty="0">
              <a:solidFill>
                <a:srgbClr val="0070C0"/>
              </a:solidFill>
            </a:endParaRPr>
          </a:p>
        </p:txBody>
      </p:sp>
      <p:pic>
        <p:nvPicPr>
          <p:cNvPr id="5" name="Picture 4"/>
          <p:cNvPicPr>
            <a:picLocks noChangeAspect="1"/>
          </p:cNvPicPr>
          <p:nvPr/>
        </p:nvPicPr>
        <p:blipFill>
          <a:blip r:embed="rId2" cstate="print"/>
          <a:stretch>
            <a:fillRect/>
          </a:stretch>
        </p:blipFill>
        <p:spPr>
          <a:xfrm>
            <a:off x="3733800" y="2852936"/>
            <a:ext cx="5107360" cy="3415792"/>
          </a:xfrm>
          <a:prstGeom prst="rect">
            <a:avLst/>
          </a:prstGeom>
        </p:spPr>
      </p:pic>
      <p:sp>
        <p:nvSpPr>
          <p:cNvPr id="2" name="Footer Placeholder 1"/>
          <p:cNvSpPr>
            <a:spLocks noGrp="1"/>
          </p:cNvSpPr>
          <p:nvPr>
            <p:ph type="ftr" sz="quarter" idx="11"/>
          </p:nvPr>
        </p:nvSpPr>
        <p:spPr/>
        <p:txBody>
          <a:bodyPr/>
          <a:lstStyle/>
          <a:p>
            <a:r>
              <a:rPr lang="en-US" smtClean="0"/>
              <a:t>Mrs. Deepali Jaadhav</a:t>
            </a:r>
            <a:endParaRPr lang="en-US"/>
          </a:p>
        </p:txBody>
      </p:sp>
      <p:sp>
        <p:nvSpPr>
          <p:cNvPr id="6" name="Slide Number Placeholder 5"/>
          <p:cNvSpPr>
            <a:spLocks noGrp="1"/>
          </p:cNvSpPr>
          <p:nvPr>
            <p:ph type="sldNum" sz="quarter" idx="12"/>
          </p:nvPr>
        </p:nvSpPr>
        <p:spPr/>
        <p:txBody>
          <a:bodyPr/>
          <a:lstStyle/>
          <a:p>
            <a:fld id="{85EE57E0-DBE6-4094-A444-EB8D34B8B884}" type="slidenum">
              <a:rPr lang="en-US" smtClean="0"/>
              <a:pPr/>
              <a:t>144</a:t>
            </a:fld>
            <a:endParaRPr lang="en-US"/>
          </a:p>
        </p:txBody>
      </p:sp>
    </p:spTree>
    <p:extLst>
      <p:ext uri="{BB962C8B-B14F-4D97-AF65-F5344CB8AC3E}">
        <p14:creationId xmlns="" xmlns:p14="http://schemas.microsoft.com/office/powerpoint/2010/main" val="262248750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268760"/>
            <a:ext cx="7850833" cy="4680520"/>
          </a:xfrm>
        </p:spPr>
        <p:txBody>
          <a:bodyPr>
            <a:noAutofit/>
          </a:bodyPr>
          <a:lstStyle/>
          <a:p>
            <a:pPr algn="just"/>
            <a:r>
              <a:rPr lang="en-IN" sz="2000" dirty="0"/>
              <a:t>Relationships are first-class citizens in graph databases; most of the value of graph databases is derived from the relationships</a:t>
            </a:r>
            <a:r>
              <a:rPr lang="en-IN" sz="2000" dirty="0" smtClean="0"/>
              <a:t>.</a:t>
            </a:r>
          </a:p>
          <a:p>
            <a:pPr algn="just"/>
            <a:r>
              <a:rPr lang="en-IN" sz="2000" smtClean="0"/>
              <a:t>Relationships </a:t>
            </a:r>
            <a:r>
              <a:rPr lang="en-IN" sz="2000" dirty="0"/>
              <a:t>don’t only have a type, a start node, and an end node, but can have properties of their own. </a:t>
            </a:r>
            <a:endParaRPr lang="en-IN" sz="2000" dirty="0" smtClean="0"/>
          </a:p>
          <a:p>
            <a:pPr algn="just"/>
            <a:r>
              <a:rPr lang="en-IN" sz="2000" dirty="0" smtClean="0"/>
              <a:t>Using </a:t>
            </a:r>
            <a:r>
              <a:rPr lang="en-IN" sz="2000" dirty="0"/>
              <a:t>these properties on the relationships, we can add intelligence to the relationship—for example, since when did they become friends, what is the distance between the nodes, or what aspects are shared between the nodes. </a:t>
            </a:r>
            <a:endParaRPr lang="en-IN" sz="2000" dirty="0" smtClean="0"/>
          </a:p>
          <a:p>
            <a:pPr algn="just"/>
            <a:r>
              <a:rPr lang="en-IN" sz="2000" dirty="0" smtClean="0"/>
              <a:t>These </a:t>
            </a:r>
            <a:r>
              <a:rPr lang="en-IN" sz="2000" dirty="0"/>
              <a:t>properties on the relationships can be used to query the graph. </a:t>
            </a:r>
            <a:endParaRPr lang="en-IN" sz="2000" dirty="0" smtClean="0"/>
          </a:p>
          <a:p>
            <a:pPr algn="just"/>
            <a:r>
              <a:rPr lang="en-IN" sz="2000" dirty="0"/>
              <a:t>Adding new relationship types is easy; changing existing nodes and their relationships is similar to data </a:t>
            </a:r>
            <a:r>
              <a:rPr lang="en-IN" sz="2000" dirty="0" smtClean="0"/>
              <a:t>migration, </a:t>
            </a:r>
            <a:r>
              <a:rPr lang="en-IN" sz="2000" dirty="0"/>
              <a:t>because these changes will have to be done on each node and each relationship in the existing data. </a:t>
            </a:r>
          </a:p>
        </p:txBody>
      </p:sp>
      <p:sp>
        <p:nvSpPr>
          <p:cNvPr id="4" name="Title 1"/>
          <p:cNvSpPr txBox="1">
            <a:spLocks/>
          </p:cNvSpPr>
          <p:nvPr/>
        </p:nvSpPr>
        <p:spPr>
          <a:xfrm>
            <a:off x="609598" y="332656"/>
            <a:ext cx="8229600" cy="73833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smtClean="0">
                <a:solidFill>
                  <a:srgbClr val="0070C0"/>
                </a:solidFill>
              </a:rPr>
              <a:t>Features of Graph Database</a:t>
            </a:r>
            <a:endParaRPr lang="en-US" b="1" dirty="0">
              <a:solidFill>
                <a:srgbClr val="0070C0"/>
              </a:solidFill>
            </a:endParaRPr>
          </a:p>
        </p:txBody>
      </p:sp>
      <p:sp>
        <p:nvSpPr>
          <p:cNvPr id="2" name="Footer Placeholder 1"/>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145</a:t>
            </a:fld>
            <a:endParaRPr lang="en-US"/>
          </a:p>
        </p:txBody>
      </p:sp>
    </p:spTree>
    <p:extLst>
      <p:ext uri="{BB962C8B-B14F-4D97-AF65-F5344CB8AC3E}">
        <p14:creationId xmlns="" xmlns:p14="http://schemas.microsoft.com/office/powerpoint/2010/main" val="3901876466"/>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476672"/>
            <a:ext cx="6347713" cy="648072"/>
          </a:xfrm>
        </p:spPr>
        <p:txBody>
          <a:bodyPr/>
          <a:lstStyle/>
          <a:p>
            <a:pPr algn="ctr"/>
            <a:r>
              <a:rPr lang="en-IN" b="1" dirty="0" smtClean="0"/>
              <a:t>Neo4j Graph Database</a:t>
            </a:r>
            <a:endParaRPr lang="en-IN" b="1" dirty="0"/>
          </a:p>
        </p:txBody>
      </p:sp>
      <p:sp>
        <p:nvSpPr>
          <p:cNvPr id="3" name="Content Placeholder 2"/>
          <p:cNvSpPr>
            <a:spLocks noGrp="1"/>
          </p:cNvSpPr>
          <p:nvPr>
            <p:ph idx="1"/>
          </p:nvPr>
        </p:nvSpPr>
        <p:spPr>
          <a:xfrm>
            <a:off x="457200" y="1371600"/>
            <a:ext cx="8153400" cy="4628587"/>
          </a:xfrm>
        </p:spPr>
        <p:txBody>
          <a:bodyPr>
            <a:normAutofit/>
          </a:bodyPr>
          <a:lstStyle/>
          <a:p>
            <a:pPr algn="just"/>
            <a:r>
              <a:rPr lang="en-IN" sz="2000" dirty="0"/>
              <a:t>Neo4j is a </a:t>
            </a:r>
            <a:r>
              <a:rPr lang="en-IN" sz="2000" dirty="0" err="1"/>
              <a:t>NoSQL</a:t>
            </a:r>
            <a:r>
              <a:rPr lang="en-IN" sz="2000" dirty="0"/>
              <a:t> database. </a:t>
            </a:r>
            <a:endParaRPr lang="en-IN" sz="2000" dirty="0" smtClean="0"/>
          </a:p>
          <a:p>
            <a:pPr algn="just"/>
            <a:r>
              <a:rPr lang="en-IN" sz="2000" dirty="0" smtClean="0"/>
              <a:t>It </a:t>
            </a:r>
            <a:r>
              <a:rPr lang="en-IN" sz="2000" dirty="0"/>
              <a:t>is highly scalable and schema-free. </a:t>
            </a:r>
            <a:endParaRPr lang="en-IN" sz="2000" dirty="0" smtClean="0"/>
          </a:p>
          <a:p>
            <a:pPr algn="just"/>
            <a:r>
              <a:rPr lang="en-IN" sz="2000" dirty="0" smtClean="0"/>
              <a:t>It's </a:t>
            </a:r>
            <a:r>
              <a:rPr lang="en-IN" sz="2000" dirty="0"/>
              <a:t>world most popular graph database management </a:t>
            </a:r>
            <a:r>
              <a:rPr lang="en-IN" sz="2000" dirty="0" smtClean="0"/>
              <a:t>system </a:t>
            </a:r>
            <a:r>
              <a:rPr lang="en-IN" sz="2000" dirty="0"/>
              <a:t>and Cypher Query Language (CQL). </a:t>
            </a:r>
            <a:endParaRPr lang="en-IN" sz="2000" dirty="0" smtClean="0"/>
          </a:p>
          <a:p>
            <a:pPr algn="just"/>
            <a:r>
              <a:rPr lang="en-IN" sz="2000" dirty="0" smtClean="0"/>
              <a:t>Neo4j </a:t>
            </a:r>
            <a:r>
              <a:rPr lang="en-IN" sz="2000" dirty="0"/>
              <a:t>is written in Java Language</a:t>
            </a:r>
            <a:r>
              <a:rPr lang="en-IN" sz="2000" dirty="0" smtClean="0"/>
              <a:t>. </a:t>
            </a:r>
          </a:p>
          <a:p>
            <a:pPr algn="just"/>
            <a:r>
              <a:rPr lang="en-IN" sz="2000" dirty="0" smtClean="0"/>
              <a:t>Neo4j </a:t>
            </a:r>
            <a:r>
              <a:rPr lang="en-IN" sz="2000" dirty="0"/>
              <a:t>was developed by Neo technology and called an ACID-compliant transactional database with native graph storage and processing.</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146</a:t>
            </a:fld>
            <a:endParaRPr lang="en-US"/>
          </a:p>
        </p:txBody>
      </p:sp>
    </p:spTree>
    <p:extLst>
      <p:ext uri="{BB962C8B-B14F-4D97-AF65-F5344CB8AC3E}">
        <p14:creationId xmlns="" xmlns:p14="http://schemas.microsoft.com/office/powerpoint/2010/main" val="385482889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476672"/>
            <a:ext cx="6347713" cy="659160"/>
          </a:xfrm>
        </p:spPr>
        <p:txBody>
          <a:bodyPr>
            <a:normAutofit/>
          </a:bodyPr>
          <a:lstStyle/>
          <a:p>
            <a:pPr algn="ctr"/>
            <a:r>
              <a:rPr lang="en-IN" b="1" dirty="0"/>
              <a:t>Features of </a:t>
            </a:r>
            <a:r>
              <a:rPr lang="en-IN" b="1" dirty="0" smtClean="0"/>
              <a:t>Neo4j</a:t>
            </a:r>
            <a:endParaRPr lang="en-IN" b="1" dirty="0"/>
          </a:p>
        </p:txBody>
      </p:sp>
      <p:sp>
        <p:nvSpPr>
          <p:cNvPr id="3" name="Content Placeholder 2"/>
          <p:cNvSpPr>
            <a:spLocks noGrp="1"/>
          </p:cNvSpPr>
          <p:nvPr>
            <p:ph idx="1"/>
          </p:nvPr>
        </p:nvSpPr>
        <p:spPr>
          <a:xfrm>
            <a:off x="587894" y="1219200"/>
            <a:ext cx="7850833" cy="4885184"/>
          </a:xfrm>
        </p:spPr>
        <p:txBody>
          <a:bodyPr>
            <a:normAutofit fontScale="70000" lnSpcReduction="20000"/>
          </a:bodyPr>
          <a:lstStyle/>
          <a:p>
            <a:pPr algn="just">
              <a:lnSpc>
                <a:spcPct val="120000"/>
              </a:lnSpc>
              <a:spcAft>
                <a:spcPts val="200"/>
              </a:spcAft>
            </a:pPr>
            <a:r>
              <a:rPr lang="en-IN" b="1" dirty="0"/>
              <a:t>Flexible Schema: </a:t>
            </a:r>
            <a:r>
              <a:rPr lang="en-IN" dirty="0"/>
              <a:t>Neo4j follows a data model called graph model. The graph contains nodes and the nodes are connected to each other. Nodes and relationships store data in key-value pairs known as properties.</a:t>
            </a:r>
          </a:p>
          <a:p>
            <a:pPr algn="just">
              <a:lnSpc>
                <a:spcPct val="120000"/>
              </a:lnSpc>
              <a:spcAft>
                <a:spcPts val="200"/>
              </a:spcAft>
            </a:pPr>
            <a:r>
              <a:rPr lang="en-IN" b="1" dirty="0"/>
              <a:t>ACID Property: </a:t>
            </a:r>
            <a:r>
              <a:rPr lang="en-IN" dirty="0"/>
              <a:t>Neo4j supports full ACID properties (Atomicity, Consistency, Isolation and Durability).</a:t>
            </a:r>
          </a:p>
          <a:p>
            <a:pPr algn="just">
              <a:lnSpc>
                <a:spcPct val="120000"/>
              </a:lnSpc>
              <a:spcAft>
                <a:spcPts val="200"/>
              </a:spcAft>
            </a:pPr>
            <a:r>
              <a:rPr lang="en-IN" b="1" dirty="0"/>
              <a:t>Scalability: </a:t>
            </a:r>
            <a:r>
              <a:rPr lang="en-IN" dirty="0"/>
              <a:t>Neo4j facilitates you to scale the database by increasing the number of reads/writes, and the volume without affecting the data integrity and the speed of query processing.</a:t>
            </a:r>
          </a:p>
          <a:p>
            <a:pPr algn="just">
              <a:lnSpc>
                <a:spcPct val="120000"/>
              </a:lnSpc>
              <a:spcAft>
                <a:spcPts val="200"/>
              </a:spcAft>
            </a:pPr>
            <a:r>
              <a:rPr lang="en-IN" b="1" dirty="0"/>
              <a:t>Reliability: </a:t>
            </a:r>
            <a:r>
              <a:rPr lang="en-IN" dirty="0"/>
              <a:t>Neo4j provides replication for data safety and reliability.</a:t>
            </a:r>
          </a:p>
          <a:p>
            <a:pPr algn="just">
              <a:lnSpc>
                <a:spcPct val="120000"/>
              </a:lnSpc>
              <a:spcAft>
                <a:spcPts val="200"/>
              </a:spcAft>
            </a:pPr>
            <a:r>
              <a:rPr lang="en-IN" b="1" dirty="0"/>
              <a:t>Cypher Query Language: </a:t>
            </a:r>
            <a:r>
              <a:rPr lang="en-IN" dirty="0"/>
              <a:t>Neo4j provides a powerful declarative query language called Cypher Query language. It is used to create and retrieve relations between data without using the complex queries like Joins.</a:t>
            </a:r>
          </a:p>
          <a:p>
            <a:pPr algn="just">
              <a:lnSpc>
                <a:spcPct val="120000"/>
              </a:lnSpc>
              <a:spcAft>
                <a:spcPts val="200"/>
              </a:spcAft>
            </a:pPr>
            <a:r>
              <a:rPr lang="en-IN" b="1" dirty="0"/>
              <a:t>Built-in Web applications: </a:t>
            </a:r>
            <a:r>
              <a:rPr lang="en-IN" dirty="0"/>
              <a:t>Neo4j also provides a built-in Neo4j browser web application which can be used to create and retrieve your graph data.</a:t>
            </a:r>
          </a:p>
          <a:p>
            <a:pPr algn="just">
              <a:lnSpc>
                <a:spcPct val="120000"/>
              </a:lnSpc>
              <a:spcAft>
                <a:spcPts val="200"/>
              </a:spcAft>
            </a:pPr>
            <a:r>
              <a:rPr lang="en-IN" b="1" dirty="0" err="1"/>
              <a:t>GraphDB</a:t>
            </a:r>
            <a:r>
              <a:rPr lang="en-IN" b="1" dirty="0"/>
              <a:t>: </a:t>
            </a:r>
            <a:r>
              <a:rPr lang="en-IN" dirty="0"/>
              <a:t>Neo4j follows Property Graph Data Model.</a:t>
            </a:r>
          </a:p>
          <a:p>
            <a:pPr marL="0" indent="0" algn="just">
              <a:lnSpc>
                <a:spcPct val="120000"/>
              </a:lnSpc>
              <a:spcAft>
                <a:spcPts val="200"/>
              </a:spcAft>
              <a:buNone/>
            </a:pPr>
            <a:endParaRPr lang="en-IN" dirty="0"/>
          </a:p>
        </p:txBody>
      </p:sp>
      <p:sp>
        <p:nvSpPr>
          <p:cNvPr id="4" name="Footer Placeholder 3"/>
          <p:cNvSpPr>
            <a:spLocks noGrp="1"/>
          </p:cNvSpPr>
          <p:nvPr>
            <p:ph type="ftr" sz="quarter" idx="11"/>
          </p:nvPr>
        </p:nvSpPr>
        <p:spPr>
          <a:xfrm>
            <a:off x="609598" y="6475709"/>
            <a:ext cx="4622973" cy="365125"/>
          </a:xfrm>
        </p:spPr>
        <p:txBody>
          <a:bodyPr/>
          <a:lstStyle/>
          <a:p>
            <a:r>
              <a:rPr lang="en-US" dirty="0" smtClean="0"/>
              <a:t>Mrs. </a:t>
            </a:r>
            <a:r>
              <a:rPr lang="en-US" dirty="0" err="1" smtClean="0"/>
              <a:t>Deepali</a:t>
            </a:r>
            <a:r>
              <a:rPr lang="en-US" dirty="0" smtClean="0"/>
              <a:t> </a:t>
            </a:r>
            <a:r>
              <a:rPr lang="en-US" dirty="0" err="1" smtClean="0"/>
              <a:t>Jaadhav</a:t>
            </a:r>
            <a:endParaRPr lang="en-US" dirty="0"/>
          </a:p>
        </p:txBody>
      </p:sp>
      <p:sp>
        <p:nvSpPr>
          <p:cNvPr id="5" name="Slide Number Placeholder 4"/>
          <p:cNvSpPr>
            <a:spLocks noGrp="1"/>
          </p:cNvSpPr>
          <p:nvPr>
            <p:ph type="sldNum" sz="quarter" idx="12"/>
          </p:nvPr>
        </p:nvSpPr>
        <p:spPr/>
        <p:txBody>
          <a:bodyPr/>
          <a:lstStyle/>
          <a:p>
            <a:fld id="{85EE57E0-DBE6-4094-A444-EB8D34B8B884}" type="slidenum">
              <a:rPr lang="en-US" smtClean="0"/>
              <a:pPr/>
              <a:t>147</a:t>
            </a:fld>
            <a:endParaRPr lang="en-US"/>
          </a:p>
        </p:txBody>
      </p:sp>
    </p:spTree>
    <p:extLst>
      <p:ext uri="{BB962C8B-B14F-4D97-AF65-F5344CB8AC3E}">
        <p14:creationId xmlns="" xmlns:p14="http://schemas.microsoft.com/office/powerpoint/2010/main" val="336979897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548680"/>
            <a:ext cx="6347713" cy="659160"/>
          </a:xfrm>
        </p:spPr>
        <p:txBody>
          <a:bodyPr>
            <a:normAutofit/>
          </a:bodyPr>
          <a:lstStyle/>
          <a:p>
            <a:pPr algn="ctr"/>
            <a:r>
              <a:rPr lang="en-IN" b="1" dirty="0"/>
              <a:t>General </a:t>
            </a:r>
            <a:r>
              <a:rPr lang="en-IN" b="1" dirty="0" smtClean="0"/>
              <a:t>Features of Neo4j</a:t>
            </a:r>
            <a:endParaRPr lang="en-IN" b="1" dirty="0"/>
          </a:p>
        </p:txBody>
      </p:sp>
      <p:sp>
        <p:nvSpPr>
          <p:cNvPr id="3" name="Content Placeholder 2"/>
          <p:cNvSpPr>
            <a:spLocks noGrp="1"/>
          </p:cNvSpPr>
          <p:nvPr>
            <p:ph idx="1"/>
          </p:nvPr>
        </p:nvSpPr>
        <p:spPr>
          <a:xfrm>
            <a:off x="609599" y="1412776"/>
            <a:ext cx="7850834" cy="4628587"/>
          </a:xfrm>
        </p:spPr>
        <p:txBody>
          <a:bodyPr>
            <a:normAutofit/>
          </a:bodyPr>
          <a:lstStyle/>
          <a:p>
            <a:pPr algn="just"/>
            <a:r>
              <a:rPr lang="en-IN" sz="2000" dirty="0"/>
              <a:t>It supports UNIQUE constraints.</a:t>
            </a:r>
          </a:p>
          <a:p>
            <a:pPr algn="just"/>
            <a:r>
              <a:rPr lang="en-IN" sz="2000" dirty="0"/>
              <a:t>It uses Native graph storage with Native GPE(Graph Processing Engine).</a:t>
            </a:r>
          </a:p>
          <a:p>
            <a:pPr algn="just"/>
            <a:r>
              <a:rPr lang="en-IN" sz="2000" dirty="0"/>
              <a:t>It supports exporting of query data to JSON and XLS format.</a:t>
            </a:r>
          </a:p>
          <a:p>
            <a:pPr algn="just"/>
            <a:r>
              <a:rPr lang="en-IN" sz="2000" dirty="0"/>
              <a:t>It provides REST API to be accessed by any Programming Language like Java, Spring, </a:t>
            </a:r>
            <a:r>
              <a:rPr lang="en-IN" sz="2000" dirty="0" err="1"/>
              <a:t>Scala</a:t>
            </a:r>
            <a:r>
              <a:rPr lang="en-IN" sz="2000" dirty="0"/>
              <a:t> etc.</a:t>
            </a:r>
          </a:p>
          <a:p>
            <a:pPr algn="just"/>
            <a:r>
              <a:rPr lang="en-IN" sz="2000" dirty="0"/>
              <a:t>It provides Java Script to be accessed by any UI MVC Framework like Node JS.</a:t>
            </a:r>
          </a:p>
          <a:p>
            <a:pPr algn="just"/>
            <a:r>
              <a:rPr lang="en-IN" sz="2000" dirty="0"/>
              <a:t>It supports two kinds of Java API: Cypher API and Native Java API to develop Java applications</a:t>
            </a:r>
            <a:r>
              <a:rPr lang="en-IN" sz="2000" dirty="0" smtClean="0"/>
              <a:t>.</a:t>
            </a:r>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148</a:t>
            </a:fld>
            <a:endParaRPr lang="en-US"/>
          </a:p>
        </p:txBody>
      </p:sp>
    </p:spTree>
    <p:extLst>
      <p:ext uri="{BB962C8B-B14F-4D97-AF65-F5344CB8AC3E}">
        <p14:creationId xmlns="" xmlns:p14="http://schemas.microsoft.com/office/powerpoint/2010/main" val="203476948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548680"/>
            <a:ext cx="6347713" cy="659160"/>
          </a:xfrm>
        </p:spPr>
        <p:txBody>
          <a:bodyPr/>
          <a:lstStyle/>
          <a:p>
            <a:pPr algn="ctr"/>
            <a:r>
              <a:rPr lang="en-IN" b="1" dirty="0"/>
              <a:t>Advantages of </a:t>
            </a:r>
            <a:r>
              <a:rPr lang="en-IN" b="1" dirty="0" smtClean="0"/>
              <a:t>Neo4j</a:t>
            </a:r>
            <a:endParaRPr lang="en-IN" b="1" dirty="0"/>
          </a:p>
        </p:txBody>
      </p:sp>
      <p:sp>
        <p:nvSpPr>
          <p:cNvPr id="3" name="Content Placeholder 2"/>
          <p:cNvSpPr>
            <a:spLocks noGrp="1"/>
          </p:cNvSpPr>
          <p:nvPr>
            <p:ph idx="1"/>
          </p:nvPr>
        </p:nvSpPr>
        <p:spPr>
          <a:xfrm>
            <a:off x="609599" y="1316050"/>
            <a:ext cx="7634809" cy="4556579"/>
          </a:xfrm>
        </p:spPr>
        <p:txBody>
          <a:bodyPr>
            <a:noAutofit/>
          </a:bodyPr>
          <a:lstStyle/>
          <a:p>
            <a:pPr algn="just"/>
            <a:r>
              <a:rPr lang="en-IN" sz="2000" b="1" dirty="0"/>
              <a:t>Highly scalable:</a:t>
            </a:r>
            <a:r>
              <a:rPr lang="en-IN" sz="2000" dirty="0"/>
              <a:t> Neo4j is highly scalable. It provides a simple, powerful and flexible data model which can be changed according to applications and uses. It provides:</a:t>
            </a:r>
          </a:p>
          <a:p>
            <a:pPr lvl="1" algn="just"/>
            <a:r>
              <a:rPr lang="en-IN" sz="2000" dirty="0"/>
              <a:t>Higher vertical scaling.</a:t>
            </a:r>
          </a:p>
          <a:p>
            <a:pPr lvl="1" algn="just"/>
            <a:r>
              <a:rPr lang="en-IN" sz="2000" dirty="0"/>
              <a:t>Improved operational characteristics at scale.</a:t>
            </a:r>
          </a:p>
          <a:p>
            <a:pPr lvl="1" algn="just"/>
            <a:r>
              <a:rPr lang="en-IN" sz="2000" dirty="0"/>
              <a:t>Higher concurrency.</a:t>
            </a:r>
          </a:p>
          <a:p>
            <a:pPr lvl="1" algn="just"/>
            <a:r>
              <a:rPr lang="en-IN" sz="2000" dirty="0"/>
              <a:t>Simplified tuning.</a:t>
            </a:r>
          </a:p>
          <a:p>
            <a:pPr algn="just"/>
            <a:r>
              <a:rPr lang="en-IN" sz="2000" b="1" dirty="0"/>
              <a:t>Schema-free:</a:t>
            </a:r>
            <a:r>
              <a:rPr lang="en-IN" sz="2000" dirty="0"/>
              <a:t> Neo4j is schema-free like other </a:t>
            </a:r>
            <a:r>
              <a:rPr lang="en-IN" sz="2000" dirty="0" err="1"/>
              <a:t>NoSQL</a:t>
            </a:r>
            <a:r>
              <a:rPr lang="en-IN" sz="2000" dirty="0"/>
              <a:t> databases.</a:t>
            </a:r>
          </a:p>
          <a:p>
            <a:pPr algn="just"/>
            <a:r>
              <a:rPr lang="en-IN" sz="2000" b="1" dirty="0"/>
              <a:t>High availability:</a:t>
            </a:r>
            <a:r>
              <a:rPr lang="en-IN" sz="2000" dirty="0"/>
              <a:t> Neo4j provides high availability for large enterprise real-time applications with transactional guarantees.</a:t>
            </a:r>
          </a:p>
          <a:p>
            <a:pPr algn="just"/>
            <a:r>
              <a:rPr lang="en-IN" sz="2000" b="1" dirty="0"/>
              <a:t>Real-time data analysis:</a:t>
            </a:r>
            <a:r>
              <a:rPr lang="en-IN" sz="2000" dirty="0"/>
              <a:t> Neo4j provides results based on real-time data.</a:t>
            </a:r>
          </a:p>
          <a:p>
            <a:pPr marL="0" indent="0" algn="just">
              <a:buNone/>
            </a:pPr>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149</a:t>
            </a:fld>
            <a:endParaRPr lang="en-US"/>
          </a:p>
        </p:txBody>
      </p:sp>
    </p:spTree>
    <p:extLst>
      <p:ext uri="{BB962C8B-B14F-4D97-AF65-F5344CB8AC3E}">
        <p14:creationId xmlns="" xmlns:p14="http://schemas.microsoft.com/office/powerpoint/2010/main" val="1159718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Maintain Data Consistency</a:t>
            </a:r>
            <a:endParaRPr lang="en-US" dirty="0"/>
          </a:p>
        </p:txBody>
      </p:sp>
      <p:sp>
        <p:nvSpPr>
          <p:cNvPr id="3" name="Content Placeholder 2"/>
          <p:cNvSpPr>
            <a:spLocks noGrp="1"/>
          </p:cNvSpPr>
          <p:nvPr>
            <p:ph sz="quarter" idx="1"/>
          </p:nvPr>
        </p:nvSpPr>
        <p:spPr>
          <a:xfrm>
            <a:off x="457200" y="1219200"/>
            <a:ext cx="8258204" cy="1676400"/>
          </a:xfrm>
        </p:spPr>
        <p:txBody>
          <a:bodyPr>
            <a:normAutofit/>
          </a:bodyPr>
          <a:lstStyle/>
          <a:p>
            <a:pPr algn="just"/>
            <a:r>
              <a:rPr lang="en-GB" sz="1800" dirty="0" smtClean="0"/>
              <a:t>It is important to ensure that the correct data is written to a persistent storage device. </a:t>
            </a:r>
          </a:p>
          <a:p>
            <a:pPr algn="just"/>
            <a:r>
              <a:rPr lang="en-GB" sz="1800" dirty="0" smtClean="0"/>
              <a:t>If the write or read operation does not accurately record or retrieve data, the database will not be </a:t>
            </a:r>
            <a:r>
              <a:rPr lang="en-US" sz="1800" dirty="0" smtClean="0"/>
              <a:t>of much use.</a:t>
            </a:r>
          </a:p>
          <a:p>
            <a:pPr algn="just"/>
            <a:r>
              <a:rPr lang="en-US" sz="1800" dirty="0" smtClean="0"/>
              <a:t>Concurrency control mechanism is used for data consistency.</a:t>
            </a:r>
            <a:endParaRPr lang="en-US" sz="1800" dirty="0"/>
          </a:p>
        </p:txBody>
      </p:sp>
      <p:pic>
        <p:nvPicPr>
          <p:cNvPr id="2050" name="Picture 2"/>
          <p:cNvPicPr>
            <a:picLocks noChangeAspect="1" noChangeArrowheads="1"/>
          </p:cNvPicPr>
          <p:nvPr/>
        </p:nvPicPr>
        <p:blipFill>
          <a:blip r:embed="rId2" cstate="print"/>
          <a:srcRect/>
          <a:stretch>
            <a:fillRect/>
          </a:stretch>
        </p:blipFill>
        <p:spPr bwMode="auto">
          <a:xfrm>
            <a:off x="2590799" y="3051148"/>
            <a:ext cx="3886201" cy="3138261"/>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316050"/>
            <a:ext cx="7850833" cy="4556579"/>
          </a:xfrm>
        </p:spPr>
        <p:txBody>
          <a:bodyPr>
            <a:noAutofit/>
          </a:bodyPr>
          <a:lstStyle/>
          <a:p>
            <a:pPr algn="just"/>
            <a:r>
              <a:rPr lang="en-IN" sz="1900" b="1" dirty="0"/>
              <a:t>Easy representation:</a:t>
            </a:r>
            <a:r>
              <a:rPr lang="en-IN" sz="1900" dirty="0"/>
              <a:t> Neo4j provides a very easy way to represent connected and semi-structured data</a:t>
            </a:r>
            <a:r>
              <a:rPr lang="en-IN" sz="1900" dirty="0" smtClean="0"/>
              <a:t>.</a:t>
            </a:r>
          </a:p>
          <a:p>
            <a:pPr algn="just"/>
            <a:r>
              <a:rPr lang="en-IN" sz="1900" b="1" dirty="0"/>
              <a:t>Fast Execution:</a:t>
            </a:r>
            <a:r>
              <a:rPr lang="en-IN" sz="1900" dirty="0"/>
              <a:t> Neo4j is fast because more connected data is very easy to retrieve and navigate.</a:t>
            </a:r>
          </a:p>
          <a:p>
            <a:pPr algn="just"/>
            <a:r>
              <a:rPr lang="en-IN" sz="1900" b="1" dirty="0"/>
              <a:t>Easy retrieval:</a:t>
            </a:r>
            <a:r>
              <a:rPr lang="en-IN" sz="1900" dirty="0"/>
              <a:t> Neo4j facilitates you not only represent but also easily retrieve </a:t>
            </a:r>
            <a:r>
              <a:rPr lang="en-IN" sz="1900" b="1" dirty="0"/>
              <a:t>(traverse/navigate)</a:t>
            </a:r>
            <a:r>
              <a:rPr lang="en-IN" sz="1900" dirty="0"/>
              <a:t> connected data faster other databases comparatively.</a:t>
            </a:r>
          </a:p>
          <a:p>
            <a:pPr algn="just"/>
            <a:r>
              <a:rPr lang="en-IN" sz="1900" b="1" dirty="0"/>
              <a:t>Cypher Query language:</a:t>
            </a:r>
            <a:r>
              <a:rPr lang="en-IN" sz="1900" dirty="0"/>
              <a:t> Neo4j provides CQL </a:t>
            </a:r>
            <a:r>
              <a:rPr lang="en-IN" sz="1900" b="1" dirty="0"/>
              <a:t>(Cypher Query Language)</a:t>
            </a:r>
            <a:r>
              <a:rPr lang="en-IN" sz="1900" dirty="0"/>
              <a:t> a declarative query language to represent the graph visually, using ASCII-art syntax. The commands of this language is very easy to learn and human readable.</a:t>
            </a:r>
          </a:p>
          <a:p>
            <a:pPr algn="just"/>
            <a:r>
              <a:rPr lang="en-IN" sz="1900" b="1" dirty="0"/>
              <a:t>No Join:</a:t>
            </a:r>
            <a:r>
              <a:rPr lang="en-IN" sz="1900" dirty="0"/>
              <a:t> Neo4j doesn't require complex Joins to retrieve connected/related data as it is very easy to retrieve its adjacent node or relationship details without Joins or Indexes because it is a graph database and all nodes are already connected</a:t>
            </a:r>
            <a:r>
              <a:rPr lang="en-IN" sz="1900" dirty="0" smtClean="0"/>
              <a:t>.</a:t>
            </a:r>
            <a:endParaRPr lang="en-IN" sz="1900" dirty="0"/>
          </a:p>
          <a:p>
            <a:pPr algn="just"/>
            <a:endParaRPr lang="en-IN" sz="1900" dirty="0"/>
          </a:p>
        </p:txBody>
      </p:sp>
      <p:sp>
        <p:nvSpPr>
          <p:cNvPr id="4" name="Footer Placeholder 3"/>
          <p:cNvSpPr>
            <a:spLocks noGrp="1"/>
          </p:cNvSpPr>
          <p:nvPr>
            <p:ph type="ftr" sz="quarter" idx="11"/>
          </p:nvPr>
        </p:nvSpPr>
        <p:spPr>
          <a:xfrm>
            <a:off x="609599" y="6223925"/>
            <a:ext cx="4622973" cy="365125"/>
          </a:xfrm>
        </p:spPr>
        <p:txBody>
          <a:bodyPr/>
          <a:lstStyle/>
          <a:p>
            <a:r>
              <a:rPr lang="en-US" dirty="0" smtClean="0"/>
              <a:t>Mrs. </a:t>
            </a:r>
            <a:r>
              <a:rPr lang="en-US" dirty="0" err="1" smtClean="0"/>
              <a:t>Deepali</a:t>
            </a:r>
            <a:r>
              <a:rPr lang="en-US" dirty="0" smtClean="0"/>
              <a:t> </a:t>
            </a:r>
            <a:r>
              <a:rPr lang="en-US" dirty="0" err="1" smtClean="0"/>
              <a:t>Jaadhav</a:t>
            </a:r>
            <a:endParaRPr lang="en-US" dirty="0"/>
          </a:p>
        </p:txBody>
      </p:sp>
      <p:sp>
        <p:nvSpPr>
          <p:cNvPr id="5" name="Slide Number Placeholder 4"/>
          <p:cNvSpPr>
            <a:spLocks noGrp="1"/>
          </p:cNvSpPr>
          <p:nvPr>
            <p:ph type="sldNum" sz="quarter" idx="12"/>
          </p:nvPr>
        </p:nvSpPr>
        <p:spPr/>
        <p:txBody>
          <a:bodyPr/>
          <a:lstStyle/>
          <a:p>
            <a:fld id="{85EE57E0-DBE6-4094-A444-EB8D34B8B884}" type="slidenum">
              <a:rPr lang="en-US" smtClean="0"/>
              <a:pPr/>
              <a:t>150</a:t>
            </a:fld>
            <a:endParaRPr lang="en-US"/>
          </a:p>
        </p:txBody>
      </p:sp>
      <p:sp>
        <p:nvSpPr>
          <p:cNvPr id="6" name="Title 1"/>
          <p:cNvSpPr>
            <a:spLocks noGrp="1"/>
          </p:cNvSpPr>
          <p:nvPr>
            <p:ph type="title"/>
          </p:nvPr>
        </p:nvSpPr>
        <p:spPr>
          <a:xfrm>
            <a:off x="1403648" y="548680"/>
            <a:ext cx="6347713" cy="659160"/>
          </a:xfrm>
        </p:spPr>
        <p:txBody>
          <a:bodyPr/>
          <a:lstStyle/>
          <a:p>
            <a:pPr algn="ctr"/>
            <a:r>
              <a:rPr lang="en-IN" b="1" dirty="0"/>
              <a:t>Advantages of </a:t>
            </a:r>
            <a:r>
              <a:rPr lang="en-IN" b="1" dirty="0" smtClean="0"/>
              <a:t>Neo4j</a:t>
            </a:r>
            <a:endParaRPr lang="en-IN" b="1" dirty="0"/>
          </a:p>
        </p:txBody>
      </p:sp>
    </p:spTree>
    <p:extLst>
      <p:ext uri="{BB962C8B-B14F-4D97-AF65-F5344CB8AC3E}">
        <p14:creationId xmlns="" xmlns:p14="http://schemas.microsoft.com/office/powerpoint/2010/main" val="9401986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476672"/>
            <a:ext cx="6347713" cy="587152"/>
          </a:xfrm>
        </p:spPr>
        <p:txBody>
          <a:bodyPr>
            <a:normAutofit/>
          </a:bodyPr>
          <a:lstStyle/>
          <a:p>
            <a:pPr algn="ctr"/>
            <a:r>
              <a:rPr lang="en-IN" b="1" dirty="0"/>
              <a:t>Neo4j CQL </a:t>
            </a:r>
            <a:r>
              <a:rPr lang="en-IN" b="1" dirty="0" smtClean="0"/>
              <a:t>Functions</a:t>
            </a:r>
            <a:endParaRPr lang="en-IN" b="1"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4272637206"/>
              </p:ext>
            </p:extLst>
          </p:nvPr>
        </p:nvGraphicFramePr>
        <p:xfrm>
          <a:off x="755576" y="1628800"/>
          <a:ext cx="7634289" cy="3298013"/>
        </p:xfrm>
        <a:graphic>
          <a:graphicData uri="http://schemas.openxmlformats.org/drawingml/2006/table">
            <a:tbl>
              <a:tblPr/>
              <a:tblGrid>
                <a:gridCol w="1080120"/>
                <a:gridCol w="1800200"/>
                <a:gridCol w="4753969"/>
              </a:tblGrid>
              <a:tr h="447878">
                <a:tc>
                  <a:txBody>
                    <a:bodyPr/>
                    <a:lstStyle/>
                    <a:p>
                      <a:pPr algn="l" fontAlgn="t"/>
                      <a:r>
                        <a:rPr lang="en-IN" sz="1600" dirty="0">
                          <a:solidFill>
                            <a:srgbClr val="000000"/>
                          </a:solidFill>
                          <a:effectLst/>
                          <a:latin typeface="times new roman" panose="02020603050405020304" pitchFamily="18" charset="0"/>
                        </a:rPr>
                        <a:t>Index</a:t>
                      </a:r>
                    </a:p>
                  </a:txBody>
                  <a:tcPr marL="101791" marR="101791" marT="101791" marB="101791">
                    <a:lnL w="9525" cap="flat" cmpd="sng" algn="ctr">
                      <a:solidFill>
                        <a:srgbClr val="C0D0C7"/>
                      </a:solidFill>
                      <a:prstDash val="solid"/>
                      <a:round/>
                      <a:headEnd type="none" w="med" len="med"/>
                      <a:tailEnd type="none" w="med" len="med"/>
                    </a:lnL>
                    <a:lnR w="9525" cap="flat" cmpd="sng" algn="ctr">
                      <a:solidFill>
                        <a:srgbClr val="C0D0C7"/>
                      </a:solidFill>
                      <a:prstDash val="solid"/>
                      <a:round/>
                      <a:headEnd type="none" w="med" len="med"/>
                      <a:tailEnd type="none" w="med" len="med"/>
                    </a:lnR>
                    <a:lnT w="9525" cap="flat" cmpd="sng" algn="ctr">
                      <a:solidFill>
                        <a:srgbClr val="C0D0C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dirty="0">
                          <a:solidFill>
                            <a:srgbClr val="000000"/>
                          </a:solidFill>
                          <a:effectLst/>
                          <a:latin typeface="times new roman" panose="02020603050405020304" pitchFamily="18" charset="0"/>
                        </a:rPr>
                        <a:t>Function</a:t>
                      </a:r>
                    </a:p>
                  </a:txBody>
                  <a:tcPr marL="101791" marR="101791" marT="101791" marB="101791">
                    <a:lnL w="9525" cap="flat" cmpd="sng" algn="ctr">
                      <a:solidFill>
                        <a:srgbClr val="C0D0C7"/>
                      </a:solidFill>
                      <a:prstDash val="solid"/>
                      <a:round/>
                      <a:headEnd type="none" w="med" len="med"/>
                      <a:tailEnd type="none" w="med" len="med"/>
                    </a:lnL>
                    <a:lnR w="9525" cap="flat" cmpd="sng" algn="ctr">
                      <a:solidFill>
                        <a:srgbClr val="C0D0C7"/>
                      </a:solidFill>
                      <a:prstDash val="solid"/>
                      <a:round/>
                      <a:headEnd type="none" w="med" len="med"/>
                      <a:tailEnd type="none" w="med" len="med"/>
                    </a:lnR>
                    <a:lnT w="9525" cap="flat" cmpd="sng" algn="ctr">
                      <a:solidFill>
                        <a:srgbClr val="C0D0C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Usage</a:t>
                      </a:r>
                    </a:p>
                  </a:txBody>
                  <a:tcPr marL="101791" marR="101791" marT="101791" marB="101791">
                    <a:lnL w="9525" cap="flat" cmpd="sng" algn="ctr">
                      <a:solidFill>
                        <a:srgbClr val="C0D0C7"/>
                      </a:solidFill>
                      <a:prstDash val="solid"/>
                      <a:round/>
                      <a:headEnd type="none" w="med" len="med"/>
                      <a:tailEnd type="none" w="med" len="med"/>
                    </a:lnL>
                    <a:lnR w="9525" cap="flat" cmpd="sng" algn="ctr">
                      <a:solidFill>
                        <a:srgbClr val="C0D0C7"/>
                      </a:solidFill>
                      <a:prstDash val="solid"/>
                      <a:round/>
                      <a:headEnd type="none" w="med" len="med"/>
                      <a:tailEnd type="none" w="med" len="med"/>
                    </a:lnR>
                    <a:lnT w="9525" cap="flat" cmpd="sng" algn="ctr">
                      <a:solidFill>
                        <a:srgbClr val="C0D0C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624315">
                <a:tc>
                  <a:txBody>
                    <a:bodyPr/>
                    <a:lstStyle/>
                    <a:p>
                      <a:pPr algn="l" fontAlgn="t"/>
                      <a:r>
                        <a:rPr lang="en-IN" sz="1600">
                          <a:solidFill>
                            <a:srgbClr val="000000"/>
                          </a:solidFill>
                          <a:effectLst/>
                          <a:latin typeface="verdana" panose="020B0604030504040204" pitchFamily="34" charset="0"/>
                        </a:rPr>
                        <a:t>1.</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STRING</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They are used to work with string literals.</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1112910">
                <a:tc>
                  <a:txBody>
                    <a:bodyPr/>
                    <a:lstStyle/>
                    <a:p>
                      <a:pPr algn="l" fontAlgn="t"/>
                      <a:r>
                        <a:rPr lang="en-IN" sz="1600">
                          <a:solidFill>
                            <a:srgbClr val="000000"/>
                          </a:solidFill>
                          <a:effectLst/>
                          <a:latin typeface="verdana" panose="020B0604030504040204" pitchFamily="34" charset="0"/>
                        </a:rPr>
                        <a:t>2.</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Aggregation</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600">
                          <a:solidFill>
                            <a:srgbClr val="000000"/>
                          </a:solidFill>
                          <a:effectLst/>
                          <a:latin typeface="verdana" panose="020B0604030504040204" pitchFamily="34" charset="0"/>
                        </a:rPr>
                        <a:t>They are used to perform some aggregation operations on CQL query results.</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112910">
                <a:tc>
                  <a:txBody>
                    <a:bodyPr/>
                    <a:lstStyle/>
                    <a:p>
                      <a:pPr algn="l" fontAlgn="t"/>
                      <a:r>
                        <a:rPr lang="en-IN" sz="1600">
                          <a:solidFill>
                            <a:srgbClr val="000000"/>
                          </a:solidFill>
                          <a:effectLst/>
                          <a:latin typeface="verdana" panose="020B0604030504040204" pitchFamily="34" charset="0"/>
                        </a:rPr>
                        <a:t>3.</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a:solidFill>
                            <a:srgbClr val="000000"/>
                          </a:solidFill>
                          <a:effectLst/>
                          <a:latin typeface="verdana" panose="020B0604030504040204" pitchFamily="34" charset="0"/>
                        </a:rPr>
                        <a:t>Relationship</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600" dirty="0">
                          <a:solidFill>
                            <a:srgbClr val="000000"/>
                          </a:solidFill>
                          <a:effectLst/>
                          <a:latin typeface="verdana" panose="020B0604030504040204" pitchFamily="34" charset="0"/>
                        </a:rPr>
                        <a:t>They are used to get details of relationships such as </a:t>
                      </a:r>
                      <a:r>
                        <a:rPr lang="en-IN" sz="1600" dirty="0" err="1">
                          <a:solidFill>
                            <a:srgbClr val="000000"/>
                          </a:solidFill>
                          <a:effectLst/>
                          <a:latin typeface="verdana" panose="020B0604030504040204" pitchFamily="34" charset="0"/>
                        </a:rPr>
                        <a:t>startnode</a:t>
                      </a:r>
                      <a:r>
                        <a:rPr lang="en-IN" sz="1600" dirty="0">
                          <a:solidFill>
                            <a:srgbClr val="000000"/>
                          </a:solidFill>
                          <a:effectLst/>
                          <a:latin typeface="verdana" panose="020B0604030504040204" pitchFamily="34" charset="0"/>
                        </a:rPr>
                        <a:t>, </a:t>
                      </a:r>
                      <a:r>
                        <a:rPr lang="en-IN" sz="1600" dirty="0" err="1">
                          <a:solidFill>
                            <a:srgbClr val="000000"/>
                          </a:solidFill>
                          <a:effectLst/>
                          <a:latin typeface="verdana" panose="020B0604030504040204" pitchFamily="34" charset="0"/>
                        </a:rPr>
                        <a:t>endnode</a:t>
                      </a:r>
                      <a:r>
                        <a:rPr lang="en-IN" sz="1600" dirty="0">
                          <a:solidFill>
                            <a:srgbClr val="000000"/>
                          </a:solidFill>
                          <a:effectLst/>
                          <a:latin typeface="verdana" panose="020B0604030504040204" pitchFamily="34" charset="0"/>
                        </a:rPr>
                        <a:t>, etc.</a:t>
                      </a:r>
                    </a:p>
                  </a:txBody>
                  <a:tcPr marL="67860" marR="67860" marT="67860" marB="6786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151</a:t>
            </a:fld>
            <a:endParaRPr lang="en-US"/>
          </a:p>
        </p:txBody>
      </p:sp>
      <p:sp>
        <p:nvSpPr>
          <p:cNvPr id="7" name="Rectangle 1"/>
          <p:cNvSpPr>
            <a:spLocks noChangeArrowheads="1"/>
          </p:cNvSpPr>
          <p:nvPr/>
        </p:nvSpPr>
        <p:spPr bwMode="auto">
          <a:xfrm>
            <a:off x="145976" y="-737090"/>
            <a:ext cx="184731"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rPr>
              <a:t/>
            </a:r>
            <a:br>
              <a:rPr kumimoji="0" lang="en-US" sz="1800" b="0" i="0" u="none" strike="noStrike" cap="none" normalizeH="0" baseline="0" smtClean="0">
                <a:ln>
                  <a:noFill/>
                </a:ln>
                <a:solidFill>
                  <a:schemeClr val="tx1"/>
                </a:solidFill>
                <a:effectLst/>
              </a:rPr>
            </a:br>
            <a:endParaRPr kumimoji="0" lang="en-US" sz="1800" b="0" i="0" u="none" strike="noStrike" cap="none" normalizeH="0" baseline="0" smtClean="0">
              <a:ln>
                <a:noFill/>
              </a:ln>
              <a:solidFill>
                <a:schemeClr val="tx1"/>
              </a:solidFill>
              <a:effectLst/>
            </a:endParaRPr>
          </a:p>
        </p:txBody>
      </p:sp>
    </p:spTree>
    <p:extLst>
      <p:ext uri="{BB962C8B-B14F-4D97-AF65-F5344CB8AC3E}">
        <p14:creationId xmlns="" xmlns:p14="http://schemas.microsoft.com/office/powerpoint/2010/main" val="61462293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404664"/>
            <a:ext cx="6347713" cy="587152"/>
          </a:xfrm>
        </p:spPr>
        <p:txBody>
          <a:bodyPr>
            <a:normAutofit/>
          </a:bodyPr>
          <a:lstStyle/>
          <a:p>
            <a:pPr algn="ctr"/>
            <a:r>
              <a:rPr lang="en-IN" b="1" dirty="0"/>
              <a:t>Neo4j CQL Data </a:t>
            </a:r>
            <a:r>
              <a:rPr lang="en-IN" b="1" dirty="0" smtClean="0"/>
              <a:t>Types</a:t>
            </a:r>
            <a:endParaRPr lang="en-IN" b="1"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1467324042"/>
              </p:ext>
            </p:extLst>
          </p:nvPr>
        </p:nvGraphicFramePr>
        <p:xfrm>
          <a:off x="457200" y="1295400"/>
          <a:ext cx="8305799" cy="4541350"/>
        </p:xfrm>
        <a:graphic>
          <a:graphicData uri="http://schemas.openxmlformats.org/drawingml/2006/table">
            <a:tbl>
              <a:tblPr/>
              <a:tblGrid>
                <a:gridCol w="832431"/>
                <a:gridCol w="1838660"/>
                <a:gridCol w="5634708"/>
              </a:tblGrid>
              <a:tr h="275247">
                <a:tc>
                  <a:txBody>
                    <a:bodyPr/>
                    <a:lstStyle/>
                    <a:p>
                      <a:pPr algn="l" fontAlgn="t"/>
                      <a:r>
                        <a:rPr lang="en-IN" sz="2000" dirty="0">
                          <a:solidFill>
                            <a:srgbClr val="000000"/>
                          </a:solidFill>
                          <a:effectLst/>
                          <a:latin typeface="+mn-lt"/>
                        </a:rPr>
                        <a:t>Index</a:t>
                      </a:r>
                    </a:p>
                  </a:txBody>
                  <a:tcPr marL="62556" marR="62556" marT="62556" marB="62556">
                    <a:lnL w="9525" cap="flat" cmpd="sng" algn="ctr">
                      <a:solidFill>
                        <a:srgbClr val="E81828"/>
                      </a:solidFill>
                      <a:prstDash val="solid"/>
                      <a:round/>
                      <a:headEnd type="none" w="med" len="med"/>
                      <a:tailEnd type="none" w="med" len="med"/>
                    </a:lnL>
                    <a:lnR w="9525" cap="flat" cmpd="sng" algn="ctr">
                      <a:solidFill>
                        <a:srgbClr val="E81828"/>
                      </a:solidFill>
                      <a:prstDash val="solid"/>
                      <a:round/>
                      <a:headEnd type="none" w="med" len="med"/>
                      <a:tailEnd type="none" w="med" len="med"/>
                    </a:lnR>
                    <a:lnT w="9525" cap="flat" cmpd="sng" algn="ctr">
                      <a:solidFill>
                        <a:srgbClr val="E818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mn-lt"/>
                        </a:rPr>
                        <a:t>CQL Data Type</a:t>
                      </a:r>
                    </a:p>
                  </a:txBody>
                  <a:tcPr marL="62556" marR="62556" marT="62556" marB="62556">
                    <a:lnL w="9525" cap="flat" cmpd="sng" algn="ctr">
                      <a:solidFill>
                        <a:srgbClr val="E81828"/>
                      </a:solidFill>
                      <a:prstDash val="solid"/>
                      <a:round/>
                      <a:headEnd type="none" w="med" len="med"/>
                      <a:tailEnd type="none" w="med" len="med"/>
                    </a:lnL>
                    <a:lnR w="9525" cap="flat" cmpd="sng" algn="ctr">
                      <a:solidFill>
                        <a:srgbClr val="E81828"/>
                      </a:solidFill>
                      <a:prstDash val="solid"/>
                      <a:round/>
                      <a:headEnd type="none" w="med" len="med"/>
                      <a:tailEnd type="none" w="med" len="med"/>
                    </a:lnR>
                    <a:lnT w="9525" cap="flat" cmpd="sng" algn="ctr">
                      <a:solidFill>
                        <a:srgbClr val="E818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mn-lt"/>
                        </a:rPr>
                        <a:t>Usage</a:t>
                      </a:r>
                    </a:p>
                  </a:txBody>
                  <a:tcPr marL="62556" marR="62556" marT="62556" marB="62556">
                    <a:lnL w="9525" cap="flat" cmpd="sng" algn="ctr">
                      <a:solidFill>
                        <a:srgbClr val="E81828"/>
                      </a:solidFill>
                      <a:prstDash val="solid"/>
                      <a:round/>
                      <a:headEnd type="none" w="med" len="med"/>
                      <a:tailEnd type="none" w="med" len="med"/>
                    </a:lnL>
                    <a:lnR w="9525" cap="flat" cmpd="sng" algn="ctr">
                      <a:solidFill>
                        <a:srgbClr val="E81828"/>
                      </a:solidFill>
                      <a:prstDash val="solid"/>
                      <a:round/>
                      <a:headEnd type="none" w="med" len="med"/>
                      <a:tailEnd type="none" w="med" len="med"/>
                    </a:lnR>
                    <a:lnT w="9525" cap="flat" cmpd="sng" algn="ctr">
                      <a:solidFill>
                        <a:srgbClr val="E8182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276858">
                <a:tc>
                  <a:txBody>
                    <a:bodyPr/>
                    <a:lstStyle/>
                    <a:p>
                      <a:pPr algn="l" fontAlgn="t"/>
                      <a:r>
                        <a:rPr lang="en-IN" sz="2000">
                          <a:solidFill>
                            <a:srgbClr val="000000"/>
                          </a:solidFill>
                          <a:effectLst/>
                          <a:latin typeface="+mn-lt"/>
                        </a:rPr>
                        <a:t>1.</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Boolean</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It is used to represent Boolean literals: True, False.</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83677">
                <a:tc>
                  <a:txBody>
                    <a:bodyPr/>
                    <a:lstStyle/>
                    <a:p>
                      <a:pPr algn="l" fontAlgn="t"/>
                      <a:r>
                        <a:rPr lang="en-IN" sz="2000">
                          <a:solidFill>
                            <a:srgbClr val="000000"/>
                          </a:solidFill>
                          <a:effectLst/>
                          <a:latin typeface="+mn-lt"/>
                        </a:rPr>
                        <a:t>2.</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byte</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It is used to represent 8-bit integers.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83677">
                <a:tc>
                  <a:txBody>
                    <a:bodyPr/>
                    <a:lstStyle/>
                    <a:p>
                      <a:pPr algn="l" fontAlgn="t"/>
                      <a:r>
                        <a:rPr lang="en-IN" sz="2000">
                          <a:solidFill>
                            <a:srgbClr val="000000"/>
                          </a:solidFill>
                          <a:effectLst/>
                          <a:latin typeface="+mn-lt"/>
                        </a:rPr>
                        <a:t>3.</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short</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It is used to represent 16-bit integers.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83677">
                <a:tc>
                  <a:txBody>
                    <a:bodyPr/>
                    <a:lstStyle/>
                    <a:p>
                      <a:pPr algn="l" fontAlgn="t"/>
                      <a:r>
                        <a:rPr lang="en-IN" sz="2000">
                          <a:solidFill>
                            <a:srgbClr val="000000"/>
                          </a:solidFill>
                          <a:effectLst/>
                          <a:latin typeface="+mn-lt"/>
                        </a:rPr>
                        <a:t>4.</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int</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It is used to represent 32-bit integers.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83677">
                <a:tc>
                  <a:txBody>
                    <a:bodyPr/>
                    <a:lstStyle/>
                    <a:p>
                      <a:pPr algn="l" fontAlgn="t"/>
                      <a:r>
                        <a:rPr lang="en-IN" sz="2000">
                          <a:solidFill>
                            <a:srgbClr val="000000"/>
                          </a:solidFill>
                          <a:effectLst/>
                          <a:latin typeface="+mn-lt"/>
                        </a:rPr>
                        <a:t>5.</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long</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It is used to represent 64-bit integers.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00646">
                <a:tc>
                  <a:txBody>
                    <a:bodyPr/>
                    <a:lstStyle/>
                    <a:p>
                      <a:pPr algn="l" fontAlgn="t"/>
                      <a:r>
                        <a:rPr lang="en-IN" sz="2000">
                          <a:solidFill>
                            <a:srgbClr val="000000"/>
                          </a:solidFill>
                          <a:effectLst/>
                          <a:latin typeface="+mn-lt"/>
                        </a:rPr>
                        <a:t>6.</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float</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dirty="0">
                          <a:solidFill>
                            <a:srgbClr val="000000"/>
                          </a:solidFill>
                          <a:effectLst/>
                          <a:latin typeface="+mn-lt"/>
                        </a:rPr>
                        <a:t>Float is used to represent 32-bit floating-point numbers.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683946">
                <a:tc>
                  <a:txBody>
                    <a:bodyPr/>
                    <a:lstStyle/>
                    <a:p>
                      <a:pPr algn="l" fontAlgn="t"/>
                      <a:r>
                        <a:rPr lang="en-IN" sz="2000">
                          <a:solidFill>
                            <a:srgbClr val="000000"/>
                          </a:solidFill>
                          <a:effectLst/>
                          <a:latin typeface="+mn-lt"/>
                        </a:rPr>
                        <a:t>7.</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double</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Double is used to represent 64-bit floating-point numbers.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396174">
                <a:tc>
                  <a:txBody>
                    <a:bodyPr/>
                    <a:lstStyle/>
                    <a:p>
                      <a:pPr algn="l" fontAlgn="t"/>
                      <a:r>
                        <a:rPr lang="en-IN" sz="2000">
                          <a:solidFill>
                            <a:srgbClr val="000000"/>
                          </a:solidFill>
                          <a:effectLst/>
                          <a:latin typeface="+mn-lt"/>
                        </a:rPr>
                        <a:t>8.</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char</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2000">
                          <a:solidFill>
                            <a:srgbClr val="000000"/>
                          </a:solidFill>
                          <a:effectLst/>
                          <a:latin typeface="+mn-lt"/>
                        </a:rPr>
                        <a:t>Char is used to represent 16-bit characters.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383677">
                <a:tc>
                  <a:txBody>
                    <a:bodyPr/>
                    <a:lstStyle/>
                    <a:p>
                      <a:pPr algn="l" fontAlgn="t"/>
                      <a:r>
                        <a:rPr lang="en-IN" sz="2000">
                          <a:solidFill>
                            <a:srgbClr val="000000"/>
                          </a:solidFill>
                          <a:effectLst/>
                          <a:latin typeface="+mn-lt"/>
                        </a:rPr>
                        <a:t>9.</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a:solidFill>
                            <a:srgbClr val="000000"/>
                          </a:solidFill>
                          <a:effectLst/>
                          <a:latin typeface="+mn-lt"/>
                        </a:rPr>
                        <a:t>String</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2000" dirty="0">
                          <a:solidFill>
                            <a:srgbClr val="000000"/>
                          </a:solidFill>
                          <a:effectLst/>
                          <a:latin typeface="+mn-lt"/>
                        </a:rPr>
                        <a:t>String is used to represent strings.</a:t>
                      </a:r>
                    </a:p>
                  </a:txBody>
                  <a:tcPr marL="41704" marR="41704" marT="41704" marB="41704">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152</a:t>
            </a:fld>
            <a:endParaRPr lang="en-US"/>
          </a:p>
        </p:txBody>
      </p:sp>
    </p:spTree>
    <p:extLst>
      <p:ext uri="{BB962C8B-B14F-4D97-AF65-F5344CB8AC3E}">
        <p14:creationId xmlns="" xmlns:p14="http://schemas.microsoft.com/office/powerpoint/2010/main" val="264713257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476672"/>
            <a:ext cx="6347713" cy="731168"/>
          </a:xfrm>
        </p:spPr>
        <p:txBody>
          <a:bodyPr>
            <a:normAutofit/>
          </a:bodyPr>
          <a:lstStyle/>
          <a:p>
            <a:pPr algn="ctr"/>
            <a:r>
              <a:rPr lang="en-IN" b="1" dirty="0"/>
              <a:t>Neo4j CQL </a:t>
            </a:r>
            <a:r>
              <a:rPr lang="en-IN" b="1" dirty="0" smtClean="0"/>
              <a:t>Operators</a:t>
            </a:r>
            <a:endParaRPr lang="en-IN" b="1" dirty="0"/>
          </a:p>
        </p:txBody>
      </p:sp>
      <p:sp>
        <p:nvSpPr>
          <p:cNvPr id="3" name="Content Placeholder 2"/>
          <p:cNvSpPr>
            <a:spLocks noGrp="1"/>
          </p:cNvSpPr>
          <p:nvPr>
            <p:ph idx="1"/>
          </p:nvPr>
        </p:nvSpPr>
        <p:spPr>
          <a:xfrm>
            <a:off x="609598" y="1340768"/>
            <a:ext cx="7778825" cy="4700595"/>
          </a:xfrm>
        </p:spPr>
        <p:txBody>
          <a:bodyPr>
            <a:normAutofit/>
          </a:bodyPr>
          <a:lstStyle/>
          <a:p>
            <a:r>
              <a:rPr lang="en-IN" sz="2000" b="1" dirty="0"/>
              <a:t>Mathematical Operators: </a:t>
            </a:r>
            <a:r>
              <a:rPr lang="en-IN" sz="2000" dirty="0"/>
              <a:t>i.e. +, -, *, /, %, ^</a:t>
            </a:r>
          </a:p>
          <a:p>
            <a:r>
              <a:rPr lang="en-IN" sz="2000" b="1" dirty="0"/>
              <a:t>Comparison Operators: </a:t>
            </a:r>
            <a:r>
              <a:rPr lang="en-IN" sz="2000" dirty="0"/>
              <a:t>i.e</a:t>
            </a:r>
            <a:r>
              <a:rPr lang="en-IN" sz="2000" dirty="0" smtClean="0"/>
              <a:t>. =, </a:t>
            </a:r>
            <a:r>
              <a:rPr lang="en-IN" sz="2000" dirty="0"/>
              <a:t>&lt;&gt;, &lt;, &gt;, &lt;=, &gt;=</a:t>
            </a:r>
          </a:p>
          <a:p>
            <a:r>
              <a:rPr lang="en-IN" sz="2000" b="1" dirty="0"/>
              <a:t>Boolean Operators: </a:t>
            </a:r>
            <a:r>
              <a:rPr lang="en-IN" sz="2000" dirty="0"/>
              <a:t>i.e. AND, OR, XOR, NOT</a:t>
            </a:r>
          </a:p>
          <a:p>
            <a:r>
              <a:rPr lang="en-IN" sz="2000" b="1" dirty="0"/>
              <a:t>String Operators: </a:t>
            </a:r>
            <a:r>
              <a:rPr lang="en-IN" sz="2000" dirty="0"/>
              <a:t>i.e. </a:t>
            </a:r>
            <a:r>
              <a:rPr lang="en-IN" sz="2000" dirty="0" smtClean="0"/>
              <a:t>=∼</a:t>
            </a:r>
            <a:endParaRPr lang="en-IN" sz="2000" dirty="0"/>
          </a:p>
          <a:p>
            <a:r>
              <a:rPr lang="en-IN" sz="2000" b="1" dirty="0"/>
              <a:t>List Operators: </a:t>
            </a:r>
            <a:r>
              <a:rPr lang="en-IN" sz="2000" dirty="0"/>
              <a:t>i.e. +, IN, [X], [X?..Y]</a:t>
            </a:r>
          </a:p>
          <a:p>
            <a:r>
              <a:rPr lang="en-IN" sz="2000" b="1" dirty="0"/>
              <a:t>Regular Expression: </a:t>
            </a:r>
            <a:r>
              <a:rPr lang="en-IN" sz="2000" dirty="0"/>
              <a:t>i.e. =-</a:t>
            </a:r>
          </a:p>
          <a:p>
            <a:r>
              <a:rPr lang="en-IN" sz="2000" b="1" dirty="0"/>
              <a:t>String matching: </a:t>
            </a:r>
            <a:r>
              <a:rPr lang="en-IN" sz="2000" dirty="0"/>
              <a:t>i.e. STARTS WITH, ENDS WITH, CONSTRAINTS</a:t>
            </a:r>
          </a:p>
          <a:p>
            <a:pPr marL="0" indent="0">
              <a:buNone/>
            </a:pPr>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153</a:t>
            </a:fld>
            <a:endParaRPr lang="en-US"/>
          </a:p>
        </p:txBody>
      </p:sp>
    </p:spTree>
    <p:extLst>
      <p:ext uri="{BB962C8B-B14F-4D97-AF65-F5344CB8AC3E}">
        <p14:creationId xmlns="" xmlns:p14="http://schemas.microsoft.com/office/powerpoint/2010/main" val="263738667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548680"/>
            <a:ext cx="6347713" cy="587152"/>
          </a:xfrm>
        </p:spPr>
        <p:txBody>
          <a:bodyPr>
            <a:normAutofit/>
          </a:bodyPr>
          <a:lstStyle/>
          <a:p>
            <a:pPr algn="ctr"/>
            <a:r>
              <a:rPr lang="en-IN" b="1" dirty="0"/>
              <a:t>Neo4j - Building </a:t>
            </a:r>
            <a:r>
              <a:rPr lang="en-IN" b="1" dirty="0" smtClean="0"/>
              <a:t>Blocks</a:t>
            </a:r>
            <a:endParaRPr lang="en-IN" b="1" dirty="0"/>
          </a:p>
        </p:txBody>
      </p:sp>
      <p:sp>
        <p:nvSpPr>
          <p:cNvPr id="3" name="Content Placeholder 2"/>
          <p:cNvSpPr>
            <a:spLocks noGrp="1"/>
          </p:cNvSpPr>
          <p:nvPr>
            <p:ph idx="1"/>
          </p:nvPr>
        </p:nvSpPr>
        <p:spPr>
          <a:xfrm>
            <a:off x="609598" y="1412776"/>
            <a:ext cx="7778825" cy="4628587"/>
          </a:xfrm>
        </p:spPr>
        <p:txBody>
          <a:bodyPr/>
          <a:lstStyle/>
          <a:p>
            <a:r>
              <a:rPr lang="en-IN" sz="2000" dirty="0"/>
              <a:t>Neo4j Graph Database has the following building blocks −</a:t>
            </a:r>
          </a:p>
          <a:p>
            <a:pPr lvl="1"/>
            <a:r>
              <a:rPr lang="en-IN" sz="2000" dirty="0"/>
              <a:t>Nodes</a:t>
            </a:r>
          </a:p>
          <a:p>
            <a:pPr lvl="1"/>
            <a:r>
              <a:rPr lang="en-IN" sz="2000" dirty="0"/>
              <a:t>Properties</a:t>
            </a:r>
          </a:p>
          <a:p>
            <a:pPr lvl="1"/>
            <a:r>
              <a:rPr lang="en-IN" sz="2000" dirty="0"/>
              <a:t>Relationships</a:t>
            </a:r>
          </a:p>
          <a:p>
            <a:pPr lvl="1"/>
            <a:r>
              <a:rPr lang="en-IN" sz="2000" dirty="0"/>
              <a:t>Labels</a:t>
            </a:r>
          </a:p>
          <a:p>
            <a:pPr lvl="1"/>
            <a:r>
              <a:rPr lang="en-IN" sz="2000" dirty="0"/>
              <a:t>Data Browser</a:t>
            </a:r>
          </a:p>
          <a:p>
            <a:endParaRPr lang="en-IN"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154</a:t>
            </a:fld>
            <a:endParaRPr lang="en-US"/>
          </a:p>
        </p:txBody>
      </p:sp>
    </p:spTree>
    <p:extLst>
      <p:ext uri="{BB962C8B-B14F-4D97-AF65-F5344CB8AC3E}">
        <p14:creationId xmlns="" xmlns:p14="http://schemas.microsoft.com/office/powerpoint/2010/main" val="266497058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76672"/>
            <a:ext cx="6986737" cy="587152"/>
          </a:xfrm>
        </p:spPr>
        <p:txBody>
          <a:bodyPr>
            <a:normAutofit/>
          </a:bodyPr>
          <a:lstStyle/>
          <a:p>
            <a:pPr algn="ctr"/>
            <a:r>
              <a:rPr lang="en-IN" b="1" dirty="0"/>
              <a:t>Neo4j </a:t>
            </a:r>
            <a:r>
              <a:rPr lang="en-IN" b="1" dirty="0" smtClean="0"/>
              <a:t>- Building Blocks</a:t>
            </a:r>
            <a:endParaRPr lang="en-IN" b="1" dirty="0"/>
          </a:p>
        </p:txBody>
      </p:sp>
      <p:sp>
        <p:nvSpPr>
          <p:cNvPr id="3" name="Content Placeholder 2"/>
          <p:cNvSpPr>
            <a:spLocks noGrp="1"/>
          </p:cNvSpPr>
          <p:nvPr>
            <p:ph idx="1"/>
          </p:nvPr>
        </p:nvSpPr>
        <p:spPr>
          <a:xfrm>
            <a:off x="609599" y="1202296"/>
            <a:ext cx="7778825" cy="4700595"/>
          </a:xfrm>
        </p:spPr>
        <p:txBody>
          <a:bodyPr>
            <a:normAutofit/>
          </a:bodyPr>
          <a:lstStyle/>
          <a:p>
            <a:pPr marL="0" indent="0">
              <a:buNone/>
            </a:pPr>
            <a:r>
              <a:rPr lang="en-IN" sz="2400" b="1" dirty="0" smtClean="0"/>
              <a:t>Node:</a:t>
            </a:r>
          </a:p>
          <a:p>
            <a:r>
              <a:rPr lang="en-IN" sz="2000" dirty="0" smtClean="0"/>
              <a:t>Node </a:t>
            </a:r>
            <a:r>
              <a:rPr lang="en-IN" sz="2000" dirty="0"/>
              <a:t>is a fundamental unit of a Graph. It contains properties with key-value pairs as shown in the following image</a:t>
            </a:r>
            <a:r>
              <a:rPr lang="en-IN" sz="2000" dirty="0" smtClean="0"/>
              <a:t>.</a:t>
            </a:r>
          </a:p>
          <a:p>
            <a:endParaRPr lang="en-IN" sz="2000" dirty="0"/>
          </a:p>
          <a:p>
            <a:endParaRPr lang="en-IN" sz="2000" dirty="0" smtClean="0"/>
          </a:p>
          <a:p>
            <a:endParaRPr lang="en-IN" sz="2000" dirty="0"/>
          </a:p>
          <a:p>
            <a:endParaRPr lang="en-IN" sz="2000" dirty="0" smtClean="0"/>
          </a:p>
          <a:p>
            <a:endParaRPr lang="en-IN" sz="2000" dirty="0"/>
          </a:p>
          <a:p>
            <a:endParaRPr lang="en-IN" sz="2000" dirty="0" smtClean="0"/>
          </a:p>
          <a:p>
            <a:endParaRPr lang="en-IN" sz="2000" dirty="0" smtClean="0"/>
          </a:p>
          <a:p>
            <a:r>
              <a:rPr lang="en-IN" sz="2000" dirty="0" smtClean="0"/>
              <a:t>Here</a:t>
            </a:r>
            <a:r>
              <a:rPr lang="en-IN" sz="2000" dirty="0"/>
              <a:t>, Node Name = "Employee" and it contains a set of properties as key-value pairs.</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155</a:t>
            </a:fld>
            <a:endParaRPr lang="en-US"/>
          </a:p>
        </p:txBody>
      </p:sp>
      <p:pic>
        <p:nvPicPr>
          <p:cNvPr id="6148" name="Picture 4" descr="Nod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95600" y="2514600"/>
            <a:ext cx="2200275" cy="240030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9055329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186565"/>
            <a:ext cx="7562801" cy="4824536"/>
          </a:xfrm>
        </p:spPr>
        <p:txBody>
          <a:bodyPr>
            <a:noAutofit/>
          </a:bodyPr>
          <a:lstStyle/>
          <a:p>
            <a:pPr marL="0" indent="0" algn="just">
              <a:spcBef>
                <a:spcPts val="200"/>
              </a:spcBef>
              <a:buNone/>
            </a:pPr>
            <a:r>
              <a:rPr lang="en-IN" sz="2000" b="1" dirty="0" smtClean="0"/>
              <a:t>Properties:</a:t>
            </a:r>
            <a:endParaRPr lang="en-IN" sz="2000" b="1" dirty="0"/>
          </a:p>
          <a:p>
            <a:pPr algn="just">
              <a:spcBef>
                <a:spcPts val="200"/>
              </a:spcBef>
            </a:pPr>
            <a:r>
              <a:rPr lang="en-IN" sz="2000" dirty="0" smtClean="0"/>
              <a:t>Property </a:t>
            </a:r>
            <a:r>
              <a:rPr lang="en-IN" sz="2000" dirty="0"/>
              <a:t>is a key-value pair to describe Graph Nodes and </a:t>
            </a:r>
            <a:r>
              <a:rPr lang="en-IN" sz="2000" dirty="0" smtClean="0"/>
              <a:t>Relationships.</a:t>
            </a:r>
          </a:p>
          <a:p>
            <a:pPr marL="0" indent="0" algn="just">
              <a:spcBef>
                <a:spcPts val="200"/>
              </a:spcBef>
              <a:buNone/>
            </a:pPr>
            <a:r>
              <a:rPr lang="en-IN" sz="2000" dirty="0" smtClean="0"/>
              <a:t>		Key = value</a:t>
            </a:r>
            <a:endParaRPr lang="en-IN" sz="2000" dirty="0"/>
          </a:p>
          <a:p>
            <a:pPr algn="just">
              <a:spcBef>
                <a:spcPts val="200"/>
              </a:spcBef>
            </a:pPr>
            <a:r>
              <a:rPr lang="en-IN" sz="2000" dirty="0" smtClean="0"/>
              <a:t>Where </a:t>
            </a:r>
            <a:r>
              <a:rPr lang="en-IN" sz="2000" dirty="0"/>
              <a:t>Key is a String and Value may be represented using any Neo4j Data types.</a:t>
            </a:r>
          </a:p>
          <a:p>
            <a:pPr marL="0" indent="0" algn="just">
              <a:spcBef>
                <a:spcPts val="200"/>
              </a:spcBef>
              <a:buNone/>
            </a:pPr>
            <a:r>
              <a:rPr lang="en-IN" sz="2000" b="1" dirty="0" smtClean="0"/>
              <a:t>Relationships:</a:t>
            </a:r>
            <a:endParaRPr lang="en-IN" sz="2000" b="1" dirty="0"/>
          </a:p>
          <a:p>
            <a:pPr algn="just">
              <a:spcBef>
                <a:spcPts val="200"/>
              </a:spcBef>
            </a:pPr>
            <a:r>
              <a:rPr lang="en-IN" sz="2000" dirty="0" smtClean="0"/>
              <a:t>Relationships </a:t>
            </a:r>
            <a:r>
              <a:rPr lang="en-IN" sz="2000" dirty="0"/>
              <a:t>are another major building block of a Graph Database. It connects two nodes as depicted in the following </a:t>
            </a:r>
            <a:r>
              <a:rPr lang="en-IN" sz="2000" dirty="0" smtClean="0"/>
              <a:t>figure.</a:t>
            </a:r>
          </a:p>
          <a:p>
            <a:pPr algn="just">
              <a:spcBef>
                <a:spcPts val="200"/>
              </a:spcBef>
            </a:pPr>
            <a:endParaRPr lang="en-IN" sz="2000" dirty="0"/>
          </a:p>
          <a:p>
            <a:pPr algn="just">
              <a:spcBef>
                <a:spcPts val="200"/>
              </a:spcBef>
            </a:pPr>
            <a:endParaRPr lang="en-IN" sz="2000" dirty="0" smtClean="0"/>
          </a:p>
          <a:p>
            <a:pPr algn="just">
              <a:spcBef>
                <a:spcPts val="200"/>
              </a:spcBef>
            </a:pPr>
            <a:endParaRPr lang="en-IN" sz="2000" dirty="0"/>
          </a:p>
          <a:p>
            <a:pPr algn="just">
              <a:spcBef>
                <a:spcPts val="200"/>
              </a:spcBef>
            </a:pPr>
            <a:r>
              <a:rPr lang="en-IN" sz="2000" dirty="0" smtClean="0"/>
              <a:t>Here</a:t>
            </a:r>
            <a:r>
              <a:rPr lang="en-IN" sz="2000" dirty="0"/>
              <a:t>, </a:t>
            </a:r>
            <a:r>
              <a:rPr lang="en-IN" sz="2000" dirty="0" err="1"/>
              <a:t>Emp</a:t>
            </a:r>
            <a:r>
              <a:rPr lang="en-IN" sz="2000" dirty="0"/>
              <a:t> and </a:t>
            </a:r>
            <a:r>
              <a:rPr lang="en-IN" sz="2000" dirty="0" err="1"/>
              <a:t>Dept</a:t>
            </a:r>
            <a:r>
              <a:rPr lang="en-IN" sz="2000" dirty="0"/>
              <a:t> are two different nodes. "WORKS_FOR" is a relationship between </a:t>
            </a:r>
            <a:r>
              <a:rPr lang="en-IN" sz="2000" dirty="0" err="1"/>
              <a:t>Emp</a:t>
            </a:r>
            <a:r>
              <a:rPr lang="en-IN" sz="2000" dirty="0"/>
              <a:t> and </a:t>
            </a:r>
            <a:r>
              <a:rPr lang="en-IN" sz="2000" dirty="0" err="1"/>
              <a:t>Dept</a:t>
            </a:r>
            <a:r>
              <a:rPr lang="en-IN" sz="2000" dirty="0"/>
              <a:t> nodes.</a:t>
            </a:r>
          </a:p>
          <a:p>
            <a:pPr marL="0" indent="0" algn="just">
              <a:spcBef>
                <a:spcPts val="200"/>
              </a:spcBef>
              <a:buNone/>
            </a:pPr>
            <a:r>
              <a:rPr lang="en-IN" sz="2000" dirty="0"/>
              <a:t/>
            </a:r>
            <a:br>
              <a:rPr lang="en-IN" sz="2000" dirty="0"/>
            </a:br>
            <a:endParaRPr lang="en-IN" sz="2000" dirty="0"/>
          </a:p>
        </p:txBody>
      </p:sp>
      <p:sp>
        <p:nvSpPr>
          <p:cNvPr id="4" name="Footer Placeholder 3"/>
          <p:cNvSpPr>
            <a:spLocks noGrp="1"/>
          </p:cNvSpPr>
          <p:nvPr>
            <p:ph type="ftr" sz="quarter" idx="11"/>
          </p:nvPr>
        </p:nvSpPr>
        <p:spPr>
          <a:xfrm>
            <a:off x="608508" y="6223925"/>
            <a:ext cx="4622973" cy="365125"/>
          </a:xfrm>
        </p:spPr>
        <p:txBody>
          <a:bodyPr/>
          <a:lstStyle/>
          <a:p>
            <a:r>
              <a:rPr lang="en-US" dirty="0" smtClean="0"/>
              <a:t>Mrs. </a:t>
            </a:r>
            <a:r>
              <a:rPr lang="en-US" dirty="0" err="1" smtClean="0"/>
              <a:t>Deepali</a:t>
            </a:r>
            <a:r>
              <a:rPr lang="en-US" dirty="0" smtClean="0"/>
              <a:t> </a:t>
            </a:r>
            <a:r>
              <a:rPr lang="en-US" dirty="0" err="1" smtClean="0"/>
              <a:t>Jaadhav</a:t>
            </a:r>
            <a:endParaRPr lang="en-US" dirty="0"/>
          </a:p>
        </p:txBody>
      </p:sp>
      <p:sp>
        <p:nvSpPr>
          <p:cNvPr id="5" name="Slide Number Placeholder 4"/>
          <p:cNvSpPr>
            <a:spLocks noGrp="1"/>
          </p:cNvSpPr>
          <p:nvPr>
            <p:ph type="sldNum" sz="quarter" idx="12"/>
          </p:nvPr>
        </p:nvSpPr>
        <p:spPr/>
        <p:txBody>
          <a:bodyPr/>
          <a:lstStyle/>
          <a:p>
            <a:fld id="{85EE57E0-DBE6-4094-A444-EB8D34B8B884}" type="slidenum">
              <a:rPr lang="en-US" smtClean="0"/>
              <a:pPr/>
              <a:t>156</a:t>
            </a:fld>
            <a:endParaRPr lang="en-US"/>
          </a:p>
        </p:txBody>
      </p:sp>
      <p:sp>
        <p:nvSpPr>
          <p:cNvPr id="7" name="Title 1"/>
          <p:cNvSpPr>
            <a:spLocks noGrp="1"/>
          </p:cNvSpPr>
          <p:nvPr>
            <p:ph type="title"/>
          </p:nvPr>
        </p:nvSpPr>
        <p:spPr>
          <a:xfrm>
            <a:off x="971600" y="476672"/>
            <a:ext cx="6986737" cy="587152"/>
          </a:xfrm>
        </p:spPr>
        <p:txBody>
          <a:bodyPr>
            <a:normAutofit/>
          </a:bodyPr>
          <a:lstStyle/>
          <a:p>
            <a:pPr algn="ctr"/>
            <a:r>
              <a:rPr lang="en-IN" b="1" dirty="0"/>
              <a:t>Neo4j </a:t>
            </a:r>
            <a:r>
              <a:rPr lang="en-IN" b="1" dirty="0" smtClean="0"/>
              <a:t>- Building Blocks</a:t>
            </a:r>
            <a:endParaRPr lang="en-IN" b="1" dirty="0"/>
          </a:p>
        </p:txBody>
      </p:sp>
      <p:pic>
        <p:nvPicPr>
          <p:cNvPr id="7171" name="Picture 3" descr="Relationship"/>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7704" y="4149080"/>
            <a:ext cx="3960440" cy="11895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7337680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7" y="1222326"/>
            <a:ext cx="7922840" cy="4819037"/>
          </a:xfrm>
        </p:spPr>
        <p:txBody>
          <a:bodyPr>
            <a:noAutofit/>
          </a:bodyPr>
          <a:lstStyle/>
          <a:p>
            <a:pPr marL="0" indent="0" algn="just">
              <a:lnSpc>
                <a:spcPct val="110000"/>
              </a:lnSpc>
              <a:spcBef>
                <a:spcPts val="0"/>
              </a:spcBef>
              <a:buNone/>
            </a:pPr>
            <a:r>
              <a:rPr lang="en-IN" sz="1900" b="1" dirty="0"/>
              <a:t>Relationships:</a:t>
            </a:r>
          </a:p>
          <a:p>
            <a:pPr algn="just">
              <a:lnSpc>
                <a:spcPct val="110000"/>
              </a:lnSpc>
              <a:spcBef>
                <a:spcPts val="0"/>
              </a:spcBef>
            </a:pPr>
            <a:r>
              <a:rPr lang="en-IN" sz="1900" dirty="0" smtClean="0"/>
              <a:t>As </a:t>
            </a:r>
            <a:r>
              <a:rPr lang="en-IN" sz="1900" dirty="0"/>
              <a:t>it denotes, the arrow mark from </a:t>
            </a:r>
            <a:r>
              <a:rPr lang="en-IN" sz="1900" dirty="0" err="1"/>
              <a:t>Emp</a:t>
            </a:r>
            <a:r>
              <a:rPr lang="en-IN" sz="1900" dirty="0"/>
              <a:t> to </a:t>
            </a:r>
            <a:r>
              <a:rPr lang="en-IN" sz="1900" dirty="0" err="1"/>
              <a:t>Dept</a:t>
            </a:r>
            <a:r>
              <a:rPr lang="en-IN" sz="1900" dirty="0"/>
              <a:t>, this relationship describes </a:t>
            </a:r>
            <a:r>
              <a:rPr lang="en-IN" sz="1900" dirty="0" smtClean="0"/>
              <a:t>−</a:t>
            </a:r>
          </a:p>
          <a:p>
            <a:pPr algn="just">
              <a:lnSpc>
                <a:spcPct val="110000"/>
              </a:lnSpc>
              <a:spcBef>
                <a:spcPts val="0"/>
              </a:spcBef>
            </a:pPr>
            <a:endParaRPr lang="en-IN" sz="1900" dirty="0"/>
          </a:p>
          <a:p>
            <a:pPr algn="just">
              <a:lnSpc>
                <a:spcPct val="110000"/>
              </a:lnSpc>
              <a:spcBef>
                <a:spcPts val="0"/>
              </a:spcBef>
            </a:pPr>
            <a:r>
              <a:rPr lang="en-IN" sz="1900" dirty="0"/>
              <a:t>Each relationship contains one start node and one end node.</a:t>
            </a:r>
          </a:p>
          <a:p>
            <a:pPr algn="just">
              <a:lnSpc>
                <a:spcPct val="110000"/>
              </a:lnSpc>
              <a:spcBef>
                <a:spcPts val="0"/>
              </a:spcBef>
            </a:pPr>
            <a:r>
              <a:rPr lang="en-IN" sz="1900" dirty="0"/>
              <a:t>Here, "</a:t>
            </a:r>
            <a:r>
              <a:rPr lang="en-IN" sz="1900" dirty="0" err="1"/>
              <a:t>Emp</a:t>
            </a:r>
            <a:r>
              <a:rPr lang="en-IN" sz="1900" dirty="0"/>
              <a:t>" is a start node, and "</a:t>
            </a:r>
            <a:r>
              <a:rPr lang="en-IN" sz="1900" dirty="0" err="1"/>
              <a:t>Dept</a:t>
            </a:r>
            <a:r>
              <a:rPr lang="en-IN" sz="1900" dirty="0"/>
              <a:t>" is an end node.</a:t>
            </a:r>
          </a:p>
          <a:p>
            <a:pPr algn="just">
              <a:lnSpc>
                <a:spcPct val="110000"/>
              </a:lnSpc>
              <a:spcBef>
                <a:spcPts val="0"/>
              </a:spcBef>
            </a:pPr>
            <a:r>
              <a:rPr lang="en-IN" sz="1900" dirty="0"/>
              <a:t>As this relationship arrow mark represents a relationship from "</a:t>
            </a:r>
            <a:r>
              <a:rPr lang="en-IN" sz="1900" dirty="0" err="1"/>
              <a:t>Emp</a:t>
            </a:r>
            <a:r>
              <a:rPr lang="en-IN" sz="1900" dirty="0"/>
              <a:t>" node to "</a:t>
            </a:r>
            <a:r>
              <a:rPr lang="en-IN" sz="1900" dirty="0" err="1"/>
              <a:t>Dept</a:t>
            </a:r>
            <a:r>
              <a:rPr lang="en-IN" sz="1900" dirty="0"/>
              <a:t>" node, this relationship is known as an "Incoming Relationship" to "</a:t>
            </a:r>
            <a:r>
              <a:rPr lang="en-IN" sz="1900" dirty="0" err="1"/>
              <a:t>Dept</a:t>
            </a:r>
            <a:r>
              <a:rPr lang="en-IN" sz="1900" dirty="0"/>
              <a:t>" Node and "Outgoing Relationship" to "</a:t>
            </a:r>
            <a:r>
              <a:rPr lang="en-IN" sz="1900" dirty="0" err="1"/>
              <a:t>Emp</a:t>
            </a:r>
            <a:r>
              <a:rPr lang="en-IN" sz="1900" dirty="0"/>
              <a:t>" node.</a:t>
            </a:r>
          </a:p>
          <a:p>
            <a:pPr algn="just">
              <a:lnSpc>
                <a:spcPct val="110000"/>
              </a:lnSpc>
              <a:spcBef>
                <a:spcPts val="0"/>
              </a:spcBef>
            </a:pPr>
            <a:r>
              <a:rPr lang="en-IN" sz="1900" dirty="0"/>
              <a:t>Like nodes, relationships also can contain properties as key-value pairs.</a:t>
            </a:r>
          </a:p>
          <a:p>
            <a:pPr algn="just">
              <a:lnSpc>
                <a:spcPct val="110000"/>
              </a:lnSpc>
              <a:spcBef>
                <a:spcPts val="0"/>
              </a:spcBef>
            </a:pPr>
            <a:r>
              <a:rPr lang="en-IN" sz="1900" dirty="0"/>
              <a:t>Here, "WORKS_FOR" relationship has one property as key-value pair</a:t>
            </a:r>
            <a:r>
              <a:rPr lang="en-IN" sz="1900" dirty="0" smtClean="0"/>
              <a:t>.</a:t>
            </a:r>
          </a:p>
          <a:p>
            <a:pPr algn="just">
              <a:lnSpc>
                <a:spcPct val="110000"/>
              </a:lnSpc>
              <a:spcBef>
                <a:spcPts val="0"/>
              </a:spcBef>
            </a:pPr>
            <a:endParaRPr lang="en-IN" sz="1900" dirty="0" smtClean="0"/>
          </a:p>
          <a:p>
            <a:pPr algn="just">
              <a:lnSpc>
                <a:spcPct val="110000"/>
              </a:lnSpc>
              <a:spcBef>
                <a:spcPts val="0"/>
              </a:spcBef>
            </a:pPr>
            <a:endParaRPr lang="en-IN" sz="1900" dirty="0" smtClean="0"/>
          </a:p>
          <a:p>
            <a:pPr algn="just">
              <a:lnSpc>
                <a:spcPct val="110000"/>
              </a:lnSpc>
              <a:spcBef>
                <a:spcPts val="0"/>
              </a:spcBef>
            </a:pPr>
            <a:r>
              <a:rPr lang="en-IN" sz="1900" dirty="0" smtClean="0"/>
              <a:t>It </a:t>
            </a:r>
            <a:r>
              <a:rPr lang="en-IN" sz="1900" dirty="0"/>
              <a:t>represents an Id of this relationship.</a:t>
            </a:r>
            <a:endParaRPr lang="en-IN" sz="1900" dirty="0" smtClean="0"/>
          </a:p>
          <a:p>
            <a:pPr algn="just">
              <a:lnSpc>
                <a:spcPct val="110000"/>
              </a:lnSpc>
              <a:spcBef>
                <a:spcPts val="0"/>
              </a:spcBef>
            </a:pPr>
            <a:endParaRPr lang="en-IN" sz="1900" dirty="0"/>
          </a:p>
        </p:txBody>
      </p:sp>
      <p:sp>
        <p:nvSpPr>
          <p:cNvPr id="4" name="Footer Placeholder 3"/>
          <p:cNvSpPr>
            <a:spLocks noGrp="1"/>
          </p:cNvSpPr>
          <p:nvPr>
            <p:ph type="ftr" sz="quarter" idx="11"/>
          </p:nvPr>
        </p:nvSpPr>
        <p:spPr/>
        <p:txBody>
          <a:bodyPr/>
          <a:lstStyle/>
          <a:p>
            <a:r>
              <a:rPr lang="en-US" dirty="0" smtClean="0"/>
              <a:t>Mrs. </a:t>
            </a:r>
            <a:r>
              <a:rPr lang="en-US" dirty="0" err="1" smtClean="0"/>
              <a:t>Deepali</a:t>
            </a:r>
            <a:r>
              <a:rPr lang="en-US" dirty="0" smtClean="0"/>
              <a:t> </a:t>
            </a:r>
            <a:r>
              <a:rPr lang="en-US" dirty="0" err="1" smtClean="0"/>
              <a:t>Jaadhav</a:t>
            </a:r>
            <a:endParaRPr lang="en-US" dirty="0"/>
          </a:p>
        </p:txBody>
      </p:sp>
      <p:sp>
        <p:nvSpPr>
          <p:cNvPr id="5" name="Slide Number Placeholder 4"/>
          <p:cNvSpPr>
            <a:spLocks noGrp="1"/>
          </p:cNvSpPr>
          <p:nvPr>
            <p:ph type="sldNum" sz="quarter" idx="12"/>
          </p:nvPr>
        </p:nvSpPr>
        <p:spPr/>
        <p:txBody>
          <a:bodyPr/>
          <a:lstStyle/>
          <a:p>
            <a:fld id="{85EE57E0-DBE6-4094-A444-EB8D34B8B884}" type="slidenum">
              <a:rPr lang="en-US" smtClean="0"/>
              <a:pPr/>
              <a:t>157</a:t>
            </a:fld>
            <a:endParaRPr lang="en-US"/>
          </a:p>
        </p:txBody>
      </p:sp>
      <p:sp>
        <p:nvSpPr>
          <p:cNvPr id="6" name="Title 1"/>
          <p:cNvSpPr>
            <a:spLocks noGrp="1"/>
          </p:cNvSpPr>
          <p:nvPr>
            <p:ph type="title"/>
          </p:nvPr>
        </p:nvSpPr>
        <p:spPr>
          <a:xfrm>
            <a:off x="971600" y="476672"/>
            <a:ext cx="6986737" cy="587152"/>
          </a:xfrm>
        </p:spPr>
        <p:txBody>
          <a:bodyPr>
            <a:normAutofit/>
          </a:bodyPr>
          <a:lstStyle/>
          <a:p>
            <a:pPr algn="ctr"/>
            <a:r>
              <a:rPr lang="en-IN" b="1" dirty="0"/>
              <a:t>Neo4j </a:t>
            </a:r>
            <a:r>
              <a:rPr lang="en-IN" b="1" dirty="0" smtClean="0"/>
              <a:t>- Building Blocks</a:t>
            </a:r>
            <a:endParaRPr lang="en-IN" b="1" dirty="0"/>
          </a:p>
        </p:txBody>
      </p:sp>
      <p:sp>
        <p:nvSpPr>
          <p:cNvPr id="2" name="Rectangle 1"/>
          <p:cNvSpPr>
            <a:spLocks noChangeArrowheads="1"/>
          </p:cNvSpPr>
          <p:nvPr/>
        </p:nvSpPr>
        <p:spPr bwMode="auto">
          <a:xfrm>
            <a:off x="981348" y="2243336"/>
            <a:ext cx="3057252" cy="30777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Courier New" panose="02070309020205020404" pitchFamily="49" charset="0"/>
              </a:rPr>
              <a:t>Emp</a:t>
            </a:r>
            <a:r>
              <a:rPr kumimoji="0" lang="en-US" sz="1400" b="0" i="0" u="none" strike="noStrike" cap="none" normalizeH="0" baseline="0" dirty="0" smtClean="0">
                <a:ln>
                  <a:noFill/>
                </a:ln>
                <a:solidFill>
                  <a:schemeClr val="tx1"/>
                </a:solidFill>
                <a:effectLst/>
                <a:latin typeface="Courier New" panose="02070309020205020404" pitchFamily="49" charset="0"/>
              </a:rPr>
              <a:t> WORKS_FOR </a:t>
            </a:r>
            <a:r>
              <a:rPr kumimoji="0" lang="en-US" sz="1400" b="0" i="0" u="none" strike="noStrike" cap="none" normalizeH="0" baseline="0" dirty="0" err="1" smtClean="0">
                <a:ln>
                  <a:noFill/>
                </a:ln>
                <a:solidFill>
                  <a:schemeClr val="tx1"/>
                </a:solidFill>
                <a:effectLst/>
                <a:latin typeface="Courier New" panose="02070309020205020404" pitchFamily="49" charset="0"/>
              </a:rPr>
              <a:t>Dept</a:t>
            </a:r>
            <a:r>
              <a:rPr kumimoji="0" lang="en-US" sz="1400" b="0" i="0" u="none" strike="noStrike" cap="none" normalizeH="0" baseline="0" dirty="0" smtClean="0">
                <a:ln>
                  <a:noFill/>
                </a:ln>
                <a:solidFill>
                  <a:schemeClr val="tx1"/>
                </a:solidFill>
                <a:effectLst/>
                <a:latin typeface="Courier New" panose="02070309020205020404" pitchFamily="49" charset="0"/>
              </a:rPr>
              <a:t> </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pic>
        <p:nvPicPr>
          <p:cNvPr id="1027" name="Picture 3" descr="Propertie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05400" y="5105400"/>
            <a:ext cx="3240360" cy="112762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4"/>
          <p:cNvSpPr>
            <a:spLocks noChangeArrowheads="1"/>
          </p:cNvSpPr>
          <p:nvPr/>
        </p:nvSpPr>
        <p:spPr bwMode="auto">
          <a:xfrm>
            <a:off x="1229879" y="5172708"/>
            <a:ext cx="1584176"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Id = 123</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1819030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077200" cy="4628587"/>
          </a:xfrm>
        </p:spPr>
        <p:txBody>
          <a:bodyPr>
            <a:normAutofit/>
          </a:bodyPr>
          <a:lstStyle/>
          <a:p>
            <a:pPr marL="0" indent="0" algn="just">
              <a:spcBef>
                <a:spcPts val="200"/>
              </a:spcBef>
              <a:buNone/>
            </a:pPr>
            <a:r>
              <a:rPr lang="en-IN" sz="2000" b="1" dirty="0" smtClean="0"/>
              <a:t>Labels:</a:t>
            </a:r>
            <a:endParaRPr lang="en-IN" sz="2000" b="1" dirty="0"/>
          </a:p>
          <a:p>
            <a:pPr algn="just">
              <a:spcBef>
                <a:spcPts val="200"/>
              </a:spcBef>
            </a:pPr>
            <a:r>
              <a:rPr lang="en-IN" sz="2000" dirty="0"/>
              <a:t>Label associates a common name to a set of nodes or relationships</a:t>
            </a:r>
            <a:r>
              <a:rPr lang="en-IN" sz="2000" dirty="0" smtClean="0"/>
              <a:t>.</a:t>
            </a:r>
          </a:p>
          <a:p>
            <a:pPr algn="just">
              <a:spcBef>
                <a:spcPts val="200"/>
              </a:spcBef>
            </a:pPr>
            <a:r>
              <a:rPr lang="en-IN" sz="2000" dirty="0" smtClean="0"/>
              <a:t>A </a:t>
            </a:r>
            <a:r>
              <a:rPr lang="en-IN" sz="2000" dirty="0"/>
              <a:t>node or relationship can contain one or more labels. We can create new labels to existing nodes or relationships. We can remove the existing labels from the existing nodes or relationships.</a:t>
            </a:r>
          </a:p>
          <a:p>
            <a:pPr algn="just">
              <a:spcBef>
                <a:spcPts val="200"/>
              </a:spcBef>
            </a:pPr>
            <a:r>
              <a:rPr lang="en-IN" sz="2000" dirty="0"/>
              <a:t>From the previous diagram, we can observe that there are two nodes.</a:t>
            </a:r>
          </a:p>
          <a:p>
            <a:pPr algn="just">
              <a:spcBef>
                <a:spcPts val="200"/>
              </a:spcBef>
            </a:pPr>
            <a:r>
              <a:rPr lang="en-IN" sz="2000" dirty="0"/>
              <a:t>Left side node has a Label: "</a:t>
            </a:r>
            <a:r>
              <a:rPr lang="en-IN" sz="2000" dirty="0" err="1"/>
              <a:t>Emp</a:t>
            </a:r>
            <a:r>
              <a:rPr lang="en-IN" sz="2000" dirty="0"/>
              <a:t>" and the right side node has a Label: "</a:t>
            </a:r>
            <a:r>
              <a:rPr lang="en-IN" sz="2000" dirty="0" err="1"/>
              <a:t>Dept</a:t>
            </a:r>
            <a:r>
              <a:rPr lang="en-IN" sz="2000" dirty="0"/>
              <a:t>".</a:t>
            </a:r>
          </a:p>
          <a:p>
            <a:pPr algn="just">
              <a:spcBef>
                <a:spcPts val="200"/>
              </a:spcBef>
            </a:pPr>
            <a:r>
              <a:rPr lang="en-IN" sz="2000" dirty="0"/>
              <a:t>Relationship between those two nodes also has a Label: "WORKS_FOR".</a:t>
            </a:r>
          </a:p>
          <a:p>
            <a:pPr algn="just">
              <a:spcBef>
                <a:spcPts val="200"/>
              </a:spcBef>
            </a:pPr>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158</a:t>
            </a:fld>
            <a:endParaRPr lang="en-US"/>
          </a:p>
        </p:txBody>
      </p:sp>
      <p:sp>
        <p:nvSpPr>
          <p:cNvPr id="6" name="Title 1"/>
          <p:cNvSpPr>
            <a:spLocks noGrp="1"/>
          </p:cNvSpPr>
          <p:nvPr>
            <p:ph type="title"/>
          </p:nvPr>
        </p:nvSpPr>
        <p:spPr>
          <a:xfrm>
            <a:off x="971600" y="476672"/>
            <a:ext cx="6986737" cy="587152"/>
          </a:xfrm>
        </p:spPr>
        <p:txBody>
          <a:bodyPr>
            <a:normAutofit/>
          </a:bodyPr>
          <a:lstStyle/>
          <a:p>
            <a:pPr algn="ctr"/>
            <a:r>
              <a:rPr lang="en-IN" b="1" dirty="0"/>
              <a:t>Neo4j </a:t>
            </a:r>
            <a:r>
              <a:rPr lang="en-IN" b="1" dirty="0" smtClean="0"/>
              <a:t>- Building Blocks</a:t>
            </a:r>
            <a:endParaRPr lang="en-IN" b="1" dirty="0"/>
          </a:p>
        </p:txBody>
      </p:sp>
    </p:spTree>
    <p:extLst>
      <p:ext uri="{BB962C8B-B14F-4D97-AF65-F5344CB8AC3E}">
        <p14:creationId xmlns="" xmlns:p14="http://schemas.microsoft.com/office/powerpoint/2010/main" val="21716103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924800" cy="4628587"/>
          </a:xfrm>
        </p:spPr>
        <p:txBody>
          <a:bodyPr>
            <a:normAutofit/>
          </a:bodyPr>
          <a:lstStyle/>
          <a:p>
            <a:pPr algn="just">
              <a:buNone/>
            </a:pPr>
            <a:r>
              <a:rPr lang="en-IN" sz="2000" b="1" dirty="0"/>
              <a:t>Neo4j Data </a:t>
            </a:r>
            <a:r>
              <a:rPr lang="en-IN" sz="2000" b="1" dirty="0" smtClean="0"/>
              <a:t>Browser:</a:t>
            </a:r>
            <a:endParaRPr lang="en-IN" sz="2000" b="1" dirty="0"/>
          </a:p>
          <a:p>
            <a:pPr algn="just"/>
            <a:r>
              <a:rPr lang="en-IN" sz="2000" dirty="0"/>
              <a:t>Once we install Neo4j, we can access Neo4j Data Browser using the following </a:t>
            </a:r>
            <a:r>
              <a:rPr lang="en-IN" sz="2000" dirty="0" smtClean="0"/>
              <a:t>URL</a:t>
            </a:r>
          </a:p>
          <a:p>
            <a:pPr algn="just"/>
            <a:endParaRPr lang="en-IN" sz="2000" dirty="0"/>
          </a:p>
          <a:p>
            <a:pPr algn="just"/>
            <a:r>
              <a:rPr lang="en-IN" sz="2000" dirty="0"/>
              <a:t>Neo4j Data Browser is used to execute CQL commands and view the output.</a:t>
            </a:r>
          </a:p>
          <a:p>
            <a:pPr algn="just"/>
            <a:r>
              <a:rPr lang="en-IN" sz="2000" dirty="0"/>
              <a:t>Here, we need to execute all CQL commands at dollar prompt: </a:t>
            </a:r>
            <a:r>
              <a:rPr lang="en-IN" sz="2000" b="1" dirty="0"/>
              <a:t>"$"</a:t>
            </a:r>
            <a:endParaRPr lang="en-IN" sz="2000" dirty="0"/>
          </a:p>
          <a:p>
            <a:pPr algn="just"/>
            <a:r>
              <a:rPr lang="en-IN" sz="2000" dirty="0"/>
              <a:t>Type commands after the dollar symbol and click the "Execute" button to run your commands.</a:t>
            </a:r>
          </a:p>
          <a:p>
            <a:pPr algn="just"/>
            <a:r>
              <a:rPr lang="en-IN" sz="2000" dirty="0"/>
              <a:t>It interacts with Neo4j Database Server, retrieves and displays the results just below the dollar prompt</a:t>
            </a:r>
            <a:r>
              <a:rPr lang="en-IN" sz="2000" dirty="0" smtClean="0"/>
              <a:t>.</a:t>
            </a:r>
            <a:endParaRPr lang="en-IN" sz="2000" dirty="0"/>
          </a:p>
          <a:p>
            <a:pPr algn="just"/>
            <a:r>
              <a:rPr lang="en-US" sz="2000" dirty="0" smtClean="0">
                <a:hlinkClick r:id="rId2"/>
              </a:rPr>
              <a:t>Installation - Operations Manual (neo4j.com)</a:t>
            </a:r>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159</a:t>
            </a:fld>
            <a:endParaRPr lang="en-US"/>
          </a:p>
        </p:txBody>
      </p:sp>
      <p:sp>
        <p:nvSpPr>
          <p:cNvPr id="6" name="Title 1"/>
          <p:cNvSpPr>
            <a:spLocks noGrp="1"/>
          </p:cNvSpPr>
          <p:nvPr>
            <p:ph type="title"/>
          </p:nvPr>
        </p:nvSpPr>
        <p:spPr>
          <a:xfrm>
            <a:off x="971600" y="476672"/>
            <a:ext cx="6986737" cy="587152"/>
          </a:xfrm>
        </p:spPr>
        <p:txBody>
          <a:bodyPr>
            <a:normAutofit/>
          </a:bodyPr>
          <a:lstStyle/>
          <a:p>
            <a:pPr algn="ctr"/>
            <a:r>
              <a:rPr lang="en-IN" b="1" dirty="0"/>
              <a:t>Neo4j </a:t>
            </a:r>
            <a:r>
              <a:rPr lang="en-IN" b="1" dirty="0" smtClean="0"/>
              <a:t>- Building Blocks</a:t>
            </a:r>
            <a:endParaRPr lang="en-IN" b="1" dirty="0"/>
          </a:p>
        </p:txBody>
      </p:sp>
      <p:sp>
        <p:nvSpPr>
          <p:cNvPr id="2" name="Rectangle 1"/>
          <p:cNvSpPr>
            <a:spLocks noChangeArrowheads="1"/>
          </p:cNvSpPr>
          <p:nvPr/>
        </p:nvSpPr>
        <p:spPr bwMode="auto">
          <a:xfrm>
            <a:off x="990600" y="2286000"/>
            <a:ext cx="4536504" cy="36933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http://localhost:7474/browser/</a:t>
            </a:r>
            <a:r>
              <a:rPr kumimoji="0" lang="en-US" b="0" i="0" u="none" strike="noStrike" cap="none" normalizeH="0" baseline="0" dirty="0" smtClean="0">
                <a:ln>
                  <a:noFill/>
                </a:ln>
                <a:solidFill>
                  <a:schemeClr val="tx1"/>
                </a:solidFill>
                <a:effectLst/>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358982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Ensure Data Availability</a:t>
            </a:r>
            <a:endParaRPr lang="en-US" dirty="0"/>
          </a:p>
        </p:txBody>
      </p:sp>
      <p:sp>
        <p:nvSpPr>
          <p:cNvPr id="3" name="Content Placeholder 2"/>
          <p:cNvSpPr>
            <a:spLocks noGrp="1"/>
          </p:cNvSpPr>
          <p:nvPr>
            <p:ph sz="quarter" idx="1"/>
          </p:nvPr>
        </p:nvSpPr>
        <p:spPr>
          <a:xfrm>
            <a:off x="457200" y="1219200"/>
            <a:ext cx="8229600" cy="2057400"/>
          </a:xfrm>
        </p:spPr>
        <p:txBody>
          <a:bodyPr>
            <a:noAutofit/>
          </a:bodyPr>
          <a:lstStyle/>
          <a:p>
            <a:pPr algn="just"/>
            <a:r>
              <a:rPr lang="en-GB" sz="2000" dirty="0" smtClean="0"/>
              <a:t>Data should be available whenever it is needed. This is difficult to guarantee. </a:t>
            </a:r>
          </a:p>
          <a:p>
            <a:pPr algn="just"/>
            <a:r>
              <a:rPr lang="en-GB" sz="2000" dirty="0" smtClean="0"/>
              <a:t>One way to avoid the problem of an unavailable database server is to have two database </a:t>
            </a:r>
            <a:r>
              <a:rPr lang="en-US" sz="2000" dirty="0" smtClean="0"/>
              <a:t>servers.</a:t>
            </a:r>
          </a:p>
          <a:p>
            <a:pPr algn="just"/>
            <a:r>
              <a:rPr lang="en-US" sz="1800" dirty="0" smtClean="0"/>
              <a:t>One is used for updating data and responding to queries while the other is kept as a backup in case the first server fails. The server that is used for updating and responding to queries is called the primary server, and the other is the backup server</a:t>
            </a:r>
            <a:endParaRPr lang="en-US" sz="2000" dirty="0"/>
          </a:p>
        </p:txBody>
      </p:sp>
      <p:pic>
        <p:nvPicPr>
          <p:cNvPr id="3074" name="Picture 2"/>
          <p:cNvPicPr>
            <a:picLocks noChangeAspect="1" noChangeArrowheads="1"/>
          </p:cNvPicPr>
          <p:nvPr/>
        </p:nvPicPr>
        <p:blipFill>
          <a:blip r:embed="rId2" cstate="print"/>
          <a:srcRect/>
          <a:stretch>
            <a:fillRect/>
          </a:stretch>
        </p:blipFill>
        <p:spPr bwMode="auto">
          <a:xfrm>
            <a:off x="2057400" y="3661664"/>
            <a:ext cx="3581400" cy="252266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476672"/>
            <a:ext cx="6347713" cy="587152"/>
          </a:xfrm>
        </p:spPr>
        <p:txBody>
          <a:bodyPr>
            <a:normAutofit/>
          </a:bodyPr>
          <a:lstStyle/>
          <a:p>
            <a:pPr algn="ctr"/>
            <a:r>
              <a:rPr lang="en-IN" b="1" dirty="0"/>
              <a:t>Neo4j CQL - </a:t>
            </a:r>
            <a:r>
              <a:rPr lang="en-IN" b="1" dirty="0" smtClean="0"/>
              <a:t>Introduction</a:t>
            </a:r>
            <a:endParaRPr lang="en-IN" b="1" dirty="0"/>
          </a:p>
        </p:txBody>
      </p:sp>
      <p:sp>
        <p:nvSpPr>
          <p:cNvPr id="3" name="Content Placeholder 2"/>
          <p:cNvSpPr>
            <a:spLocks noGrp="1"/>
          </p:cNvSpPr>
          <p:nvPr>
            <p:ph idx="1"/>
          </p:nvPr>
        </p:nvSpPr>
        <p:spPr>
          <a:xfrm>
            <a:off x="609599" y="1221755"/>
            <a:ext cx="7924801" cy="5184733"/>
          </a:xfrm>
        </p:spPr>
        <p:txBody>
          <a:bodyPr>
            <a:noAutofit/>
          </a:bodyPr>
          <a:lstStyle/>
          <a:p>
            <a:pPr algn="just"/>
            <a:r>
              <a:rPr lang="en-IN" sz="2000" dirty="0"/>
              <a:t>CQL stands for Cypher Query Language. Like Oracle Database has query language SQL, Neo4j has CQL as query language.</a:t>
            </a:r>
          </a:p>
          <a:p>
            <a:pPr algn="just"/>
            <a:r>
              <a:rPr lang="en-IN" sz="2000" dirty="0"/>
              <a:t>Neo4j CQL</a:t>
            </a:r>
          </a:p>
          <a:p>
            <a:pPr lvl="1" algn="just">
              <a:buFont typeface="Wingdings" panose="05000000000000000000" pitchFamily="2" charset="2"/>
              <a:buChar char="§"/>
            </a:pPr>
            <a:r>
              <a:rPr lang="en-IN" sz="1800" dirty="0"/>
              <a:t>Is a query language for Neo4j Graph Database.</a:t>
            </a:r>
          </a:p>
          <a:p>
            <a:pPr lvl="1" algn="just">
              <a:buFont typeface="Wingdings" panose="05000000000000000000" pitchFamily="2" charset="2"/>
              <a:buChar char="§"/>
            </a:pPr>
            <a:r>
              <a:rPr lang="en-IN" sz="1800" dirty="0"/>
              <a:t>Is a declarative pattern-matching language.</a:t>
            </a:r>
          </a:p>
          <a:p>
            <a:pPr lvl="1" algn="just">
              <a:buFont typeface="Wingdings" panose="05000000000000000000" pitchFamily="2" charset="2"/>
              <a:buChar char="§"/>
            </a:pPr>
            <a:r>
              <a:rPr lang="en-IN" sz="1800" dirty="0"/>
              <a:t>Follows SQL like syntax.</a:t>
            </a:r>
          </a:p>
          <a:p>
            <a:pPr lvl="1" algn="just">
              <a:buFont typeface="Wingdings" panose="05000000000000000000" pitchFamily="2" charset="2"/>
              <a:buChar char="§"/>
            </a:pPr>
            <a:r>
              <a:rPr lang="en-IN" sz="1800" dirty="0"/>
              <a:t>Syntax is very simple and in human readable format.</a:t>
            </a:r>
          </a:p>
          <a:p>
            <a:pPr algn="just"/>
            <a:r>
              <a:rPr lang="en-IN" sz="2000" dirty="0"/>
              <a:t>Like Oracle SQL</a:t>
            </a:r>
          </a:p>
          <a:p>
            <a:pPr lvl="1" algn="just">
              <a:buFont typeface="Wingdings" panose="05000000000000000000" pitchFamily="2" charset="2"/>
              <a:buChar char="§"/>
            </a:pPr>
            <a:r>
              <a:rPr lang="en-IN" sz="1800" dirty="0"/>
              <a:t>Neo4j CQL has commands to perform Database operations.</a:t>
            </a:r>
          </a:p>
          <a:p>
            <a:pPr lvl="1" algn="just">
              <a:buFont typeface="Wingdings" panose="05000000000000000000" pitchFamily="2" charset="2"/>
              <a:buChar char="§"/>
            </a:pPr>
            <a:r>
              <a:rPr lang="en-IN" sz="1800" dirty="0"/>
              <a:t>Neo4j CQL supports many clauses such as WHERE, ORDER BY, etc., to write very complex queries in an easy manner.</a:t>
            </a:r>
          </a:p>
          <a:p>
            <a:pPr lvl="1" algn="just">
              <a:buFont typeface="Wingdings" panose="05000000000000000000" pitchFamily="2" charset="2"/>
              <a:buChar char="§"/>
            </a:pPr>
            <a:r>
              <a:rPr lang="en-IN" sz="1800" dirty="0"/>
              <a:t>Neo4j CQL supports some functions such as String, Aggregation. In addition to them, it also supports some Relationship Functions.</a:t>
            </a:r>
          </a:p>
          <a:p>
            <a:pPr algn="just"/>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160</a:t>
            </a:fld>
            <a:endParaRPr lang="en-US"/>
          </a:p>
        </p:txBody>
      </p:sp>
    </p:spTree>
    <p:extLst>
      <p:ext uri="{BB962C8B-B14F-4D97-AF65-F5344CB8AC3E}">
        <p14:creationId xmlns="" xmlns:p14="http://schemas.microsoft.com/office/powerpoint/2010/main" val="348092129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476672"/>
            <a:ext cx="6347713" cy="587152"/>
          </a:xfrm>
        </p:spPr>
        <p:txBody>
          <a:bodyPr>
            <a:normAutofit/>
          </a:bodyPr>
          <a:lstStyle/>
          <a:p>
            <a:pPr algn="ctr"/>
            <a:r>
              <a:rPr lang="en-IN" b="1" dirty="0"/>
              <a:t>Neo4j CQL - Creating </a:t>
            </a:r>
            <a:r>
              <a:rPr lang="en-IN" b="1" dirty="0" smtClean="0"/>
              <a:t>Nodes</a:t>
            </a:r>
            <a:endParaRPr lang="en-IN" b="1" dirty="0"/>
          </a:p>
        </p:txBody>
      </p:sp>
      <p:sp>
        <p:nvSpPr>
          <p:cNvPr id="3" name="Content Placeholder 2"/>
          <p:cNvSpPr>
            <a:spLocks noGrp="1"/>
          </p:cNvSpPr>
          <p:nvPr>
            <p:ph idx="1"/>
          </p:nvPr>
        </p:nvSpPr>
        <p:spPr>
          <a:xfrm>
            <a:off x="609600" y="1219200"/>
            <a:ext cx="7778825" cy="4772603"/>
          </a:xfrm>
        </p:spPr>
        <p:txBody>
          <a:bodyPr>
            <a:normAutofit/>
          </a:bodyPr>
          <a:lstStyle/>
          <a:p>
            <a:r>
              <a:rPr lang="en-IN" sz="2000" dirty="0" smtClean="0"/>
              <a:t>A </a:t>
            </a:r>
            <a:r>
              <a:rPr lang="en-IN" sz="2000" dirty="0"/>
              <a:t>node is a data/record in a graph database. You can create a node in Neo4j using the </a:t>
            </a:r>
            <a:r>
              <a:rPr lang="en-IN" sz="2000" b="1" dirty="0"/>
              <a:t>CREATE</a:t>
            </a:r>
            <a:r>
              <a:rPr lang="en-IN" sz="2000" dirty="0"/>
              <a:t> clause. </a:t>
            </a:r>
          </a:p>
          <a:p>
            <a:pPr lvl="1"/>
            <a:r>
              <a:rPr lang="en-IN" sz="2000" dirty="0"/>
              <a:t>Create a single node</a:t>
            </a:r>
          </a:p>
          <a:p>
            <a:pPr lvl="1"/>
            <a:r>
              <a:rPr lang="en-IN" sz="2000" dirty="0"/>
              <a:t>Create multiple nodes</a:t>
            </a:r>
          </a:p>
          <a:p>
            <a:pPr lvl="1"/>
            <a:r>
              <a:rPr lang="en-IN" sz="2000" dirty="0"/>
              <a:t>Create a node with a label</a:t>
            </a:r>
          </a:p>
          <a:p>
            <a:pPr lvl="1"/>
            <a:r>
              <a:rPr lang="en-IN" sz="2000" dirty="0"/>
              <a:t>Create a node with multiple labels</a:t>
            </a:r>
          </a:p>
          <a:p>
            <a:pPr lvl="1"/>
            <a:r>
              <a:rPr lang="en-IN" sz="2000" dirty="0"/>
              <a:t>Create a node with properties</a:t>
            </a:r>
          </a:p>
          <a:p>
            <a:pPr lvl="1"/>
            <a:r>
              <a:rPr lang="en-IN" sz="2000" dirty="0"/>
              <a:t>Returning the created node</a:t>
            </a:r>
          </a:p>
          <a:p>
            <a:r>
              <a:rPr lang="en-IN" sz="2000" b="1" dirty="0"/>
              <a:t>Creating a Single </a:t>
            </a:r>
            <a:r>
              <a:rPr lang="en-IN" sz="2000" b="1" dirty="0" smtClean="0"/>
              <a:t>node:</a:t>
            </a:r>
            <a:endParaRPr lang="en-IN" sz="2000" b="1" dirty="0"/>
          </a:p>
          <a:p>
            <a:pPr lvl="1"/>
            <a:r>
              <a:rPr lang="en-IN" sz="2000" dirty="0"/>
              <a:t>You can create a node in Neo4j by simply specifying the name of the node that is to be created along with the CREATE clause.</a:t>
            </a:r>
          </a:p>
          <a:p>
            <a:endParaRPr lang="en-IN" sz="2000" dirty="0"/>
          </a:p>
          <a:p>
            <a:endParaRPr lang="en-IN" sz="2000" dirty="0"/>
          </a:p>
        </p:txBody>
      </p:sp>
      <p:sp>
        <p:nvSpPr>
          <p:cNvPr id="4" name="Footer Placeholder 3"/>
          <p:cNvSpPr>
            <a:spLocks noGrp="1"/>
          </p:cNvSpPr>
          <p:nvPr>
            <p:ph type="ftr" sz="quarter" idx="11"/>
          </p:nvPr>
        </p:nvSpPr>
        <p:spPr>
          <a:xfrm>
            <a:off x="593649" y="6246299"/>
            <a:ext cx="4622973" cy="365125"/>
          </a:xfrm>
        </p:spPr>
        <p:txBody>
          <a:bodyPr/>
          <a:lstStyle/>
          <a:p>
            <a:r>
              <a:rPr lang="en-US" dirty="0" smtClean="0"/>
              <a:t>Mrs. </a:t>
            </a:r>
            <a:r>
              <a:rPr lang="en-US" dirty="0" err="1" smtClean="0"/>
              <a:t>Deepali</a:t>
            </a:r>
            <a:r>
              <a:rPr lang="en-US" dirty="0" smtClean="0"/>
              <a:t> </a:t>
            </a:r>
            <a:r>
              <a:rPr lang="en-US" dirty="0" err="1" smtClean="0"/>
              <a:t>Jaadhav</a:t>
            </a:r>
            <a:endParaRPr lang="en-US" dirty="0"/>
          </a:p>
        </p:txBody>
      </p:sp>
      <p:sp>
        <p:nvSpPr>
          <p:cNvPr id="5" name="Slide Number Placeholder 4"/>
          <p:cNvSpPr>
            <a:spLocks noGrp="1"/>
          </p:cNvSpPr>
          <p:nvPr>
            <p:ph type="sldNum" sz="quarter" idx="12"/>
          </p:nvPr>
        </p:nvSpPr>
        <p:spPr/>
        <p:txBody>
          <a:bodyPr/>
          <a:lstStyle/>
          <a:p>
            <a:fld id="{85EE57E0-DBE6-4094-A444-EB8D34B8B884}" type="slidenum">
              <a:rPr lang="en-US" smtClean="0"/>
              <a:pPr/>
              <a:t>161</a:t>
            </a:fld>
            <a:endParaRPr lang="en-US"/>
          </a:p>
        </p:txBody>
      </p:sp>
      <p:sp>
        <p:nvSpPr>
          <p:cNvPr id="6" name="Rectangle 1"/>
          <p:cNvSpPr>
            <a:spLocks noChangeArrowheads="1"/>
          </p:cNvSpPr>
          <p:nvPr/>
        </p:nvSpPr>
        <p:spPr bwMode="auto">
          <a:xfrm>
            <a:off x="1676400" y="5181600"/>
            <a:ext cx="2843808"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node_name</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676400" y="5638800"/>
            <a:ext cx="2123728"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(sample)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218658633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55480"/>
            <a:ext cx="7569943" cy="4096797"/>
          </a:xfrm>
        </p:spPr>
        <p:txBody>
          <a:bodyPr>
            <a:normAutofit/>
          </a:bodyPr>
          <a:lstStyle/>
          <a:p>
            <a:pPr algn="just">
              <a:spcBef>
                <a:spcPts val="200"/>
              </a:spcBef>
            </a:pPr>
            <a:r>
              <a:rPr lang="en-IN" sz="1900" b="1" dirty="0"/>
              <a:t>Creating Multiple </a:t>
            </a:r>
            <a:r>
              <a:rPr lang="en-IN" sz="1900" b="1" dirty="0" smtClean="0"/>
              <a:t>Nodes:</a:t>
            </a:r>
            <a:endParaRPr lang="en-IN" sz="1900" b="1" dirty="0"/>
          </a:p>
          <a:p>
            <a:pPr lvl="1" algn="just">
              <a:spcBef>
                <a:spcPts val="200"/>
              </a:spcBef>
            </a:pPr>
            <a:r>
              <a:rPr lang="en-IN" sz="1900" dirty="0"/>
              <a:t>The create clause of Neo4j CQL is also used to create multiple nodes at the same time. To do so, you need to pass the names of the nodes to be created, separated by a comma</a:t>
            </a:r>
            <a:r>
              <a:rPr lang="en-IN" sz="1900" dirty="0" smtClean="0"/>
              <a:t>.</a:t>
            </a:r>
          </a:p>
          <a:p>
            <a:pPr algn="just">
              <a:spcBef>
                <a:spcPts val="200"/>
              </a:spcBef>
            </a:pPr>
            <a:endParaRPr lang="en-IN" sz="1900" dirty="0"/>
          </a:p>
          <a:p>
            <a:pPr algn="just">
              <a:spcBef>
                <a:spcPts val="200"/>
              </a:spcBef>
            </a:pPr>
            <a:endParaRPr lang="en-IN" sz="1900" dirty="0" smtClean="0"/>
          </a:p>
          <a:p>
            <a:pPr algn="just">
              <a:spcBef>
                <a:spcPts val="200"/>
              </a:spcBef>
            </a:pPr>
            <a:endParaRPr lang="en-IN" sz="1900" dirty="0" smtClean="0"/>
          </a:p>
          <a:p>
            <a:pPr algn="just">
              <a:spcBef>
                <a:spcPts val="200"/>
              </a:spcBef>
            </a:pPr>
            <a:endParaRPr lang="en-IN" sz="1900" dirty="0" smtClean="0"/>
          </a:p>
          <a:p>
            <a:pPr algn="just">
              <a:spcBef>
                <a:spcPts val="200"/>
              </a:spcBef>
            </a:pPr>
            <a:r>
              <a:rPr lang="en-IN" sz="1900" b="1" dirty="0" smtClean="0"/>
              <a:t>Creating </a:t>
            </a:r>
            <a:r>
              <a:rPr lang="en-IN" sz="1900" b="1" dirty="0"/>
              <a:t>a Node with a </a:t>
            </a:r>
            <a:r>
              <a:rPr lang="en-IN" sz="1900" b="1" dirty="0" smtClean="0"/>
              <a:t>Label:</a:t>
            </a:r>
            <a:endParaRPr lang="en-IN" sz="1900" b="1" dirty="0"/>
          </a:p>
          <a:p>
            <a:pPr lvl="1" algn="just">
              <a:spcBef>
                <a:spcPts val="200"/>
              </a:spcBef>
            </a:pPr>
            <a:r>
              <a:rPr lang="en-IN" sz="1900" dirty="0"/>
              <a:t>A label in Neo4j is used to group (classify) the nodes using labels. You can create a label for a node in Neo4j using the CREATE clause.</a:t>
            </a:r>
          </a:p>
          <a:p>
            <a:pPr algn="just">
              <a:spcBef>
                <a:spcPts val="200"/>
              </a:spcBef>
            </a:pPr>
            <a:endParaRPr lang="en-IN" sz="1900" dirty="0"/>
          </a:p>
          <a:p>
            <a:pPr algn="just">
              <a:spcBef>
                <a:spcPts val="200"/>
              </a:spcBef>
            </a:pPr>
            <a:endParaRPr lang="en-IN" sz="19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162</a:t>
            </a:fld>
            <a:endParaRPr lang="en-US"/>
          </a:p>
        </p:txBody>
      </p:sp>
      <p:sp>
        <p:nvSpPr>
          <p:cNvPr id="6" name="Rectangle 1"/>
          <p:cNvSpPr>
            <a:spLocks noChangeArrowheads="1"/>
          </p:cNvSpPr>
          <p:nvPr/>
        </p:nvSpPr>
        <p:spPr bwMode="auto">
          <a:xfrm>
            <a:off x="1485404" y="2575249"/>
            <a:ext cx="4526756"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(node1),(node2)</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507703" y="3046546"/>
            <a:ext cx="4504457"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(sample1),(sample2)</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1485404" y="4955848"/>
            <a:ext cx="2653290"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Title 1"/>
          <p:cNvSpPr>
            <a:spLocks noGrp="1"/>
          </p:cNvSpPr>
          <p:nvPr>
            <p:ph type="title"/>
          </p:nvPr>
        </p:nvSpPr>
        <p:spPr>
          <a:xfrm>
            <a:off x="1619672" y="476672"/>
            <a:ext cx="6347713" cy="587152"/>
          </a:xfrm>
        </p:spPr>
        <p:txBody>
          <a:bodyPr>
            <a:normAutofit/>
          </a:bodyPr>
          <a:lstStyle/>
          <a:p>
            <a:pPr algn="ctr"/>
            <a:r>
              <a:rPr lang="en-IN" b="1" dirty="0"/>
              <a:t>Neo4j CQL - Creating </a:t>
            </a:r>
            <a:r>
              <a:rPr lang="en-IN" b="1" dirty="0" smtClean="0"/>
              <a:t>Nodes</a:t>
            </a:r>
            <a:endParaRPr lang="en-IN" b="1" dirty="0"/>
          </a:p>
        </p:txBody>
      </p:sp>
      <p:sp>
        <p:nvSpPr>
          <p:cNvPr id="10" name="Rectangle 4"/>
          <p:cNvSpPr>
            <a:spLocks noChangeArrowheads="1"/>
          </p:cNvSpPr>
          <p:nvPr/>
        </p:nvSpPr>
        <p:spPr bwMode="auto">
          <a:xfrm>
            <a:off x="1539131" y="5400994"/>
            <a:ext cx="3023585"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Dhawan:player</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417196953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525" y="1270559"/>
            <a:ext cx="8208912" cy="4556579"/>
          </a:xfrm>
        </p:spPr>
        <p:txBody>
          <a:bodyPr>
            <a:normAutofit/>
          </a:bodyPr>
          <a:lstStyle/>
          <a:p>
            <a:pPr>
              <a:spcBef>
                <a:spcPts val="200"/>
              </a:spcBef>
            </a:pPr>
            <a:r>
              <a:rPr lang="en-IN" sz="1900" b="1" dirty="0"/>
              <a:t>Creating a Node with Multiple Labels</a:t>
            </a:r>
          </a:p>
          <a:p>
            <a:pPr lvl="1">
              <a:spcBef>
                <a:spcPts val="200"/>
              </a:spcBef>
            </a:pPr>
            <a:r>
              <a:rPr lang="en-IN" sz="1800" dirty="0"/>
              <a:t>You can also create multiple labels for a single node. You need to specify the labels for the node by separating them with a colon “ : </a:t>
            </a:r>
            <a:r>
              <a:rPr lang="en-IN" sz="1800" dirty="0" smtClean="0"/>
              <a:t>”.</a:t>
            </a:r>
          </a:p>
          <a:p>
            <a:pPr>
              <a:spcBef>
                <a:spcPts val="200"/>
              </a:spcBef>
            </a:pPr>
            <a:endParaRPr lang="en-IN" sz="1900" dirty="0"/>
          </a:p>
          <a:p>
            <a:pPr>
              <a:spcBef>
                <a:spcPts val="200"/>
              </a:spcBef>
            </a:pPr>
            <a:endParaRPr lang="en-IN" sz="1900" dirty="0" smtClean="0"/>
          </a:p>
          <a:p>
            <a:pPr>
              <a:spcBef>
                <a:spcPts val="200"/>
              </a:spcBef>
            </a:pPr>
            <a:endParaRPr lang="en-IN" sz="1900" dirty="0"/>
          </a:p>
          <a:p>
            <a:pPr>
              <a:spcBef>
                <a:spcPts val="200"/>
              </a:spcBef>
            </a:pPr>
            <a:endParaRPr lang="en-IN" sz="1900" dirty="0" smtClean="0"/>
          </a:p>
          <a:p>
            <a:pPr>
              <a:spcBef>
                <a:spcPts val="200"/>
              </a:spcBef>
            </a:pPr>
            <a:r>
              <a:rPr lang="en-IN" sz="1900" b="1" dirty="0" smtClean="0"/>
              <a:t>Create </a:t>
            </a:r>
            <a:r>
              <a:rPr lang="en-IN" sz="1900" b="1" dirty="0"/>
              <a:t>Node with Properties</a:t>
            </a:r>
          </a:p>
          <a:p>
            <a:pPr lvl="1">
              <a:spcBef>
                <a:spcPts val="200"/>
              </a:spcBef>
            </a:pPr>
            <a:r>
              <a:rPr lang="en-IN" sz="1800" dirty="0"/>
              <a:t>Properties are the key-value pairs using which a node stores data. You can create a node with properties using the CREATE clause. You need to specify these properties separated by commas within the flower braces “{ }”.</a:t>
            </a:r>
          </a:p>
          <a:p>
            <a:pPr>
              <a:spcBef>
                <a:spcPts val="200"/>
              </a:spcBef>
            </a:pPr>
            <a:endParaRPr lang="en-IN" dirty="0"/>
          </a:p>
          <a:p>
            <a:pPr>
              <a:spcBef>
                <a:spcPts val="200"/>
              </a:spcBef>
            </a:pPr>
            <a:endParaRPr lang="en-IN" sz="19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163</a:t>
            </a:fld>
            <a:endParaRPr lang="en-US"/>
          </a:p>
        </p:txBody>
      </p:sp>
      <p:sp>
        <p:nvSpPr>
          <p:cNvPr id="6" name="Title 1"/>
          <p:cNvSpPr>
            <a:spLocks noGrp="1"/>
          </p:cNvSpPr>
          <p:nvPr>
            <p:ph type="title"/>
          </p:nvPr>
        </p:nvSpPr>
        <p:spPr>
          <a:xfrm>
            <a:off x="1547664" y="548680"/>
            <a:ext cx="6347713" cy="659160"/>
          </a:xfrm>
        </p:spPr>
        <p:txBody>
          <a:bodyPr>
            <a:normAutofit/>
          </a:bodyPr>
          <a:lstStyle/>
          <a:p>
            <a:pPr algn="ctr"/>
            <a:r>
              <a:rPr lang="en-IN" b="1" dirty="0"/>
              <a:t>Neo4j CQL - Creating </a:t>
            </a:r>
            <a:r>
              <a:rPr lang="en-IN" b="1" dirty="0" smtClean="0"/>
              <a:t>Nodes</a:t>
            </a:r>
            <a:endParaRPr lang="en-IN" b="1" dirty="0"/>
          </a:p>
        </p:txBody>
      </p:sp>
      <p:sp>
        <p:nvSpPr>
          <p:cNvPr id="7" name="Rectangle 1"/>
          <p:cNvSpPr>
            <a:spLocks noChangeArrowheads="1"/>
          </p:cNvSpPr>
          <p:nvPr/>
        </p:nvSpPr>
        <p:spPr bwMode="auto">
          <a:xfrm>
            <a:off x="970509" y="2524035"/>
            <a:ext cx="5413661"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(node:label1:label2:. . . .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labeln</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70509" y="3059698"/>
            <a:ext cx="3809056"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Dhawan:person:player</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432525" y="4935720"/>
            <a:ext cx="8577989"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CREATE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 key1: value, key2: value, . . . . . . . . . })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427415" y="5471383"/>
            <a:ext cx="7810151" cy="21674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CREATE </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Dhawan</a:t>
            </a:r>
            <a:r>
              <a:rPr kumimoji="0" lang="en-US" sz="14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Shikar</a:t>
            </a:r>
            <a:r>
              <a:rPr kumimoji="0" lang="en-US"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Dhawan</a:t>
            </a:r>
            <a:r>
              <a:rPr kumimoji="0" lang="en-US"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YOB</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1985</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4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"Delhi"</a:t>
            </a:r>
            <a:r>
              <a:rPr kumimoji="0" lang="en-US" sz="14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4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06162239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404664"/>
            <a:ext cx="6347713" cy="587152"/>
          </a:xfrm>
        </p:spPr>
        <p:txBody>
          <a:bodyPr>
            <a:normAutofit/>
          </a:bodyPr>
          <a:lstStyle/>
          <a:p>
            <a:pPr algn="ctr"/>
            <a:r>
              <a:rPr lang="en-IN" b="1" dirty="0"/>
              <a:t>Neo4j CQL Write Clauses</a:t>
            </a:r>
          </a:p>
        </p:txBody>
      </p:sp>
      <p:sp>
        <p:nvSpPr>
          <p:cNvPr id="3" name="Content Placeholder 2"/>
          <p:cNvSpPr>
            <a:spLocks noGrp="1"/>
          </p:cNvSpPr>
          <p:nvPr>
            <p:ph idx="1"/>
          </p:nvPr>
        </p:nvSpPr>
        <p:spPr>
          <a:xfrm>
            <a:off x="609599" y="1412776"/>
            <a:ext cx="7274769" cy="4412563"/>
          </a:xfrm>
        </p:spPr>
        <p:txBody>
          <a:bodyPr>
            <a:normAutofit/>
          </a:bodyPr>
          <a:lstStyle/>
          <a:p>
            <a:r>
              <a:rPr lang="en-IN" sz="2000" dirty="0"/>
              <a:t>Neo4j - Merge Command</a:t>
            </a:r>
          </a:p>
          <a:p>
            <a:r>
              <a:rPr lang="en-IN" sz="2000" dirty="0"/>
              <a:t>Neo4j - Set Clause</a:t>
            </a:r>
          </a:p>
          <a:p>
            <a:r>
              <a:rPr lang="en-IN" sz="2000" dirty="0"/>
              <a:t>Neo4j - Delete Clause</a:t>
            </a:r>
          </a:p>
          <a:p>
            <a:r>
              <a:rPr lang="en-IN" sz="2000" dirty="0"/>
              <a:t>Neo4j - Remove Clause</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164</a:t>
            </a:fld>
            <a:endParaRPr lang="en-US"/>
          </a:p>
        </p:txBody>
      </p:sp>
    </p:spTree>
    <p:extLst>
      <p:ext uri="{BB962C8B-B14F-4D97-AF65-F5344CB8AC3E}">
        <p14:creationId xmlns="" xmlns:p14="http://schemas.microsoft.com/office/powerpoint/2010/main" val="38448088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295400"/>
            <a:ext cx="7924802" cy="4772603"/>
          </a:xfrm>
        </p:spPr>
        <p:txBody>
          <a:bodyPr>
            <a:normAutofit/>
          </a:bodyPr>
          <a:lstStyle/>
          <a:p>
            <a:pPr marL="0" indent="0" algn="just">
              <a:buNone/>
            </a:pPr>
            <a:r>
              <a:rPr lang="en-IN" sz="2000" b="1" dirty="0"/>
              <a:t>Neo4j - Merge </a:t>
            </a:r>
            <a:r>
              <a:rPr lang="en-IN" sz="2000" b="1" dirty="0" smtClean="0"/>
              <a:t>Command:</a:t>
            </a:r>
          </a:p>
          <a:p>
            <a:pPr algn="just"/>
            <a:r>
              <a:rPr lang="en-IN" sz="2000" dirty="0"/>
              <a:t>MERGE command is a combination of CREATE command and MATCH command.</a:t>
            </a:r>
          </a:p>
          <a:p>
            <a:pPr algn="just"/>
            <a:r>
              <a:rPr lang="en-IN" sz="2000" dirty="0"/>
              <a:t>Neo4j CQL MERGE command searches for a given pattern in the graph. If it exists, then it returns the results.</a:t>
            </a:r>
          </a:p>
          <a:p>
            <a:pPr algn="just"/>
            <a:r>
              <a:rPr lang="en-IN" sz="2000" dirty="0"/>
              <a:t>If it does NOT exist in the graph, then it creates a new node/relationship and returns the results</a:t>
            </a:r>
            <a:r>
              <a:rPr lang="en-IN" sz="2000" dirty="0" smtClean="0"/>
              <a:t>.</a:t>
            </a:r>
          </a:p>
          <a:p>
            <a:pPr lvl="1"/>
            <a:r>
              <a:rPr lang="en-IN" sz="2000" dirty="0"/>
              <a:t>Merge a node with label</a:t>
            </a:r>
          </a:p>
          <a:p>
            <a:pPr lvl="1"/>
            <a:r>
              <a:rPr lang="en-IN" sz="2000" dirty="0"/>
              <a:t>Merge a node with properties</a:t>
            </a:r>
          </a:p>
          <a:p>
            <a:pPr lvl="1"/>
            <a:r>
              <a:rPr lang="en-IN" sz="2000" dirty="0" err="1"/>
              <a:t>OnCreate</a:t>
            </a:r>
            <a:r>
              <a:rPr lang="en-IN" sz="2000" dirty="0"/>
              <a:t> and </a:t>
            </a:r>
            <a:r>
              <a:rPr lang="en-IN" sz="2000" dirty="0" err="1"/>
              <a:t>OnMatch</a:t>
            </a:r>
            <a:endParaRPr lang="en-IN" sz="2000" dirty="0"/>
          </a:p>
          <a:p>
            <a:pPr lvl="1"/>
            <a:r>
              <a:rPr lang="en-IN" sz="2000" dirty="0"/>
              <a:t>Merge a relationship</a:t>
            </a:r>
          </a:p>
          <a:p>
            <a:pPr marL="0" indent="0" algn="just">
              <a:buNone/>
            </a:pPr>
            <a:endParaRPr lang="en-IN" sz="2000" dirty="0"/>
          </a:p>
          <a:p>
            <a:pPr algn="just"/>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165</a:t>
            </a:fld>
            <a:endParaRPr lang="en-US"/>
          </a:p>
        </p:txBody>
      </p:sp>
      <p:sp>
        <p:nvSpPr>
          <p:cNvPr id="6" name="Title 1"/>
          <p:cNvSpPr>
            <a:spLocks noGrp="1"/>
          </p:cNvSpPr>
          <p:nvPr>
            <p:ph type="title"/>
          </p:nvPr>
        </p:nvSpPr>
        <p:spPr>
          <a:xfrm>
            <a:off x="1259632" y="404664"/>
            <a:ext cx="6347713" cy="587152"/>
          </a:xfrm>
        </p:spPr>
        <p:txBody>
          <a:bodyPr>
            <a:normAutofit/>
          </a:bodyPr>
          <a:lstStyle/>
          <a:p>
            <a:pPr algn="ctr"/>
            <a:r>
              <a:rPr lang="en-IN" b="1" dirty="0"/>
              <a:t>Neo4j CQL Write Clauses</a:t>
            </a:r>
          </a:p>
        </p:txBody>
      </p:sp>
    </p:spTree>
    <p:extLst>
      <p:ext uri="{BB962C8B-B14F-4D97-AF65-F5344CB8AC3E}">
        <p14:creationId xmlns="" xmlns:p14="http://schemas.microsoft.com/office/powerpoint/2010/main" val="20925755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8001000" cy="4628587"/>
          </a:xfrm>
        </p:spPr>
        <p:txBody>
          <a:bodyPr/>
          <a:lstStyle/>
          <a:p>
            <a:pPr algn="just"/>
            <a:endParaRPr lang="en-IN" dirty="0" smtClean="0"/>
          </a:p>
          <a:p>
            <a:pPr algn="just"/>
            <a:r>
              <a:rPr lang="en-IN" sz="2000" dirty="0"/>
              <a:t>You can merge a node in the database based on the label using the MERGE clause. If you try to merge a node based on the label, then Neo4j verifies whether there exists any node with the given label. If not, the current node will be created</a:t>
            </a:r>
            <a:r>
              <a:rPr lang="en-IN" sz="2000" dirty="0" smtClean="0"/>
              <a:t>.</a:t>
            </a:r>
          </a:p>
          <a:p>
            <a:pPr algn="just"/>
            <a:endParaRPr lang="en-IN"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166</a:t>
            </a:fld>
            <a:endParaRPr lang="en-US"/>
          </a:p>
        </p:txBody>
      </p:sp>
      <p:sp>
        <p:nvSpPr>
          <p:cNvPr id="7" name="Rectangle 2"/>
          <p:cNvSpPr>
            <a:spLocks noChangeArrowheads="1"/>
          </p:cNvSpPr>
          <p:nvPr/>
        </p:nvSpPr>
        <p:spPr bwMode="auto">
          <a:xfrm>
            <a:off x="971600" y="1472099"/>
            <a:ext cx="6109365"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MERGE (node: label {properties . . . . . . . }) </a:t>
            </a:r>
            <a:endParaRPr kumimoji="0" lang="en-US" sz="1600" b="0" i="0" u="none" strike="noStrike" cap="none" normalizeH="0" baseline="0" smtClean="0">
              <a:ln>
                <a:noFill/>
              </a:ln>
              <a:solidFill>
                <a:schemeClr val="tx1"/>
              </a:solidFill>
              <a:effectLst/>
              <a:latin typeface="Arial" panose="020B0604020202020204" pitchFamily="34" charset="0"/>
            </a:endParaRPr>
          </a:p>
        </p:txBody>
      </p:sp>
      <p:sp>
        <p:nvSpPr>
          <p:cNvPr id="8" name="Title 1"/>
          <p:cNvSpPr>
            <a:spLocks noGrp="1"/>
          </p:cNvSpPr>
          <p:nvPr>
            <p:ph type="title"/>
          </p:nvPr>
        </p:nvSpPr>
        <p:spPr>
          <a:xfrm>
            <a:off x="1259632" y="404664"/>
            <a:ext cx="6347713" cy="587152"/>
          </a:xfrm>
        </p:spPr>
        <p:txBody>
          <a:bodyPr>
            <a:normAutofit/>
          </a:bodyPr>
          <a:lstStyle/>
          <a:p>
            <a:pPr algn="ctr"/>
            <a:r>
              <a:rPr lang="en-IN" b="1" dirty="0"/>
              <a:t>Neo4j CQL Write Clauses</a:t>
            </a:r>
          </a:p>
        </p:txBody>
      </p:sp>
      <p:sp>
        <p:nvSpPr>
          <p:cNvPr id="9" name="Rectangle 3"/>
          <p:cNvSpPr>
            <a:spLocks noChangeArrowheads="1"/>
          </p:cNvSpPr>
          <p:nvPr/>
        </p:nvSpPr>
        <p:spPr bwMode="auto">
          <a:xfrm>
            <a:off x="971600" y="3243673"/>
            <a:ext cx="4011034"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MERGE (node:label) RETURN node </a:t>
            </a:r>
            <a:endParaRPr kumimoji="0" lang="en-US" sz="1600" b="0" i="0" u="none" strike="noStrike" cap="none" normalizeH="0" baseline="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955626" y="3728783"/>
            <a:ext cx="4628190"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Courier New" panose="02070309020205020404" pitchFamily="49" charset="0"/>
                <a:cs typeface="Courier New" panose="02070309020205020404" pitchFamily="49" charset="0"/>
              </a:rPr>
              <a:t>MERGE (Jadeja:player) RETURN Jadeja </a:t>
            </a:r>
            <a:endParaRPr kumimoji="0" lang="en-US" sz="1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44176987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106080"/>
            <a:ext cx="7924802" cy="4935283"/>
          </a:xfrm>
        </p:spPr>
        <p:txBody>
          <a:bodyPr>
            <a:normAutofit/>
          </a:bodyPr>
          <a:lstStyle/>
          <a:p>
            <a:pPr marL="0" indent="0">
              <a:spcBef>
                <a:spcPts val="200"/>
              </a:spcBef>
              <a:buNone/>
            </a:pPr>
            <a:r>
              <a:rPr lang="en-IN" sz="2000" b="1" dirty="0"/>
              <a:t>Neo4j - Set </a:t>
            </a:r>
            <a:r>
              <a:rPr lang="en-IN" sz="2000" b="1" dirty="0" smtClean="0"/>
              <a:t>Clause:</a:t>
            </a:r>
            <a:endParaRPr lang="en-IN" sz="2000" b="1" dirty="0"/>
          </a:p>
          <a:p>
            <a:pPr>
              <a:spcBef>
                <a:spcPts val="200"/>
              </a:spcBef>
            </a:pPr>
            <a:r>
              <a:rPr lang="en-IN" sz="2000" dirty="0" smtClean="0"/>
              <a:t>Using </a:t>
            </a:r>
            <a:r>
              <a:rPr lang="en-IN" sz="2000" dirty="0"/>
              <a:t>Set clause, you can add new properties to an existing Node or Relationship, and also add or update existing Properties values</a:t>
            </a:r>
            <a:r>
              <a:rPr lang="en-IN" sz="2000" dirty="0" smtClean="0"/>
              <a:t>.</a:t>
            </a:r>
          </a:p>
          <a:p>
            <a:pPr lvl="1">
              <a:spcBef>
                <a:spcPts val="200"/>
              </a:spcBef>
            </a:pPr>
            <a:r>
              <a:rPr lang="en-IN" sz="2000" dirty="0"/>
              <a:t>Set a property</a:t>
            </a:r>
          </a:p>
          <a:p>
            <a:pPr lvl="1">
              <a:spcBef>
                <a:spcPts val="200"/>
              </a:spcBef>
            </a:pPr>
            <a:r>
              <a:rPr lang="en-IN" sz="2000" dirty="0"/>
              <a:t>Remove a property</a:t>
            </a:r>
          </a:p>
          <a:p>
            <a:pPr lvl="1">
              <a:spcBef>
                <a:spcPts val="200"/>
              </a:spcBef>
            </a:pPr>
            <a:r>
              <a:rPr lang="en-IN" sz="2000" dirty="0"/>
              <a:t>Set multiple properties</a:t>
            </a:r>
          </a:p>
          <a:p>
            <a:pPr lvl="1">
              <a:spcBef>
                <a:spcPts val="200"/>
              </a:spcBef>
            </a:pPr>
            <a:r>
              <a:rPr lang="en-IN" sz="2000" dirty="0"/>
              <a:t>Set a label on a node</a:t>
            </a:r>
          </a:p>
          <a:p>
            <a:pPr lvl="1">
              <a:spcBef>
                <a:spcPts val="200"/>
              </a:spcBef>
            </a:pPr>
            <a:r>
              <a:rPr lang="en-IN" sz="2000" dirty="0"/>
              <a:t>Set multiple labels on a node</a:t>
            </a:r>
          </a:p>
          <a:p>
            <a:pPr marL="0" indent="0">
              <a:spcBef>
                <a:spcPts val="200"/>
              </a:spcBef>
              <a:buNone/>
            </a:pPr>
            <a:r>
              <a:rPr lang="en-IN" sz="2000" b="1" dirty="0"/>
              <a:t>Setting a Property</a:t>
            </a:r>
          </a:p>
          <a:p>
            <a:pPr>
              <a:spcBef>
                <a:spcPts val="200"/>
              </a:spcBef>
            </a:pPr>
            <a:r>
              <a:rPr lang="en-IN" sz="2000" dirty="0" smtClean="0"/>
              <a:t>Using </a:t>
            </a:r>
            <a:r>
              <a:rPr lang="en-IN" sz="2000" dirty="0"/>
              <a:t>the SET clause, you can create a new property in a node.</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167</a:t>
            </a:fld>
            <a:endParaRPr lang="en-US"/>
          </a:p>
        </p:txBody>
      </p:sp>
      <p:sp>
        <p:nvSpPr>
          <p:cNvPr id="6"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
        <p:nvSpPr>
          <p:cNvPr id="7" name="Rectangle 1"/>
          <p:cNvSpPr>
            <a:spLocks noChangeArrowheads="1"/>
          </p:cNvSpPr>
          <p:nvPr/>
        </p:nvSpPr>
        <p:spPr bwMode="auto">
          <a:xfrm>
            <a:off x="838200" y="4419600"/>
            <a:ext cx="7590539"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{properties . . . . . . .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SET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node.property</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 value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762000" y="5334000"/>
            <a:ext cx="7988870" cy="98618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Dhawan</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shikar</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Dhawan</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1985</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"Delhi"</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SET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Dhawan</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highestscore</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187</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Dhawan</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33549213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268760"/>
            <a:ext cx="7490793" cy="4772603"/>
          </a:xfrm>
        </p:spPr>
        <p:txBody>
          <a:bodyPr>
            <a:normAutofit/>
          </a:bodyPr>
          <a:lstStyle/>
          <a:p>
            <a:pPr marL="0" indent="0">
              <a:buNone/>
            </a:pPr>
            <a:r>
              <a:rPr lang="en-IN" sz="2000" b="1" dirty="0"/>
              <a:t>Removing a Property</a:t>
            </a:r>
          </a:p>
          <a:p>
            <a:r>
              <a:rPr lang="en-IN" sz="2000" dirty="0"/>
              <a:t>You can remove an existing property by passing </a:t>
            </a:r>
            <a:r>
              <a:rPr lang="en-IN" sz="2000" b="1" dirty="0"/>
              <a:t>NULL</a:t>
            </a:r>
            <a:r>
              <a:rPr lang="en-IN" sz="2000" dirty="0"/>
              <a:t> as value to it.</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168</a:t>
            </a:fld>
            <a:endParaRPr lang="en-US"/>
          </a:p>
        </p:txBody>
      </p:sp>
      <p:sp>
        <p:nvSpPr>
          <p:cNvPr id="6"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
        <p:nvSpPr>
          <p:cNvPr id="7" name="Rectangle 1"/>
          <p:cNvSpPr>
            <a:spLocks noChangeArrowheads="1"/>
          </p:cNvSpPr>
          <p:nvPr/>
        </p:nvSpPr>
        <p:spPr bwMode="auto">
          <a:xfrm>
            <a:off x="971600" y="2017966"/>
            <a:ext cx="4134465"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{properties})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SET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node.property</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 NULL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71380" y="2947849"/>
            <a:ext cx="5985934" cy="98618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Ravindra</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urier New" panose="02070309020205020404" pitchFamily="49" charset="0"/>
                <a:cs typeface="Courier New" panose="02070309020205020404" pitchFamily="49" charset="0"/>
              </a:rPr>
              <a:t> </a:t>
            </a:r>
            <a:r>
              <a:rPr lang="en-US" sz="1600" dirty="0" smtClean="0">
                <a:solidFill>
                  <a:srgbClr val="0000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1988</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NavagamGhed</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SET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POB</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NULL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05186101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219200"/>
            <a:ext cx="7922841" cy="4700595"/>
          </a:xfrm>
        </p:spPr>
        <p:txBody>
          <a:bodyPr>
            <a:normAutofit/>
          </a:bodyPr>
          <a:lstStyle/>
          <a:p>
            <a:pPr marL="0" indent="0">
              <a:buNone/>
            </a:pPr>
            <a:r>
              <a:rPr lang="en-IN" sz="2000" b="1" dirty="0"/>
              <a:t>Setting Multiple </a:t>
            </a:r>
            <a:r>
              <a:rPr lang="en-IN" sz="2000" b="1" dirty="0" smtClean="0"/>
              <a:t>Properties</a:t>
            </a:r>
          </a:p>
          <a:p>
            <a:r>
              <a:rPr lang="en-IN" sz="2000" dirty="0"/>
              <a:t>In the same way, you can create multiple properties in a node using the Set clause. To do so, you need to specify these key value pairs with commas.</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169</a:t>
            </a:fld>
            <a:endParaRPr lang="en-US"/>
          </a:p>
        </p:txBody>
      </p:sp>
      <p:sp>
        <p:nvSpPr>
          <p:cNvPr id="6"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
        <p:nvSpPr>
          <p:cNvPr id="2" name="Rectangle 1"/>
          <p:cNvSpPr>
            <a:spLocks noChangeArrowheads="1"/>
          </p:cNvSpPr>
          <p:nvPr/>
        </p:nvSpPr>
        <p:spPr bwMode="auto">
          <a:xfrm>
            <a:off x="1066800" y="2590800"/>
            <a:ext cx="6479659"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rPr>
              <a:t> {properties})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rPr>
              <a:t>SET node.property1 = value, node.property2 = value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rPr>
              <a:t>RETURN node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089186" y="3561671"/>
            <a:ext cx="7467109"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Ravindra</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1988</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SET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NavagamGhed</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HS</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"90"</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Jadeja</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935975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Content Placeholder 4"/>
          <p:cNvSpPr>
            <a:spLocks noGrp="1"/>
          </p:cNvSpPr>
          <p:nvPr>
            <p:ph sz="quarter" idx="1"/>
          </p:nvPr>
        </p:nvSpPr>
        <p:spPr/>
        <p:txBody>
          <a:bodyPr>
            <a:normAutofit/>
          </a:bodyPr>
          <a:lstStyle/>
          <a:p>
            <a:pPr algn="just"/>
            <a:r>
              <a:rPr lang="en-US" sz="2000" dirty="0" smtClean="0"/>
              <a:t>With data consistent on two database servers, you can be sure that if the primary database fails, you can switch to using the backup database and know that you have the same data on both. </a:t>
            </a:r>
          </a:p>
          <a:p>
            <a:pPr algn="just"/>
            <a:r>
              <a:rPr lang="en-US" sz="2000" dirty="0" smtClean="0"/>
              <a:t>When the primary database is back online, the first thing it does is to update itself so that all changes made to the backup database while the primary database was down are made to the primary database. </a:t>
            </a:r>
          </a:p>
          <a:p>
            <a:pPr algn="just"/>
            <a:r>
              <a:rPr lang="en-US" sz="2000" dirty="0" smtClean="0"/>
              <a:t>The advantage of using two database servers is that it enables the database to remain available even if one of the servers fails.</a:t>
            </a:r>
            <a:endParaRPr lang="en-US" sz="2000" dirty="0"/>
          </a:p>
        </p:txBody>
      </p:sp>
      <p:sp>
        <p:nvSpPr>
          <p:cNvPr id="6" name="Title 1"/>
          <p:cNvSpPr>
            <a:spLocks noGrp="1"/>
          </p:cNvSpPr>
          <p:nvPr>
            <p:ph type="title"/>
          </p:nvPr>
        </p:nvSpPr>
        <p:spPr>
          <a:xfrm>
            <a:off x="457200" y="533400"/>
            <a:ext cx="8229600" cy="609600"/>
          </a:xfrm>
        </p:spPr>
        <p:txBody>
          <a:bodyPr/>
          <a:lstStyle/>
          <a:p>
            <a:r>
              <a:rPr lang="en-US" b="1" dirty="0" smtClean="0"/>
              <a:t>Ensure Data Availability</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077200" cy="4556579"/>
          </a:xfrm>
        </p:spPr>
        <p:txBody>
          <a:bodyPr>
            <a:normAutofit/>
          </a:bodyPr>
          <a:lstStyle/>
          <a:p>
            <a:pPr marL="0" indent="0">
              <a:buNone/>
            </a:pPr>
            <a:r>
              <a:rPr lang="en-IN" sz="2000" b="1" dirty="0"/>
              <a:t>Neo4j - Delete </a:t>
            </a:r>
            <a:r>
              <a:rPr lang="en-IN" sz="2000" b="1" dirty="0" smtClean="0"/>
              <a:t>Clause:</a:t>
            </a:r>
            <a:endParaRPr lang="en-IN" sz="2000" b="1" dirty="0"/>
          </a:p>
          <a:p>
            <a:r>
              <a:rPr lang="en-IN" sz="2000" dirty="0" smtClean="0"/>
              <a:t>You </a:t>
            </a:r>
            <a:r>
              <a:rPr lang="en-IN" sz="2000" dirty="0"/>
              <a:t>can delete nodes and relationships from a database using the DELETE clause.</a:t>
            </a:r>
          </a:p>
          <a:p>
            <a:pPr marL="0" indent="0">
              <a:buNone/>
            </a:pPr>
            <a:r>
              <a:rPr lang="en-IN" sz="2000" b="1" dirty="0"/>
              <a:t>Deleting All Nodes and </a:t>
            </a:r>
            <a:r>
              <a:rPr lang="en-IN" sz="2000" b="1" dirty="0" smtClean="0"/>
              <a:t>Relationships</a:t>
            </a:r>
          </a:p>
          <a:p>
            <a:endParaRPr lang="en-IN" sz="2000" dirty="0"/>
          </a:p>
          <a:p>
            <a:pPr marL="0" indent="0">
              <a:buNone/>
            </a:pPr>
            <a:r>
              <a:rPr lang="en-IN" sz="2000" b="1" dirty="0"/>
              <a:t>Deleting a Particular Node</a:t>
            </a:r>
          </a:p>
          <a:p>
            <a:r>
              <a:rPr lang="en-IN" sz="2000" dirty="0"/>
              <a:t>To delete a particular node, you need to specify the details of the node in the place of “n” in the above query.</a:t>
            </a:r>
          </a:p>
          <a:p>
            <a:endParaRPr lang="en-IN" sz="2000" dirty="0"/>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170</a:t>
            </a:fld>
            <a:endParaRPr lang="en-US"/>
          </a:p>
        </p:txBody>
      </p:sp>
      <p:sp>
        <p:nvSpPr>
          <p:cNvPr id="6" name="Rectangle 1"/>
          <p:cNvSpPr>
            <a:spLocks noChangeArrowheads="1"/>
          </p:cNvSpPr>
          <p:nvPr/>
        </p:nvSpPr>
        <p:spPr bwMode="auto">
          <a:xfrm>
            <a:off x="990600" y="2667000"/>
            <a:ext cx="3315331" cy="338554"/>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(n) DETACH DELETE n</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990600" y="4191000"/>
            <a:ext cx="6726521"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{properties . . .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DETACH DELETE node</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990600" y="4876800"/>
            <a:ext cx="5739072"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Sharma"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urier New" panose="02070309020205020404" pitchFamily="49" charset="0"/>
                <a:cs typeface="Courier New" panose="02070309020205020404" pitchFamily="49" charset="0"/>
              </a:rPr>
              <a:t> </a:t>
            </a:r>
            <a:r>
              <a:rPr lang="en-US" sz="1600" dirty="0" smtClean="0">
                <a:solidFill>
                  <a:srgbClr val="0000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1988</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"Delhi"</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DETACH DELETE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10" name="Title 1"/>
          <p:cNvSpPr>
            <a:spLocks noGrp="1"/>
          </p:cNvSpPr>
          <p:nvPr>
            <p:ph type="title"/>
          </p:nvPr>
        </p:nvSpPr>
        <p:spPr>
          <a:xfrm>
            <a:off x="1253145" y="540111"/>
            <a:ext cx="6347713" cy="587152"/>
          </a:xfrm>
        </p:spPr>
        <p:txBody>
          <a:bodyPr>
            <a:normAutofit/>
          </a:bodyPr>
          <a:lstStyle/>
          <a:p>
            <a:pPr algn="ctr"/>
            <a:r>
              <a:rPr lang="en-IN" b="1" dirty="0"/>
              <a:t>Neo4j CQL Write Clauses</a:t>
            </a:r>
          </a:p>
        </p:txBody>
      </p:sp>
    </p:spTree>
    <p:extLst>
      <p:ext uri="{BB962C8B-B14F-4D97-AF65-F5344CB8AC3E}">
        <p14:creationId xmlns="" xmlns:p14="http://schemas.microsoft.com/office/powerpoint/2010/main" val="14306394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219200"/>
            <a:ext cx="8077201" cy="4374629"/>
          </a:xfrm>
        </p:spPr>
        <p:txBody>
          <a:bodyPr>
            <a:normAutofit/>
          </a:bodyPr>
          <a:lstStyle/>
          <a:p>
            <a:pPr marL="0" indent="0" algn="just">
              <a:spcBef>
                <a:spcPts val="200"/>
              </a:spcBef>
              <a:buNone/>
            </a:pPr>
            <a:r>
              <a:rPr lang="en-IN" sz="1800" b="1" dirty="0"/>
              <a:t>Neo4j - Remove </a:t>
            </a:r>
            <a:r>
              <a:rPr lang="en-IN" sz="1800" b="1" dirty="0" smtClean="0"/>
              <a:t>Clause:</a:t>
            </a:r>
            <a:endParaRPr lang="en-IN" sz="1800" b="1" dirty="0"/>
          </a:p>
          <a:p>
            <a:pPr algn="just">
              <a:spcBef>
                <a:spcPts val="200"/>
              </a:spcBef>
            </a:pPr>
            <a:r>
              <a:rPr lang="en-IN" sz="1800" dirty="0" smtClean="0"/>
              <a:t>The </a:t>
            </a:r>
            <a:r>
              <a:rPr lang="en-IN" sz="1800" dirty="0"/>
              <a:t>REMOVE clause is used to remove properties and labels from graph elements (Nodes or Relationships).</a:t>
            </a:r>
          </a:p>
          <a:p>
            <a:pPr algn="just">
              <a:spcBef>
                <a:spcPts val="200"/>
              </a:spcBef>
            </a:pPr>
            <a:r>
              <a:rPr lang="en-IN" sz="1800" dirty="0"/>
              <a:t>The main difference between Neo4j CQL DELETE and REMOVE commands is −</a:t>
            </a:r>
          </a:p>
          <a:p>
            <a:pPr lvl="1" algn="just">
              <a:spcBef>
                <a:spcPts val="200"/>
              </a:spcBef>
            </a:pPr>
            <a:r>
              <a:rPr lang="en-IN" sz="1800" dirty="0"/>
              <a:t>DELETE operation is used to delete nodes and associated relationships.</a:t>
            </a:r>
          </a:p>
          <a:p>
            <a:pPr lvl="1" algn="just">
              <a:spcBef>
                <a:spcPts val="200"/>
              </a:spcBef>
            </a:pPr>
            <a:r>
              <a:rPr lang="en-IN" sz="1800" dirty="0"/>
              <a:t>REMOVE operation is used to remove labels and properties.</a:t>
            </a:r>
          </a:p>
          <a:p>
            <a:pPr marL="0" indent="0" algn="just">
              <a:spcBef>
                <a:spcPts val="200"/>
              </a:spcBef>
              <a:buNone/>
            </a:pPr>
            <a:r>
              <a:rPr lang="en-IN" sz="1800" b="1" dirty="0"/>
              <a:t>Removing a Property</a:t>
            </a:r>
          </a:p>
          <a:p>
            <a:pPr algn="just">
              <a:spcBef>
                <a:spcPts val="200"/>
              </a:spcBef>
            </a:pPr>
            <a:r>
              <a:rPr lang="en-IN" sz="1800" dirty="0"/>
              <a:t>You can remove a property of a node using MATCH along with the REMOVE clause.</a:t>
            </a:r>
          </a:p>
          <a:p>
            <a:pPr algn="just"/>
            <a:endParaRPr lang="en-IN" sz="18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171</a:t>
            </a:fld>
            <a:endParaRPr lang="en-US"/>
          </a:p>
        </p:txBody>
      </p:sp>
      <p:sp>
        <p:nvSpPr>
          <p:cNvPr id="6" name="Rectangle 1"/>
          <p:cNvSpPr>
            <a:spLocks noChangeArrowheads="1"/>
          </p:cNvSpPr>
          <p:nvPr/>
        </p:nvSpPr>
        <p:spPr bwMode="auto">
          <a:xfrm>
            <a:off x="990600" y="4267200"/>
            <a:ext cx="5862502" cy="1077218"/>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{properties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REMOVE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node.property</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 </a:t>
            </a:r>
            <a:r>
              <a:rPr kumimoji="0" lang="en-US" sz="1600" b="0" i="0" u="none" strike="noStrike" cap="none" normalizeH="0" baseline="0" dirty="0" smtClean="0">
                <a:ln>
                  <a:noFill/>
                </a:ln>
                <a:solidFill>
                  <a:schemeClr val="tx1"/>
                </a:solidFill>
                <a:effectLst/>
              </a:rPr>
              <a:t/>
            </a:r>
            <a:br>
              <a:rPr kumimoji="0" lang="en-US" sz="1600" b="0" i="0" u="none" strike="noStrike" cap="none" normalizeH="0" baseline="0" dirty="0" smtClean="0">
                <a:ln>
                  <a:noFill/>
                </a:ln>
                <a:solidFill>
                  <a:schemeClr val="tx1"/>
                </a:solidFill>
                <a:effectLst/>
              </a:rPr>
            </a:b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971600" y="5365116"/>
            <a:ext cx="6356227" cy="98618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MahendraSingh</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urier New" panose="02070309020205020404" pitchFamily="49" charset="0"/>
                <a:cs typeface="Courier New" panose="02070309020205020404" pitchFamily="49" charset="0"/>
              </a:rPr>
              <a:t> </a:t>
            </a:r>
            <a:r>
              <a:rPr lang="en-US" sz="1600" dirty="0" smtClean="0">
                <a:solidFill>
                  <a:srgbClr val="0000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1981</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"Ranchi"</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REMOVE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POB</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Tree>
    <p:extLst>
      <p:ext uri="{BB962C8B-B14F-4D97-AF65-F5344CB8AC3E}">
        <p14:creationId xmlns="" xmlns:p14="http://schemas.microsoft.com/office/powerpoint/2010/main" val="12404449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268760"/>
            <a:ext cx="7922841" cy="4772603"/>
          </a:xfrm>
        </p:spPr>
        <p:txBody>
          <a:bodyPr>
            <a:normAutofit/>
          </a:bodyPr>
          <a:lstStyle/>
          <a:p>
            <a:pPr marL="0" indent="0">
              <a:buNone/>
            </a:pPr>
            <a:r>
              <a:rPr lang="en-IN" sz="2000" b="1" dirty="0"/>
              <a:t>Removing a Label From a Node</a:t>
            </a:r>
          </a:p>
          <a:p>
            <a:r>
              <a:rPr lang="en-IN" sz="2000" dirty="0"/>
              <a:t>Similar to property, you can also remove a label from an existing node using the remove clause.</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172</a:t>
            </a:fld>
            <a:endParaRPr lang="en-US"/>
          </a:p>
        </p:txBody>
      </p:sp>
      <p:sp>
        <p:nvSpPr>
          <p:cNvPr id="7" name="Rectangle 1"/>
          <p:cNvSpPr>
            <a:spLocks noChangeArrowheads="1"/>
          </p:cNvSpPr>
          <p:nvPr/>
        </p:nvSpPr>
        <p:spPr bwMode="auto">
          <a:xfrm>
            <a:off x="1048322" y="2476304"/>
            <a:ext cx="6973384"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{properties . . . .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REMOVE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1048322" y="3520080"/>
            <a:ext cx="6356227" cy="98618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MahendraSingh</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urier New" panose="02070309020205020404" pitchFamily="49" charset="0"/>
                <a:cs typeface="Courier New" panose="02070309020205020404" pitchFamily="49" charset="0"/>
              </a:rPr>
              <a:t> </a:t>
            </a:r>
            <a:r>
              <a:rPr lang="en-US" sz="1600" dirty="0" smtClean="0">
                <a:solidFill>
                  <a:srgbClr val="0000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1981</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"Ranchi"</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REMOVE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10"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Tree>
    <p:extLst>
      <p:ext uri="{BB962C8B-B14F-4D97-AF65-F5344CB8AC3E}">
        <p14:creationId xmlns="" xmlns:p14="http://schemas.microsoft.com/office/powerpoint/2010/main" val="150572260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340768"/>
            <a:ext cx="7706817" cy="4700595"/>
          </a:xfrm>
        </p:spPr>
        <p:txBody>
          <a:bodyPr>
            <a:normAutofit/>
          </a:bodyPr>
          <a:lstStyle/>
          <a:p>
            <a:pPr marL="0" indent="0">
              <a:buNone/>
            </a:pPr>
            <a:r>
              <a:rPr lang="en-IN" sz="2000" b="1" dirty="0"/>
              <a:t>Removing Multiple Labels</a:t>
            </a:r>
          </a:p>
          <a:p>
            <a:r>
              <a:rPr lang="en-IN" sz="2000" dirty="0"/>
              <a:t>You can also remove multiple labels from an existing node.</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173</a:t>
            </a:fld>
            <a:endParaRPr lang="en-US"/>
          </a:p>
        </p:txBody>
      </p:sp>
      <p:sp>
        <p:nvSpPr>
          <p:cNvPr id="7" name="Rectangle 1"/>
          <p:cNvSpPr>
            <a:spLocks noChangeArrowheads="1"/>
          </p:cNvSpPr>
          <p:nvPr/>
        </p:nvSpPr>
        <p:spPr bwMode="auto">
          <a:xfrm>
            <a:off x="1043608" y="2233990"/>
            <a:ext cx="7220246"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(node:label1:label2 {properties .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REMOVE node:label1:label2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1023466" y="3197975"/>
            <a:ext cx="6603090" cy="986182"/>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person</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Sharma"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Courier New" panose="02070309020205020404" pitchFamily="49" charset="0"/>
                <a:cs typeface="Courier New" panose="02070309020205020404" pitchFamily="49" charset="0"/>
              </a:rPr>
              <a:t> </a:t>
            </a:r>
            <a:r>
              <a:rPr lang="en-US" sz="1600" dirty="0" smtClean="0">
                <a:solidFill>
                  <a:srgbClr val="0000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1988</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"Delhi"</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REMOVE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person</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Ishant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10" name="Title 1"/>
          <p:cNvSpPr>
            <a:spLocks noGrp="1"/>
          </p:cNvSpPr>
          <p:nvPr>
            <p:ph type="title"/>
          </p:nvPr>
        </p:nvSpPr>
        <p:spPr>
          <a:xfrm>
            <a:off x="1259632" y="394990"/>
            <a:ext cx="6347713" cy="587152"/>
          </a:xfrm>
        </p:spPr>
        <p:txBody>
          <a:bodyPr>
            <a:normAutofit/>
          </a:bodyPr>
          <a:lstStyle/>
          <a:p>
            <a:pPr algn="ctr"/>
            <a:r>
              <a:rPr lang="en-IN" b="1" dirty="0"/>
              <a:t>Neo4j CQL Write Clauses</a:t>
            </a:r>
          </a:p>
        </p:txBody>
      </p:sp>
    </p:spTree>
    <p:extLst>
      <p:ext uri="{BB962C8B-B14F-4D97-AF65-F5344CB8AC3E}">
        <p14:creationId xmlns="" xmlns:p14="http://schemas.microsoft.com/office/powerpoint/2010/main" val="412245092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620688"/>
            <a:ext cx="6347713" cy="587152"/>
          </a:xfrm>
        </p:spPr>
        <p:txBody>
          <a:bodyPr>
            <a:normAutofit/>
          </a:bodyPr>
          <a:lstStyle/>
          <a:p>
            <a:pPr algn="ctr"/>
            <a:r>
              <a:rPr lang="en-IN" b="1" dirty="0"/>
              <a:t>Neo4j CQL Read Clause</a:t>
            </a:r>
          </a:p>
        </p:txBody>
      </p:sp>
      <p:sp>
        <p:nvSpPr>
          <p:cNvPr id="3" name="Content Placeholder 2"/>
          <p:cNvSpPr>
            <a:spLocks noGrp="1"/>
          </p:cNvSpPr>
          <p:nvPr>
            <p:ph idx="1"/>
          </p:nvPr>
        </p:nvSpPr>
        <p:spPr>
          <a:xfrm>
            <a:off x="609598" y="1412776"/>
            <a:ext cx="7634809" cy="4628587"/>
          </a:xfrm>
        </p:spPr>
        <p:txBody>
          <a:bodyPr/>
          <a:lstStyle/>
          <a:p>
            <a:r>
              <a:rPr lang="en-IN" sz="2000" dirty="0"/>
              <a:t>Neo4j - Match Clause</a:t>
            </a:r>
          </a:p>
          <a:p>
            <a:r>
              <a:rPr lang="en-IN" sz="2000" dirty="0"/>
              <a:t>Neo4j - Optional Match Clause</a:t>
            </a:r>
          </a:p>
          <a:p>
            <a:r>
              <a:rPr lang="en-IN" sz="2000" dirty="0"/>
              <a:t>Neo4j - Where Clause</a:t>
            </a:r>
          </a:p>
          <a:p>
            <a:r>
              <a:rPr lang="en-IN" sz="2000" dirty="0"/>
              <a:t>Neo4j - Count Function</a:t>
            </a:r>
          </a:p>
          <a:p>
            <a:endParaRPr lang="en-IN"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174</a:t>
            </a:fld>
            <a:endParaRPr lang="en-US"/>
          </a:p>
        </p:txBody>
      </p:sp>
    </p:spTree>
    <p:extLst>
      <p:ext uri="{BB962C8B-B14F-4D97-AF65-F5344CB8AC3E}">
        <p14:creationId xmlns="" xmlns:p14="http://schemas.microsoft.com/office/powerpoint/2010/main" val="225412876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205" y="1302221"/>
            <a:ext cx="7634809" cy="4556579"/>
          </a:xfrm>
        </p:spPr>
        <p:txBody>
          <a:bodyPr>
            <a:normAutofit/>
          </a:bodyPr>
          <a:lstStyle/>
          <a:p>
            <a:pPr marL="0" indent="0">
              <a:buNone/>
            </a:pPr>
            <a:r>
              <a:rPr lang="en-IN" sz="2000" b="1" dirty="0"/>
              <a:t>Neo4j - Match </a:t>
            </a:r>
            <a:r>
              <a:rPr lang="en-IN" sz="2000" b="1" dirty="0" smtClean="0"/>
              <a:t>Clause:</a:t>
            </a:r>
            <a:endParaRPr lang="en-IN" sz="2000" b="1" dirty="0"/>
          </a:p>
          <a:p>
            <a:pPr marL="0" indent="0">
              <a:buNone/>
            </a:pPr>
            <a:r>
              <a:rPr lang="en-IN" sz="2000" b="1" dirty="0" smtClean="0"/>
              <a:t>Get </a:t>
            </a:r>
            <a:r>
              <a:rPr lang="en-IN" sz="2000" b="1" dirty="0"/>
              <a:t>All Nodes Using Match</a:t>
            </a:r>
          </a:p>
          <a:p>
            <a:r>
              <a:rPr lang="en-IN" sz="2000" dirty="0"/>
              <a:t>Using the MATCH clause of Neo4j you can retrieve all nodes in the Neo4j database</a:t>
            </a:r>
            <a:r>
              <a:rPr lang="en-IN" sz="2000" dirty="0" smtClean="0"/>
              <a:t>.</a:t>
            </a:r>
          </a:p>
          <a:p>
            <a:endParaRPr lang="en-IN" sz="2000" dirty="0"/>
          </a:p>
          <a:p>
            <a:endParaRPr lang="en-IN" sz="2000" dirty="0" smtClean="0"/>
          </a:p>
          <a:p>
            <a:pPr marL="0" indent="0">
              <a:buNone/>
            </a:pPr>
            <a:r>
              <a:rPr lang="en-IN" sz="2000" b="1" dirty="0" smtClean="0"/>
              <a:t>Getting </a:t>
            </a:r>
            <a:r>
              <a:rPr lang="en-IN" sz="2000" b="1" dirty="0"/>
              <a:t>All Nodes Under a Specific Label</a:t>
            </a:r>
          </a:p>
          <a:p>
            <a:r>
              <a:rPr lang="en-IN" sz="2000" dirty="0"/>
              <a:t>Using match clause, you can get all the nodes under a specific label.</a:t>
            </a:r>
          </a:p>
          <a:p>
            <a:endParaRPr lang="en-IN" sz="2000" dirty="0"/>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175</a:t>
            </a:fld>
            <a:endParaRPr lang="en-US"/>
          </a:p>
        </p:txBody>
      </p:sp>
      <p:sp>
        <p:nvSpPr>
          <p:cNvPr id="6"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
        <p:nvSpPr>
          <p:cNvPr id="7" name="Rectangle 1"/>
          <p:cNvSpPr>
            <a:spLocks noChangeArrowheads="1"/>
          </p:cNvSpPr>
          <p:nvPr/>
        </p:nvSpPr>
        <p:spPr bwMode="auto">
          <a:xfrm>
            <a:off x="1066800" y="2819400"/>
            <a:ext cx="1418978"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88543" y="4605009"/>
            <a:ext cx="2529860"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node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988543" y="5308001"/>
            <a:ext cx="2282997"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n:player</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228515115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7562801" cy="4628587"/>
          </a:xfrm>
        </p:spPr>
        <p:txBody>
          <a:bodyPr>
            <a:normAutofit/>
          </a:bodyPr>
          <a:lstStyle/>
          <a:p>
            <a:pPr marL="0" indent="0">
              <a:buNone/>
            </a:pPr>
            <a:r>
              <a:rPr lang="en-IN" sz="2000" b="1" dirty="0"/>
              <a:t>Match by Relationship</a:t>
            </a:r>
          </a:p>
          <a:p>
            <a:r>
              <a:rPr lang="en-IN" sz="2000" dirty="0"/>
              <a:t>You can retrieve nodes based on relationship using the MATCH clause.</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176</a:t>
            </a:fld>
            <a:endParaRPr lang="en-US"/>
          </a:p>
        </p:txBody>
      </p:sp>
      <p:sp>
        <p:nvSpPr>
          <p:cNvPr id="6" name="Rectangle 1"/>
          <p:cNvSpPr>
            <a:spLocks noChangeArrowheads="1"/>
          </p:cNvSpPr>
          <p:nvPr/>
        </p:nvSpPr>
        <p:spPr bwMode="auto">
          <a:xfrm>
            <a:off x="990600" y="2438400"/>
            <a:ext cx="5245347"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)&lt;-[: Relationship]-(n)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973417" y="3126606"/>
            <a:ext cx="6849952"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Ind</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Country</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"India"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result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"Winners"</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600" dirty="0">
                <a:solidFill>
                  <a:srgbClr val="666600"/>
                </a:solidFill>
                <a:latin typeface="Courier New" panose="02070309020205020404" pitchFamily="49" charset="0"/>
                <a:cs typeface="Courier New" panose="02070309020205020404" pitchFamily="49" charset="0"/>
              </a:rPr>
              <a:t> </a:t>
            </a:r>
            <a:r>
              <a:rPr lang="en-US" sz="1600" dirty="0" smtClean="0">
                <a:solidFill>
                  <a:srgbClr val="666600"/>
                </a:solidFill>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&lt;-[: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TOP_SCORER_OF</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n</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Tree>
    <p:extLst>
      <p:ext uri="{BB962C8B-B14F-4D97-AF65-F5344CB8AC3E}">
        <p14:creationId xmlns="" xmlns:p14="http://schemas.microsoft.com/office/powerpoint/2010/main" val="349939779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340768"/>
            <a:ext cx="8077201" cy="4700595"/>
          </a:xfrm>
        </p:spPr>
        <p:txBody>
          <a:bodyPr>
            <a:normAutofit/>
          </a:bodyPr>
          <a:lstStyle/>
          <a:p>
            <a:pPr marL="0" indent="0">
              <a:buNone/>
            </a:pPr>
            <a:r>
              <a:rPr lang="en-IN" sz="2000" b="1" dirty="0"/>
              <a:t>Neo4j - Optional Match </a:t>
            </a:r>
            <a:r>
              <a:rPr lang="en-IN" sz="2000" b="1" dirty="0" smtClean="0"/>
              <a:t>Clause:</a:t>
            </a:r>
            <a:endParaRPr lang="en-IN" sz="2000" b="1" dirty="0"/>
          </a:p>
          <a:p>
            <a:r>
              <a:rPr lang="en-IN" sz="2000" dirty="0"/>
              <a:t>The </a:t>
            </a:r>
            <a:r>
              <a:rPr lang="en-IN" sz="2000" b="1" dirty="0"/>
              <a:t>OPTIONAL MATCH</a:t>
            </a:r>
            <a:r>
              <a:rPr lang="en-IN" sz="2000" dirty="0"/>
              <a:t> clause is used to search for the pattern described in it, while using nulls for missing parts of the pattern.</a:t>
            </a:r>
          </a:p>
          <a:p>
            <a:r>
              <a:rPr lang="en-IN" sz="2000" dirty="0"/>
              <a:t>OPTIONAL MATCH is similar to the match clause, the only difference being it returns null as a result of the missing parts of the pattern.</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177</a:t>
            </a:fld>
            <a:endParaRPr lang="en-US"/>
          </a:p>
        </p:txBody>
      </p:sp>
      <p:sp>
        <p:nvSpPr>
          <p:cNvPr id="6" name="Rectangle 1"/>
          <p:cNvSpPr>
            <a:spLocks noChangeArrowheads="1"/>
          </p:cNvSpPr>
          <p:nvPr/>
        </p:nvSpPr>
        <p:spPr bwMode="auto">
          <a:xfrm>
            <a:off x="990600" y="3581400"/>
            <a:ext cx="7467109"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node:label</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{properties. . . . . .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OPTIONAL MATCH (node)--&gt;(x)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x</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990600" y="4648200"/>
            <a:ext cx="7096815"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a</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Tornament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"ICC Champions Trophy 2013"</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OPTIONAL 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x</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Tree>
    <p:extLst>
      <p:ext uri="{BB962C8B-B14F-4D97-AF65-F5344CB8AC3E}">
        <p14:creationId xmlns="" xmlns:p14="http://schemas.microsoft.com/office/powerpoint/2010/main" val="3420577747"/>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95400"/>
            <a:ext cx="7924800" cy="4556579"/>
          </a:xfrm>
        </p:spPr>
        <p:txBody>
          <a:bodyPr>
            <a:normAutofit/>
          </a:bodyPr>
          <a:lstStyle/>
          <a:p>
            <a:pPr marL="0" indent="0">
              <a:buNone/>
            </a:pPr>
            <a:r>
              <a:rPr lang="en-IN" sz="2000" b="1" dirty="0"/>
              <a:t>Neo4j - Where </a:t>
            </a:r>
            <a:r>
              <a:rPr lang="en-IN" sz="2000" b="1" dirty="0" smtClean="0"/>
              <a:t>Clause:</a:t>
            </a:r>
            <a:endParaRPr lang="en-IN" sz="2000" b="1" dirty="0"/>
          </a:p>
          <a:p>
            <a:r>
              <a:rPr lang="en-IN" sz="2000" dirty="0"/>
              <a:t>Like SQL, Neo4j CQL has provided WHERE clause in CQL MATCH command to filter the results of a MATCH Query.</a:t>
            </a:r>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178</a:t>
            </a:fld>
            <a:endParaRPr lang="en-US"/>
          </a:p>
        </p:txBody>
      </p:sp>
      <p:sp>
        <p:nvSpPr>
          <p:cNvPr id="6"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
        <p:nvSpPr>
          <p:cNvPr id="7" name="Rectangle 1"/>
          <p:cNvSpPr>
            <a:spLocks noChangeArrowheads="1"/>
          </p:cNvSpPr>
          <p:nvPr/>
        </p:nvSpPr>
        <p:spPr bwMode="auto">
          <a:xfrm>
            <a:off x="1098106" y="2629400"/>
            <a:ext cx="4257897"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(label)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WHERE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label.country</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 "property"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label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1098106" y="3642960"/>
            <a:ext cx="4011034"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WHERE </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country</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"India"</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player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887649397"/>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8" y="1268760"/>
            <a:ext cx="8066857" cy="4772603"/>
          </a:xfrm>
        </p:spPr>
        <p:txBody>
          <a:bodyPr>
            <a:normAutofit/>
          </a:bodyPr>
          <a:lstStyle/>
          <a:p>
            <a:pPr marL="0" indent="0">
              <a:buNone/>
            </a:pPr>
            <a:r>
              <a:rPr lang="en-IN" sz="2000" b="1" dirty="0"/>
              <a:t>WHERE Clause with Multiple Conditions</a:t>
            </a:r>
          </a:p>
          <a:p>
            <a:r>
              <a:rPr lang="en-IN" sz="2000" dirty="0"/>
              <a:t>You can also use the WHERE clause to verify multiple conditions.</a:t>
            </a:r>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179</a:t>
            </a:fld>
            <a:endParaRPr lang="en-US"/>
          </a:p>
        </p:txBody>
      </p:sp>
      <p:sp>
        <p:nvSpPr>
          <p:cNvPr id="6" name="Rectangle 1"/>
          <p:cNvSpPr>
            <a:spLocks noChangeArrowheads="1"/>
          </p:cNvSpPr>
          <p:nvPr/>
        </p:nvSpPr>
        <p:spPr bwMode="auto">
          <a:xfrm>
            <a:off x="1085355" y="2204864"/>
            <a:ext cx="5615640" cy="830997"/>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emp:Employee</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WHERE emp.name =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Abc</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AND emp.name = 'Xyz'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a:t>
            </a:r>
            <a:r>
              <a:rPr kumimoji="0" lang="en-US" sz="1600"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emp</a:t>
            </a: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7"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
        <p:nvSpPr>
          <p:cNvPr id="8" name="Rectangle 2"/>
          <p:cNvSpPr>
            <a:spLocks noChangeArrowheads="1"/>
          </p:cNvSpPr>
          <p:nvPr/>
        </p:nvSpPr>
        <p:spPr bwMode="auto">
          <a:xfrm>
            <a:off x="1087687" y="3373386"/>
            <a:ext cx="6726521" cy="73996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MATCH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WHERE </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country</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"India"</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AND </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sz="1600"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runs</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&gt;=</a:t>
            </a:r>
            <a:r>
              <a:rPr kumimoji="0" lang="en-US" sz="1600"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175</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player</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177214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5" name="Content Placeholder 4"/>
          <p:cNvSpPr>
            <a:spLocks noGrp="1"/>
          </p:cNvSpPr>
          <p:nvPr>
            <p:ph sz="quarter" idx="1"/>
          </p:nvPr>
        </p:nvSpPr>
        <p:spPr/>
        <p:txBody>
          <a:bodyPr>
            <a:normAutofit/>
          </a:bodyPr>
          <a:lstStyle/>
          <a:p>
            <a:pPr algn="just"/>
            <a:r>
              <a:rPr lang="en-US" sz="2000" dirty="0" smtClean="0"/>
              <a:t>Because, in the case of a two-phase commit, a write operation is not complete until both databases are updated successfully, the speed of the updates depends on the amount of data written, the speed of the disks, the speed of the network between the two servers, and other design factors.</a:t>
            </a:r>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endParaRPr lang="en-US" sz="2000" dirty="0" smtClean="0"/>
          </a:p>
          <a:p>
            <a:pPr algn="just"/>
            <a:r>
              <a:rPr lang="en-US" sz="2000" dirty="0" smtClean="0"/>
              <a:t>You can have consistent data, and you can have a high-availability database, but transactions will require longer times to execute than if you did not have those requirements.</a:t>
            </a:r>
          </a:p>
          <a:p>
            <a:pPr algn="just"/>
            <a:endParaRPr lang="en-US" sz="2000" dirty="0"/>
          </a:p>
        </p:txBody>
      </p:sp>
      <p:pic>
        <p:nvPicPr>
          <p:cNvPr id="1027" name="Picture 3"/>
          <p:cNvPicPr>
            <a:picLocks noChangeAspect="1" noChangeArrowheads="1"/>
          </p:cNvPicPr>
          <p:nvPr/>
        </p:nvPicPr>
        <p:blipFill>
          <a:blip r:embed="rId2" cstate="print"/>
          <a:srcRect/>
          <a:stretch>
            <a:fillRect/>
          </a:stretch>
        </p:blipFill>
        <p:spPr bwMode="auto">
          <a:xfrm>
            <a:off x="1524000" y="2895600"/>
            <a:ext cx="5791200" cy="1999984"/>
          </a:xfrm>
          <a:prstGeom prst="rect">
            <a:avLst/>
          </a:prstGeom>
          <a:noFill/>
          <a:ln w="9525">
            <a:noFill/>
            <a:miter lim="800000"/>
            <a:headEnd/>
            <a:tailEnd/>
          </a:ln>
        </p:spPr>
      </p:pic>
      <p:sp>
        <p:nvSpPr>
          <p:cNvPr id="8" name="Title 1"/>
          <p:cNvSpPr>
            <a:spLocks noGrp="1"/>
          </p:cNvSpPr>
          <p:nvPr>
            <p:ph type="title"/>
          </p:nvPr>
        </p:nvSpPr>
        <p:spPr>
          <a:xfrm>
            <a:off x="457200" y="457200"/>
            <a:ext cx="8229600" cy="685800"/>
          </a:xfrm>
        </p:spPr>
        <p:txBody>
          <a:bodyPr/>
          <a:lstStyle/>
          <a:p>
            <a:r>
              <a:rPr lang="en-US" b="1" dirty="0" smtClean="0"/>
              <a:t>Ensure Data Availability</a:t>
            </a:r>
            <a:endParaRPr lang="en-US"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267744"/>
            <a:ext cx="7778825" cy="4556579"/>
          </a:xfrm>
        </p:spPr>
        <p:txBody>
          <a:bodyPr>
            <a:normAutofit/>
          </a:bodyPr>
          <a:lstStyle/>
          <a:p>
            <a:pPr marL="0" indent="0">
              <a:buNone/>
            </a:pPr>
            <a:r>
              <a:rPr lang="en-IN" sz="2000" b="1" dirty="0"/>
              <a:t>Neo4j - Count </a:t>
            </a:r>
            <a:r>
              <a:rPr lang="en-IN" sz="2000" b="1" dirty="0" smtClean="0"/>
              <a:t>Function:</a:t>
            </a:r>
            <a:endParaRPr lang="en-IN" sz="2000" b="1" dirty="0"/>
          </a:p>
          <a:p>
            <a:pPr marL="0" indent="0">
              <a:buNone/>
            </a:pPr>
            <a:r>
              <a:rPr lang="en-IN" sz="2000" b="1" dirty="0"/>
              <a:t>Count</a:t>
            </a:r>
          </a:p>
          <a:p>
            <a:r>
              <a:rPr lang="en-IN" sz="2000" dirty="0"/>
              <a:t>The </a:t>
            </a:r>
            <a:r>
              <a:rPr lang="en-IN" sz="2000" b="1" dirty="0"/>
              <a:t>count</a:t>
            </a:r>
            <a:r>
              <a:rPr lang="en-IN" sz="2000" b="1" dirty="0" smtClean="0"/>
              <a:t>( )</a:t>
            </a:r>
            <a:r>
              <a:rPr lang="en-IN" sz="2000" dirty="0"/>
              <a:t> function is used to count the number of rows</a:t>
            </a:r>
            <a:r>
              <a:rPr lang="en-IN" sz="2000" dirty="0" smtClean="0"/>
              <a:t>.</a:t>
            </a:r>
          </a:p>
          <a:p>
            <a:endParaRPr lang="en-IN" sz="2000" dirty="0"/>
          </a:p>
          <a:p>
            <a:endParaRPr lang="en-IN" sz="2000" dirty="0" smtClean="0"/>
          </a:p>
          <a:p>
            <a:endParaRPr lang="en-IN" sz="2000" dirty="0"/>
          </a:p>
          <a:p>
            <a:pPr marL="0" indent="0">
              <a:buNone/>
            </a:pPr>
            <a:endParaRPr lang="en-IN" sz="2000" b="1" dirty="0" smtClean="0"/>
          </a:p>
          <a:p>
            <a:pPr marL="0" indent="0">
              <a:buNone/>
            </a:pPr>
            <a:r>
              <a:rPr lang="en-IN" sz="2000" b="1" dirty="0" smtClean="0"/>
              <a:t>Group </a:t>
            </a:r>
            <a:r>
              <a:rPr lang="en-IN" sz="2000" b="1" dirty="0"/>
              <a:t>Count</a:t>
            </a:r>
          </a:p>
          <a:p>
            <a:r>
              <a:rPr lang="en-IN" sz="2000" dirty="0"/>
              <a:t>The </a:t>
            </a:r>
            <a:r>
              <a:rPr lang="en-IN" sz="2000" b="1" dirty="0"/>
              <a:t>COUNT</a:t>
            </a:r>
            <a:r>
              <a:rPr lang="en-IN" sz="2000" dirty="0"/>
              <a:t> clause is also used to count the groups of relationship types.</a:t>
            </a:r>
          </a:p>
          <a:p>
            <a:endParaRPr lang="en-IN" sz="2000" dirty="0"/>
          </a:p>
          <a:p>
            <a:endParaRPr lang="en-IN" sz="2000" dirty="0"/>
          </a:p>
        </p:txBody>
      </p:sp>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180</a:t>
            </a:fld>
            <a:endParaRPr lang="en-US"/>
          </a:p>
        </p:txBody>
      </p:sp>
      <p:sp>
        <p:nvSpPr>
          <p:cNvPr id="6" name="Title 1"/>
          <p:cNvSpPr>
            <a:spLocks noGrp="1"/>
          </p:cNvSpPr>
          <p:nvPr>
            <p:ph type="title"/>
          </p:nvPr>
        </p:nvSpPr>
        <p:spPr>
          <a:xfrm>
            <a:off x="1475656" y="532507"/>
            <a:ext cx="6347713" cy="587152"/>
          </a:xfrm>
        </p:spPr>
        <p:txBody>
          <a:bodyPr>
            <a:normAutofit/>
          </a:bodyPr>
          <a:lstStyle/>
          <a:p>
            <a:pPr algn="ctr"/>
            <a:r>
              <a:rPr lang="en-IN" b="1" dirty="0"/>
              <a:t>Neo4j CQL Read Clause</a:t>
            </a:r>
          </a:p>
        </p:txBody>
      </p:sp>
      <p:sp>
        <p:nvSpPr>
          <p:cNvPr id="7" name="Rectangle 1"/>
          <p:cNvSpPr>
            <a:spLocks noChangeArrowheads="1"/>
          </p:cNvSpPr>
          <p:nvPr/>
        </p:nvSpPr>
        <p:spPr bwMode="auto">
          <a:xfrm>
            <a:off x="990600" y="2590800"/>
            <a:ext cx="3887603" cy="584775"/>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(n { name: 'A' })--&gt;(x)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 count(*)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914400" y="3276600"/>
            <a:ext cx="6109365" cy="493739"/>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Match</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"India"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result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"Winners"</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n</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count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chemeClr val="tx1"/>
                </a:solidFill>
                <a:effectLst/>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990501" y="4990433"/>
            <a:ext cx="6479659" cy="493739"/>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Match</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"India"</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result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1600"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"Winners"</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type </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count</a:t>
            </a:r>
            <a:r>
              <a:rPr kumimoji="0" lang="en-US" sz="1600"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1448953726"/>
      </p:ext>
    </p:extLst>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1622" y="1484784"/>
            <a:ext cx="7314754" cy="4024789"/>
          </a:xfrm>
        </p:spPr>
        <p:txBody>
          <a:bodyPr>
            <a:normAutofit/>
          </a:bodyPr>
          <a:lstStyle/>
          <a:p>
            <a:r>
              <a:rPr lang="en-US" sz="2000" dirty="0" smtClean="0"/>
              <a:t>General clauses :</a:t>
            </a:r>
          </a:p>
          <a:p>
            <a:pPr lvl="1"/>
            <a:r>
              <a:rPr lang="en-US" sz="2000" dirty="0" smtClean="0"/>
              <a:t>RETURN</a:t>
            </a:r>
          </a:p>
          <a:p>
            <a:pPr lvl="1"/>
            <a:r>
              <a:rPr lang="en-US" sz="2000" dirty="0"/>
              <a:t>ORDER </a:t>
            </a:r>
            <a:r>
              <a:rPr lang="en-US" sz="2000" dirty="0" smtClean="0"/>
              <a:t>BY</a:t>
            </a:r>
          </a:p>
          <a:p>
            <a:pPr lvl="1"/>
            <a:r>
              <a:rPr lang="en-US" sz="2000" dirty="0" smtClean="0"/>
              <a:t>LIMIT</a:t>
            </a:r>
          </a:p>
          <a:p>
            <a:pPr lvl="1"/>
            <a:r>
              <a:rPr lang="en-US" sz="2000" dirty="0" smtClean="0"/>
              <a:t>SKIP</a:t>
            </a:r>
          </a:p>
          <a:p>
            <a:pPr lvl="1"/>
            <a:r>
              <a:rPr lang="en-US" sz="2000" dirty="0" smtClean="0"/>
              <a:t>WITH</a:t>
            </a:r>
          </a:p>
          <a:p>
            <a:pPr lvl="1"/>
            <a:r>
              <a:rPr lang="en-US" sz="2000" dirty="0" smtClean="0"/>
              <a:t>UNWIND</a:t>
            </a:r>
          </a:p>
          <a:p>
            <a:pPr lvl="1"/>
            <a:r>
              <a:rPr lang="en-US" sz="2000" dirty="0" smtClean="0"/>
              <a:t>UNION</a:t>
            </a:r>
          </a:p>
          <a:p>
            <a:pPr lvl="1"/>
            <a:r>
              <a:rPr lang="en-US" sz="2000" dirty="0"/>
              <a:t>CALL</a:t>
            </a:r>
          </a:p>
        </p:txBody>
      </p:sp>
      <p:sp>
        <p:nvSpPr>
          <p:cNvPr id="2" name="Title 1"/>
          <p:cNvSpPr>
            <a:spLocks noGrp="1"/>
          </p:cNvSpPr>
          <p:nvPr>
            <p:ph type="title"/>
          </p:nvPr>
        </p:nvSpPr>
        <p:spPr>
          <a:xfrm>
            <a:off x="1331640" y="548680"/>
            <a:ext cx="6347713" cy="548330"/>
          </a:xfrm>
        </p:spPr>
        <p:txBody>
          <a:bodyPr>
            <a:normAutofit fontScale="90000"/>
          </a:bodyPr>
          <a:lstStyle/>
          <a:p>
            <a:pPr algn="ctr"/>
            <a:r>
              <a:rPr lang="en-US" b="1" dirty="0" smtClean="0"/>
              <a:t>Neo4j General Clauses</a:t>
            </a:r>
            <a:endParaRPr lang="en-US" b="1" dirty="0"/>
          </a:p>
        </p:txBody>
      </p:sp>
      <p:sp>
        <p:nvSpPr>
          <p:cNvPr id="5" name="Slide Number Placeholder 4"/>
          <p:cNvSpPr>
            <a:spLocks noGrp="1"/>
          </p:cNvSpPr>
          <p:nvPr>
            <p:ph type="sldNum" sz="quarter" idx="12"/>
          </p:nvPr>
        </p:nvSpPr>
        <p:spPr/>
        <p:txBody>
          <a:bodyPr/>
          <a:lstStyle/>
          <a:p>
            <a:fld id="{01DC2B18-F327-4B65-97BA-A4866E778C13}" type="slidenum">
              <a:rPr lang="en-US" smtClean="0"/>
              <a:pPr/>
              <a:t>181</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009105749"/>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171598"/>
            <a:ext cx="8001001" cy="4412563"/>
          </a:xfrm>
        </p:spPr>
        <p:txBody>
          <a:bodyPr>
            <a:normAutofit/>
          </a:bodyPr>
          <a:lstStyle/>
          <a:p>
            <a:pPr algn="just"/>
            <a:r>
              <a:rPr lang="en-US" sz="2000" b="1" dirty="0" smtClean="0"/>
              <a:t>RETURN clause :</a:t>
            </a:r>
          </a:p>
          <a:p>
            <a:pPr marL="0" indent="0" algn="just">
              <a:buNone/>
            </a:pPr>
            <a:r>
              <a:rPr lang="en-US" dirty="0" smtClean="0"/>
              <a:t>	</a:t>
            </a:r>
            <a:r>
              <a:rPr lang="en-US" sz="2000" dirty="0" smtClean="0"/>
              <a:t>The </a:t>
            </a:r>
            <a:r>
              <a:rPr lang="en-US" sz="2000" dirty="0"/>
              <a:t>RETURN clause is used return nodes, relationships, and </a:t>
            </a:r>
            <a:r>
              <a:rPr lang="en-US" sz="2000" dirty="0" smtClean="0"/>
              <a:t>	properties </a:t>
            </a:r>
            <a:r>
              <a:rPr lang="en-US" sz="2000" dirty="0"/>
              <a:t>in Neo4j. </a:t>
            </a:r>
            <a:endParaRPr lang="en-US" sz="2000" dirty="0" smtClean="0"/>
          </a:p>
          <a:p>
            <a:pPr lvl="1" algn="just"/>
            <a:r>
              <a:rPr lang="en-US" sz="1800" dirty="0" smtClean="0"/>
              <a:t>Return </a:t>
            </a:r>
            <a:r>
              <a:rPr lang="en-US" sz="1800" dirty="0"/>
              <a:t>nodes</a:t>
            </a:r>
          </a:p>
          <a:p>
            <a:pPr lvl="1" algn="just"/>
            <a:r>
              <a:rPr lang="en-US" sz="1800" dirty="0"/>
              <a:t>Return multiple nodes</a:t>
            </a:r>
          </a:p>
          <a:p>
            <a:pPr lvl="1" algn="just"/>
            <a:r>
              <a:rPr lang="en-US" sz="1800" dirty="0"/>
              <a:t>Return relationships</a:t>
            </a:r>
          </a:p>
          <a:p>
            <a:pPr lvl="1" algn="just"/>
            <a:r>
              <a:rPr lang="en-US" sz="1800" dirty="0"/>
              <a:t>Return properties</a:t>
            </a:r>
          </a:p>
          <a:p>
            <a:pPr lvl="1" algn="just"/>
            <a:r>
              <a:rPr lang="en-US" sz="1800" dirty="0"/>
              <a:t>Return all elements</a:t>
            </a:r>
          </a:p>
          <a:p>
            <a:pPr lvl="1" algn="just"/>
            <a:r>
              <a:rPr lang="en-US" sz="1800" dirty="0"/>
              <a:t>Return a variable with column alias</a:t>
            </a:r>
          </a:p>
          <a:p>
            <a:pPr marL="342900" lvl="1" indent="0" algn="just">
              <a:buNone/>
            </a:pPr>
            <a:endParaRPr lang="en-US" sz="2000" dirty="0" smtClean="0"/>
          </a:p>
        </p:txBody>
      </p:sp>
      <p:sp>
        <p:nvSpPr>
          <p:cNvPr id="5" name="Slide Number Placeholder 4"/>
          <p:cNvSpPr>
            <a:spLocks noGrp="1"/>
          </p:cNvSpPr>
          <p:nvPr>
            <p:ph type="sldNum" sz="quarter" idx="12"/>
          </p:nvPr>
        </p:nvSpPr>
        <p:spPr/>
        <p:txBody>
          <a:bodyPr/>
          <a:lstStyle/>
          <a:p>
            <a:fld id="{01DC2B18-F327-4B65-97BA-A4866E778C13}" type="slidenum">
              <a:rPr lang="en-US" smtClean="0"/>
              <a:pPr/>
              <a:t>182</a:t>
            </a:fld>
            <a:endParaRPr lang="en-US"/>
          </a:p>
        </p:txBody>
      </p:sp>
      <p:sp>
        <p:nvSpPr>
          <p:cNvPr id="7" name="Title 1"/>
          <p:cNvSpPr>
            <a:spLocks noGrp="1"/>
          </p:cNvSpPr>
          <p:nvPr>
            <p:ph type="title"/>
          </p:nvPr>
        </p:nvSpPr>
        <p:spPr>
          <a:xfrm>
            <a:off x="1331640" y="548680"/>
            <a:ext cx="6347713" cy="548330"/>
          </a:xfrm>
        </p:spPr>
        <p:txBody>
          <a:bodyPr>
            <a:normAutofit fontScale="90000"/>
          </a:bodyPr>
          <a:lstStyle/>
          <a:p>
            <a:pPr algn="ctr"/>
            <a:r>
              <a:rPr lang="en-US" b="1" dirty="0" smtClean="0"/>
              <a:t>Neo4j General Clauses</a:t>
            </a:r>
            <a:endParaRPr lang="en-US" b="1" dirty="0"/>
          </a:p>
        </p:txBody>
      </p:sp>
      <p:sp>
        <p:nvSpPr>
          <p:cNvPr id="8" name="Footer Placeholder 7"/>
          <p:cNvSpPr>
            <a:spLocks noGrp="1"/>
          </p:cNvSpPr>
          <p:nvPr>
            <p:ph type="ftr" sz="quarter" idx="11"/>
          </p:nvPr>
        </p:nvSpPr>
        <p:spPr/>
        <p:txBody>
          <a:bodyPr/>
          <a:lstStyle/>
          <a:p>
            <a:r>
              <a:rPr lang="en-US" smtClean="0"/>
              <a:t>Mrs. Deepali Jaadhav</a:t>
            </a:r>
            <a:endParaRPr lang="en-US"/>
          </a:p>
        </p:txBody>
      </p:sp>
      <p:sp>
        <p:nvSpPr>
          <p:cNvPr id="2" name="Rectangle 1"/>
          <p:cNvSpPr>
            <a:spLocks noChangeArrowheads="1"/>
          </p:cNvSpPr>
          <p:nvPr/>
        </p:nvSpPr>
        <p:spPr bwMode="auto">
          <a:xfrm>
            <a:off x="914400" y="4495800"/>
            <a:ext cx="5601967" cy="707886"/>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ourier New" panose="02070309020205020404" pitchFamily="49" charset="0"/>
              </a:rPr>
              <a:t>Create (</a:t>
            </a:r>
            <a:r>
              <a:rPr kumimoji="0" lang="en-US" sz="2000" b="0" i="0" u="none" strike="noStrike" cap="none" normalizeH="0" baseline="0" dirty="0" err="1" smtClean="0">
                <a:ln>
                  <a:noFill/>
                </a:ln>
                <a:solidFill>
                  <a:schemeClr val="tx1"/>
                </a:solidFill>
                <a:effectLst/>
                <a:latin typeface="Courier New" panose="02070309020205020404" pitchFamily="49" charset="0"/>
              </a:rPr>
              <a:t>node:label</a:t>
            </a:r>
            <a:r>
              <a:rPr kumimoji="0" lang="en-US" sz="2000" b="0" i="0" u="none" strike="noStrike" cap="none" normalizeH="0" baseline="0" dirty="0" smtClean="0">
                <a:ln>
                  <a:noFill/>
                </a:ln>
                <a:solidFill>
                  <a:schemeClr val="tx1"/>
                </a:solidFill>
                <a:effectLst/>
                <a:latin typeface="Courier New" panose="02070309020205020404" pitchFamily="49" charset="0"/>
              </a:rPr>
              <a:t> {properties})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ourier New" panose="02070309020205020404" pitchFamily="49" charset="0"/>
              </a:rPr>
              <a:t>RETURN node </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914400" y="5334000"/>
            <a:ext cx="7215437" cy="832293"/>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4436"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660066"/>
                </a:solidFill>
                <a:effectLst/>
                <a:latin typeface="Courier New" panose="02070309020205020404" pitchFamily="49" charset="0"/>
                <a:cs typeface="Courier New" panose="02070309020205020404" pitchFamily="49" charset="0"/>
              </a:rPr>
              <a:t>Create</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b="0" i="0" u="none" strike="noStrike" cap="none" normalizeH="0" baseline="0" dirty="0" err="1"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player</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name</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MahendraSingh</a:t>
            </a:r>
            <a:r>
              <a:rPr kumimoji="0" lang="en-US"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err="1" smtClean="0">
                <a:ln>
                  <a:noFill/>
                </a:ln>
                <a:solidFill>
                  <a:srgbClr val="008800"/>
                </a:solidFill>
                <a:effectLst/>
                <a:latin typeface="Courier New" panose="02070309020205020404" pitchFamily="49" charset="0"/>
                <a:cs typeface="Courier New" panose="02070309020205020404" pitchFamily="49" charset="0"/>
              </a:rPr>
              <a:t>Dhoni</a:t>
            </a:r>
            <a:r>
              <a:rPr kumimoji="0" lang="en-US"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000000"/>
                </a:solidFill>
                <a:latin typeface="Courier New" panose="02070309020205020404" pitchFamily="49" charset="0"/>
                <a:cs typeface="Courier New" panose="02070309020205020404" pitchFamily="49" charset="0"/>
              </a:rPr>
              <a:t> </a:t>
            </a:r>
            <a:r>
              <a:rPr lang="en-US" dirty="0" smtClean="0">
                <a:solidFill>
                  <a:srgbClr val="000000"/>
                </a:solidFill>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YOB</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6666"/>
                </a:solidFill>
                <a:effectLst/>
                <a:latin typeface="Courier New" panose="02070309020205020404" pitchFamily="49" charset="0"/>
                <a:cs typeface="Courier New" panose="02070309020205020404" pitchFamily="49" charset="0"/>
              </a:rPr>
              <a:t>1981</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POB</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b="0" i="0" u="none" strike="noStrike" cap="none" normalizeH="0" baseline="0" dirty="0" smtClean="0">
                <a:ln>
                  <a:noFill/>
                </a:ln>
                <a:solidFill>
                  <a:srgbClr val="008800"/>
                </a:solidFill>
                <a:effectLst/>
                <a:latin typeface="Courier New" panose="02070309020205020404" pitchFamily="49" charset="0"/>
                <a:cs typeface="Courier New" panose="02070309020205020404" pitchFamily="49" charset="0"/>
              </a:rPr>
              <a:t>"Ranchi"</a:t>
            </a:r>
            <a:r>
              <a:rPr kumimoji="0" lang="en-US" b="0" i="0" u="none" strike="noStrike" cap="none" normalizeH="0" baseline="0" dirty="0" smtClean="0">
                <a:ln>
                  <a:noFill/>
                </a:ln>
                <a:solidFill>
                  <a:srgbClr val="666600"/>
                </a:solidFill>
                <a:effectLst/>
                <a:latin typeface="Courier New" panose="02070309020205020404" pitchFamily="49" charset="0"/>
                <a:cs typeface="Courier New" panose="02070309020205020404" pitchFamily="49" charset="0"/>
              </a:rPr>
              <a:t>})</a:t>
            </a: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RETURN </a:t>
            </a:r>
            <a:r>
              <a:rPr kumimoji="0" lang="en-US" b="0" i="0" u="none" strike="noStrike" cap="none" normalizeH="0" baseline="0" dirty="0" err="1" smtClean="0">
                <a:ln>
                  <a:noFill/>
                </a:ln>
                <a:solidFill>
                  <a:srgbClr val="660066"/>
                </a:solidFill>
                <a:effectLst/>
                <a:latin typeface="Courier New" panose="02070309020205020404" pitchFamily="49" charset="0"/>
                <a:cs typeface="Courier New" panose="02070309020205020404" pitchFamily="49" charset="0"/>
              </a:rPr>
              <a:t>Dhoni</a:t>
            </a:r>
            <a:r>
              <a:rPr kumimoji="0" lang="en-US" b="0" i="0" u="none" strike="noStrike" cap="none" normalizeH="0" baseline="0" dirty="0" smtClean="0">
                <a:ln>
                  <a:noFill/>
                </a:ln>
                <a:solidFill>
                  <a:schemeClr val="tx1"/>
                </a:solidFill>
                <a:effectLst/>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375945589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381026"/>
            <a:ext cx="7562801" cy="4340555"/>
          </a:xfrm>
        </p:spPr>
        <p:txBody>
          <a:bodyPr>
            <a:normAutofit/>
          </a:bodyPr>
          <a:lstStyle/>
          <a:p>
            <a:r>
              <a:rPr lang="en-US" b="1" dirty="0" smtClean="0"/>
              <a:t>ORDER BY clause :</a:t>
            </a:r>
          </a:p>
          <a:p>
            <a:pPr marL="342900" lvl="1" indent="0">
              <a:buNone/>
            </a:pPr>
            <a:r>
              <a:rPr lang="en-US" sz="1800" dirty="0" smtClean="0"/>
              <a:t>ORDER </a:t>
            </a:r>
            <a:r>
              <a:rPr lang="en-US" sz="1800" dirty="0"/>
              <a:t>BY is used to sort the output</a:t>
            </a:r>
            <a:r>
              <a:rPr lang="en-US" sz="1800" dirty="0" smtClean="0"/>
              <a:t>.</a:t>
            </a:r>
          </a:p>
          <a:p>
            <a:pPr marL="342900" lvl="1" indent="0">
              <a:buNone/>
            </a:pPr>
            <a:endParaRPr lang="en-US" sz="1800" dirty="0" smtClean="0"/>
          </a:p>
          <a:p>
            <a:pPr marL="342900" lvl="1" indent="0">
              <a:buNone/>
            </a:pPr>
            <a:endParaRPr lang="en-US" sz="1800" dirty="0"/>
          </a:p>
          <a:p>
            <a:pPr marL="342900" lvl="1" indent="0">
              <a:buNone/>
            </a:pPr>
            <a:endParaRPr lang="en-US" sz="1800" dirty="0" smtClean="0"/>
          </a:p>
          <a:p>
            <a:pPr marL="342900" lvl="1" indent="0">
              <a:buNone/>
            </a:pPr>
            <a:r>
              <a:rPr lang="en-US" sz="1800" dirty="0" smtClean="0"/>
              <a:t>Example – </a:t>
            </a:r>
          </a:p>
          <a:p>
            <a:pPr marL="685800" lvl="2" indent="0">
              <a:buNone/>
            </a:pPr>
            <a:r>
              <a:rPr lang="en-US" sz="1800" dirty="0" smtClean="0"/>
              <a:t>MATCH </a:t>
            </a:r>
            <a:r>
              <a:rPr lang="en-US" sz="1800" dirty="0"/>
              <a:t>(n) </a:t>
            </a:r>
            <a:endParaRPr lang="en-US" sz="1800" dirty="0" smtClean="0"/>
          </a:p>
          <a:p>
            <a:pPr marL="685800" lvl="2" indent="0">
              <a:buNone/>
            </a:pPr>
            <a:r>
              <a:rPr lang="en-US" sz="1800" dirty="0" smtClean="0"/>
              <a:t>RETURN </a:t>
            </a:r>
            <a:r>
              <a:rPr lang="en-US" sz="1800" dirty="0"/>
              <a:t>n.name, </a:t>
            </a:r>
            <a:r>
              <a:rPr lang="en-US" sz="1800" dirty="0" err="1"/>
              <a:t>n.age</a:t>
            </a:r>
            <a:r>
              <a:rPr lang="en-US" sz="1800" dirty="0"/>
              <a:t> </a:t>
            </a:r>
            <a:endParaRPr lang="en-US" sz="1800" dirty="0" smtClean="0"/>
          </a:p>
          <a:p>
            <a:pPr marL="685800" lvl="2" indent="0">
              <a:buNone/>
            </a:pPr>
            <a:r>
              <a:rPr lang="en-US" sz="1800" dirty="0" smtClean="0"/>
              <a:t>ORDER </a:t>
            </a:r>
            <a:r>
              <a:rPr lang="en-US" sz="1800" dirty="0"/>
              <a:t>BY n.name</a:t>
            </a:r>
            <a:endParaRPr lang="en-US" sz="1800" dirty="0" smtClean="0"/>
          </a:p>
        </p:txBody>
      </p:sp>
      <p:sp>
        <p:nvSpPr>
          <p:cNvPr id="2" name="Title 1"/>
          <p:cNvSpPr>
            <a:spLocks noGrp="1"/>
          </p:cNvSpPr>
          <p:nvPr>
            <p:ph type="title"/>
          </p:nvPr>
        </p:nvSpPr>
        <p:spPr>
          <a:xfrm>
            <a:off x="1475656" y="620688"/>
            <a:ext cx="6347713" cy="731168"/>
          </a:xfrm>
        </p:spPr>
        <p:txBody>
          <a:bodyPr>
            <a:normAutofit/>
          </a:bodyPr>
          <a:lstStyle/>
          <a:p>
            <a:pPr algn="ctr"/>
            <a:r>
              <a:rPr lang="en-US" sz="3200" b="1" dirty="0" smtClean="0"/>
              <a:t>Neo4J General Clauses</a:t>
            </a:r>
            <a:endParaRPr lang="en-US" sz="3200" b="1" dirty="0"/>
          </a:p>
        </p:txBody>
      </p:sp>
      <p:sp>
        <p:nvSpPr>
          <p:cNvPr id="5" name="Slide Number Placeholder 4"/>
          <p:cNvSpPr>
            <a:spLocks noGrp="1"/>
          </p:cNvSpPr>
          <p:nvPr>
            <p:ph type="sldNum" sz="quarter" idx="12"/>
          </p:nvPr>
        </p:nvSpPr>
        <p:spPr/>
        <p:txBody>
          <a:bodyPr/>
          <a:lstStyle/>
          <a:p>
            <a:fld id="{01DC2B18-F327-4B65-97BA-A4866E778C13}" type="slidenum">
              <a:rPr lang="en-US" smtClean="0"/>
              <a:pPr/>
              <a:t>183</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
        <p:nvSpPr>
          <p:cNvPr id="4" name="Rectangle 1"/>
          <p:cNvSpPr>
            <a:spLocks noChangeArrowheads="1"/>
          </p:cNvSpPr>
          <p:nvPr/>
        </p:nvSpPr>
        <p:spPr bwMode="auto">
          <a:xfrm>
            <a:off x="1043608" y="2259832"/>
            <a:ext cx="6801862" cy="923330"/>
          </a:xfrm>
          <a:prstGeom prst="rect">
            <a:avLst/>
          </a:prstGeom>
          <a:solidFill>
            <a:srgbClr val="EEEEEE"/>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MATCH (n)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RETURN n.property1, n.property2 . . . . . .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anose="02070309020205020404" pitchFamily="49" charset="0"/>
                <a:cs typeface="Courier New" panose="02070309020205020404" pitchFamily="49" charset="0"/>
              </a:rPr>
              <a:t>ORDER BY </a:t>
            </a:r>
            <a:r>
              <a:rPr kumimoji="0" lang="en-US" b="0" i="0" u="none" strike="noStrike" cap="none" normalizeH="0" baseline="0" dirty="0" err="1" smtClean="0">
                <a:ln>
                  <a:noFill/>
                </a:ln>
                <a:solidFill>
                  <a:schemeClr val="tx1"/>
                </a:solidFill>
                <a:effectLst/>
                <a:latin typeface="Courier New" panose="02070309020205020404" pitchFamily="49" charset="0"/>
                <a:cs typeface="Courier New" panose="02070309020205020404" pitchFamily="49" charset="0"/>
              </a:rPr>
              <a:t>n.property</a:t>
            </a:r>
            <a:r>
              <a:rPr kumimoji="0" lang="en-US" b="0" i="0" u="none" strike="noStrike" cap="none" normalizeH="0" baseline="0" dirty="0" smtClean="0">
                <a:ln>
                  <a:noFill/>
                </a:ln>
                <a:solidFill>
                  <a:schemeClr val="tx1"/>
                </a:solidFill>
                <a:effectLst/>
              </a:rPr>
              <a:t> </a:t>
            </a:r>
            <a:endParaRPr kumimoji="0" 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984695817"/>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1329" y="1302221"/>
            <a:ext cx="7408333" cy="4921704"/>
          </a:xfrm>
        </p:spPr>
        <p:txBody>
          <a:bodyPr>
            <a:noAutofit/>
          </a:bodyPr>
          <a:lstStyle/>
          <a:p>
            <a:r>
              <a:rPr lang="en-US" b="1" dirty="0" smtClean="0"/>
              <a:t>LIMIT :</a:t>
            </a:r>
          </a:p>
          <a:p>
            <a:pPr lvl="1"/>
            <a:r>
              <a:rPr lang="en-US" sz="1800" dirty="0" smtClean="0"/>
              <a:t>It is used to return </a:t>
            </a:r>
            <a:r>
              <a:rPr lang="en-US" sz="1800" dirty="0"/>
              <a:t>a limited subset of the </a:t>
            </a:r>
            <a:r>
              <a:rPr lang="en-US" sz="1800" dirty="0" smtClean="0"/>
              <a:t>rows.</a:t>
            </a:r>
          </a:p>
          <a:p>
            <a:pPr lvl="1"/>
            <a:r>
              <a:rPr lang="en-US" sz="1800" dirty="0" smtClean="0"/>
              <a:t>Example:</a:t>
            </a:r>
          </a:p>
          <a:p>
            <a:pPr marL="470297" lvl="2" indent="0">
              <a:buNone/>
            </a:pPr>
            <a:r>
              <a:rPr lang="en-US" sz="1800" dirty="0"/>
              <a:t>MATCH (n) </a:t>
            </a:r>
            <a:endParaRPr lang="en-US" sz="1800" dirty="0" smtClean="0"/>
          </a:p>
          <a:p>
            <a:pPr marL="470297" lvl="2" indent="0">
              <a:buNone/>
            </a:pPr>
            <a:r>
              <a:rPr lang="en-US" sz="1800" dirty="0" smtClean="0"/>
              <a:t>RETURN </a:t>
            </a:r>
            <a:r>
              <a:rPr lang="en-US" sz="1800" dirty="0"/>
              <a:t>n.name </a:t>
            </a:r>
            <a:endParaRPr lang="en-US" sz="1800" dirty="0" smtClean="0"/>
          </a:p>
          <a:p>
            <a:pPr marL="470297" lvl="2" indent="0">
              <a:buNone/>
            </a:pPr>
            <a:r>
              <a:rPr lang="en-US" sz="1800" dirty="0" smtClean="0"/>
              <a:t>ORDER </a:t>
            </a:r>
            <a:r>
              <a:rPr lang="en-US" sz="1800" dirty="0"/>
              <a:t>BY n.name </a:t>
            </a:r>
            <a:endParaRPr lang="en-US" sz="1800" dirty="0" smtClean="0"/>
          </a:p>
          <a:p>
            <a:pPr marL="470297" lvl="2" indent="0">
              <a:buNone/>
            </a:pPr>
            <a:r>
              <a:rPr lang="en-US" sz="1800" dirty="0" smtClean="0"/>
              <a:t>LIMIT 3</a:t>
            </a:r>
          </a:p>
          <a:p>
            <a:pPr lvl="1"/>
            <a:r>
              <a:rPr lang="en-US" sz="1800" dirty="0" smtClean="0"/>
              <a:t>Limit </a:t>
            </a:r>
            <a:r>
              <a:rPr lang="en-US" sz="1800" dirty="0"/>
              <a:t>accepts any expression that evaluates to a positive integer as long as it is not referring to any external </a:t>
            </a:r>
            <a:r>
              <a:rPr lang="en-US" sz="1800" dirty="0" smtClean="0"/>
              <a:t>variables</a:t>
            </a:r>
          </a:p>
          <a:p>
            <a:pPr marL="470297" lvl="2" indent="0">
              <a:buNone/>
            </a:pPr>
            <a:r>
              <a:rPr lang="en-US" sz="1800" dirty="0"/>
              <a:t>MATCH (n) </a:t>
            </a:r>
            <a:endParaRPr lang="en-US" sz="1800" dirty="0" smtClean="0"/>
          </a:p>
          <a:p>
            <a:pPr marL="470297" lvl="2" indent="0">
              <a:buNone/>
            </a:pPr>
            <a:r>
              <a:rPr lang="en-US" sz="1800" dirty="0" smtClean="0"/>
              <a:t>RETURN n.name</a:t>
            </a:r>
          </a:p>
          <a:p>
            <a:pPr marL="470297" lvl="2" indent="0">
              <a:buNone/>
            </a:pPr>
            <a:r>
              <a:rPr lang="en-US" sz="1800" dirty="0" smtClean="0"/>
              <a:t> </a:t>
            </a:r>
            <a:r>
              <a:rPr lang="en-US" sz="1800" dirty="0"/>
              <a:t>ORDER BY </a:t>
            </a:r>
            <a:r>
              <a:rPr lang="en-US" sz="1800" dirty="0" smtClean="0"/>
              <a:t>n.name</a:t>
            </a:r>
          </a:p>
          <a:p>
            <a:pPr marL="470297" lvl="2" indent="0">
              <a:buNone/>
            </a:pPr>
            <a:r>
              <a:rPr lang="en-US" sz="1800" dirty="0" smtClean="0"/>
              <a:t> </a:t>
            </a:r>
            <a:r>
              <a:rPr lang="en-US" sz="1800" dirty="0"/>
              <a:t>LIMIT 1 + </a:t>
            </a:r>
            <a:r>
              <a:rPr lang="en-US" sz="1800" dirty="0" err="1"/>
              <a:t>toInteger</a:t>
            </a:r>
            <a:r>
              <a:rPr lang="en-US" sz="1800" dirty="0"/>
              <a:t>(3 * rand())</a:t>
            </a:r>
            <a:endParaRPr lang="en-US" sz="1800" dirty="0" smtClean="0"/>
          </a:p>
          <a:p>
            <a:pPr lvl="1"/>
            <a:endParaRPr lang="en-US" sz="1800" dirty="0"/>
          </a:p>
        </p:txBody>
      </p:sp>
      <p:sp>
        <p:nvSpPr>
          <p:cNvPr id="3" name="Title 2"/>
          <p:cNvSpPr>
            <a:spLocks noGrp="1"/>
          </p:cNvSpPr>
          <p:nvPr>
            <p:ph type="title"/>
          </p:nvPr>
        </p:nvSpPr>
        <p:spPr>
          <a:xfrm>
            <a:off x="1331640" y="548680"/>
            <a:ext cx="6347713" cy="515144"/>
          </a:xfrm>
        </p:spPr>
        <p:txBody>
          <a:bodyPr>
            <a:normAutofit fontScale="90000"/>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184</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315899688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576" y="1295400"/>
            <a:ext cx="7408333" cy="4820166"/>
          </a:xfrm>
        </p:spPr>
        <p:txBody>
          <a:bodyPr>
            <a:noAutofit/>
          </a:bodyPr>
          <a:lstStyle/>
          <a:p>
            <a:r>
              <a:rPr lang="en-US" sz="1600" b="1" dirty="0" smtClean="0"/>
              <a:t>SKIP :</a:t>
            </a:r>
          </a:p>
          <a:p>
            <a:pPr marL="226457" lvl="1" indent="0">
              <a:buNone/>
            </a:pPr>
            <a:r>
              <a:rPr lang="en-US" sz="1800" dirty="0">
                <a:solidFill>
                  <a:schemeClr val="tx1"/>
                </a:solidFill>
              </a:rPr>
              <a:t>SKIP </a:t>
            </a:r>
            <a:r>
              <a:rPr lang="en-US" sz="1800" dirty="0" smtClean="0">
                <a:solidFill>
                  <a:schemeClr val="tx1"/>
                </a:solidFill>
              </a:rPr>
              <a:t>defines </a:t>
            </a:r>
            <a:r>
              <a:rPr lang="en-US" sz="1800" dirty="0">
                <a:solidFill>
                  <a:schemeClr val="tx1"/>
                </a:solidFill>
              </a:rPr>
              <a:t>from which row to start including the rows in the output</a:t>
            </a:r>
            <a:r>
              <a:rPr lang="en-US" sz="1800" dirty="0" smtClean="0">
                <a:solidFill>
                  <a:schemeClr val="tx1"/>
                </a:solidFill>
              </a:rPr>
              <a:t>.</a:t>
            </a:r>
          </a:p>
          <a:p>
            <a:pPr marL="226457" lvl="1" indent="0">
              <a:buNone/>
            </a:pPr>
            <a:r>
              <a:rPr lang="en-US" sz="1800" dirty="0" smtClean="0">
                <a:solidFill>
                  <a:schemeClr val="tx1"/>
                </a:solidFill>
              </a:rPr>
              <a:t>Examples:</a:t>
            </a:r>
          </a:p>
          <a:p>
            <a:pPr marL="226457" lvl="1" indent="0">
              <a:buNone/>
            </a:pPr>
            <a:r>
              <a:rPr lang="en-US" sz="1800" dirty="0">
                <a:solidFill>
                  <a:schemeClr val="tx1"/>
                </a:solidFill>
              </a:rPr>
              <a:t>Skip first three </a:t>
            </a:r>
            <a:r>
              <a:rPr lang="en-US" sz="1800" dirty="0" smtClean="0">
                <a:solidFill>
                  <a:schemeClr val="tx1"/>
                </a:solidFill>
              </a:rPr>
              <a:t>rows:</a:t>
            </a:r>
          </a:p>
          <a:p>
            <a:pPr marL="226457" lvl="1" indent="0">
              <a:buNone/>
            </a:pPr>
            <a:r>
              <a:rPr lang="en-US" sz="1800" dirty="0"/>
              <a:t>	MATCH (n) </a:t>
            </a:r>
            <a:endParaRPr lang="en-US" sz="1800" dirty="0" smtClean="0"/>
          </a:p>
          <a:p>
            <a:pPr marL="226457" lvl="1" indent="0">
              <a:buNone/>
            </a:pPr>
            <a:r>
              <a:rPr lang="en-US" sz="1800" dirty="0"/>
              <a:t>	</a:t>
            </a:r>
            <a:r>
              <a:rPr lang="en-US" sz="1800" dirty="0" smtClean="0"/>
              <a:t>RETURN </a:t>
            </a:r>
            <a:r>
              <a:rPr lang="en-US" sz="1800" dirty="0"/>
              <a:t>n.name </a:t>
            </a:r>
            <a:endParaRPr lang="en-US" sz="1800" dirty="0" smtClean="0"/>
          </a:p>
          <a:p>
            <a:pPr marL="226457" lvl="1" indent="0">
              <a:buNone/>
            </a:pPr>
            <a:r>
              <a:rPr lang="en-US" sz="1800" dirty="0"/>
              <a:t>	</a:t>
            </a:r>
            <a:r>
              <a:rPr lang="en-US" sz="1800" dirty="0" smtClean="0"/>
              <a:t>ORDER </a:t>
            </a:r>
            <a:r>
              <a:rPr lang="en-US" sz="1800" dirty="0"/>
              <a:t>BY n.name </a:t>
            </a:r>
            <a:endParaRPr lang="en-US" sz="1800" dirty="0" smtClean="0"/>
          </a:p>
          <a:p>
            <a:pPr marL="226457" lvl="1" indent="0">
              <a:buNone/>
            </a:pPr>
            <a:r>
              <a:rPr lang="en-US" sz="1800" dirty="0"/>
              <a:t>	</a:t>
            </a:r>
            <a:r>
              <a:rPr lang="en-US" sz="1800" dirty="0" smtClean="0"/>
              <a:t>SKIP 3</a:t>
            </a:r>
          </a:p>
          <a:p>
            <a:pPr marL="226457" lvl="1" indent="0">
              <a:buNone/>
            </a:pPr>
            <a:r>
              <a:rPr lang="en-US" sz="1800" dirty="0">
                <a:solidFill>
                  <a:schemeClr val="tx1"/>
                </a:solidFill>
              </a:rPr>
              <a:t>Return middle two </a:t>
            </a:r>
            <a:r>
              <a:rPr lang="en-US" sz="1800" dirty="0" smtClean="0">
                <a:solidFill>
                  <a:schemeClr val="tx1"/>
                </a:solidFill>
              </a:rPr>
              <a:t>rows:</a:t>
            </a:r>
          </a:p>
          <a:p>
            <a:pPr marL="226457" lvl="1" indent="0">
              <a:buNone/>
            </a:pPr>
            <a:r>
              <a:rPr lang="en-US" sz="1800" dirty="0" smtClean="0"/>
              <a:t>	MATCH </a:t>
            </a:r>
            <a:r>
              <a:rPr lang="en-US" sz="1800" dirty="0"/>
              <a:t>(n) </a:t>
            </a:r>
            <a:endParaRPr lang="en-US" sz="1800" dirty="0" smtClean="0"/>
          </a:p>
          <a:p>
            <a:pPr marL="226457" lvl="1" indent="0">
              <a:buNone/>
            </a:pPr>
            <a:r>
              <a:rPr lang="en-US" sz="1800" dirty="0"/>
              <a:t>	</a:t>
            </a:r>
            <a:r>
              <a:rPr lang="en-US" sz="1800" dirty="0" smtClean="0"/>
              <a:t>RETURN </a:t>
            </a:r>
            <a:r>
              <a:rPr lang="en-US" sz="1800" dirty="0"/>
              <a:t>n.name </a:t>
            </a:r>
            <a:endParaRPr lang="en-US" sz="1800" dirty="0" smtClean="0"/>
          </a:p>
          <a:p>
            <a:pPr marL="226457" lvl="1" indent="0">
              <a:buNone/>
            </a:pPr>
            <a:r>
              <a:rPr lang="en-US" sz="1800" dirty="0"/>
              <a:t>	</a:t>
            </a:r>
            <a:r>
              <a:rPr lang="en-US" sz="1800" dirty="0" smtClean="0"/>
              <a:t>ORDER </a:t>
            </a:r>
            <a:r>
              <a:rPr lang="en-US" sz="1800" dirty="0"/>
              <a:t>BY n.name </a:t>
            </a:r>
            <a:endParaRPr lang="en-US" sz="1800" dirty="0" smtClean="0"/>
          </a:p>
          <a:p>
            <a:pPr marL="226457" lvl="1" indent="0">
              <a:buNone/>
            </a:pPr>
            <a:r>
              <a:rPr lang="en-US" sz="1800" dirty="0"/>
              <a:t>	</a:t>
            </a:r>
            <a:r>
              <a:rPr lang="en-US" sz="1800" dirty="0" smtClean="0"/>
              <a:t>SKIP </a:t>
            </a:r>
            <a:r>
              <a:rPr lang="en-US" sz="1800" dirty="0"/>
              <a:t>1 </a:t>
            </a:r>
            <a:endParaRPr lang="en-US" sz="1800" dirty="0" smtClean="0"/>
          </a:p>
          <a:p>
            <a:pPr marL="226457" lvl="1" indent="0">
              <a:buNone/>
            </a:pPr>
            <a:r>
              <a:rPr lang="en-US" sz="1800" dirty="0"/>
              <a:t>	</a:t>
            </a:r>
            <a:r>
              <a:rPr lang="en-US" sz="1800" dirty="0" smtClean="0"/>
              <a:t>LIMIT </a:t>
            </a:r>
            <a:r>
              <a:rPr lang="en-US" sz="1800" dirty="0"/>
              <a:t>2</a:t>
            </a:r>
          </a:p>
          <a:p>
            <a:pPr marL="226457" lvl="1" indent="0">
              <a:buNone/>
            </a:pPr>
            <a:endParaRPr lang="en-US" dirty="0" smtClean="0"/>
          </a:p>
          <a:p>
            <a:pPr marL="226457" lvl="1" indent="0">
              <a:buNone/>
            </a:pPr>
            <a:endParaRPr lang="en-US" dirty="0"/>
          </a:p>
          <a:p>
            <a:pPr marL="226457" lvl="1" indent="0">
              <a:buNone/>
            </a:pPr>
            <a:endParaRPr lang="en-US" dirty="0"/>
          </a:p>
        </p:txBody>
      </p:sp>
      <p:sp>
        <p:nvSpPr>
          <p:cNvPr id="3" name="Title 2"/>
          <p:cNvSpPr>
            <a:spLocks noGrp="1"/>
          </p:cNvSpPr>
          <p:nvPr>
            <p:ph type="title"/>
          </p:nvPr>
        </p:nvSpPr>
        <p:spPr>
          <a:xfrm>
            <a:off x="1547664" y="366081"/>
            <a:ext cx="6347713" cy="587152"/>
          </a:xfrm>
        </p:spPr>
        <p:txBody>
          <a:bodyPr>
            <a:normAutofit/>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185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358928700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268760"/>
            <a:ext cx="7670802" cy="4772603"/>
          </a:xfrm>
        </p:spPr>
        <p:txBody>
          <a:bodyPr>
            <a:normAutofit fontScale="77500" lnSpcReduction="20000"/>
          </a:bodyPr>
          <a:lstStyle/>
          <a:p>
            <a:pPr algn="just"/>
            <a:r>
              <a:rPr lang="en-US" b="1" dirty="0" smtClean="0"/>
              <a:t>WITH :</a:t>
            </a:r>
          </a:p>
          <a:p>
            <a:pPr marL="0" indent="0" algn="just">
              <a:buNone/>
            </a:pPr>
            <a:r>
              <a:rPr lang="en-US" dirty="0" smtClean="0"/>
              <a:t>	The</a:t>
            </a:r>
            <a:r>
              <a:rPr lang="en-US" dirty="0"/>
              <a:t> WITH clause allows query parts to be chained together, piping the results from one to be used as starting points or criteria in the next</a:t>
            </a:r>
            <a:r>
              <a:rPr lang="en-US" dirty="0" smtClean="0"/>
              <a:t>.</a:t>
            </a:r>
          </a:p>
          <a:p>
            <a:pPr marL="0" indent="0" algn="just">
              <a:buNone/>
            </a:pPr>
            <a:r>
              <a:rPr lang="en-US" dirty="0" smtClean="0"/>
              <a:t>	</a:t>
            </a:r>
            <a:r>
              <a:rPr lang="en-US" b="1" dirty="0" smtClean="0"/>
              <a:t>Uses:</a:t>
            </a:r>
          </a:p>
          <a:p>
            <a:pPr marL="0" indent="0" algn="just">
              <a:buNone/>
            </a:pPr>
            <a:r>
              <a:rPr lang="en-US" dirty="0"/>
              <a:t>	-</a:t>
            </a:r>
            <a:r>
              <a:rPr lang="en-US" dirty="0" smtClean="0"/>
              <a:t> </a:t>
            </a:r>
            <a:r>
              <a:rPr lang="en-US" dirty="0"/>
              <a:t> to limit the number of entries that are then passed on to other MATCH clauses. By combining ORDER BY and LIMIT, it’s possible to get the top X entries by some criteria, and then bring in additional data from the </a:t>
            </a:r>
            <a:r>
              <a:rPr lang="en-US" dirty="0" smtClean="0"/>
              <a:t>graph</a:t>
            </a:r>
          </a:p>
          <a:p>
            <a:pPr marL="0" indent="0" algn="just">
              <a:buNone/>
            </a:pPr>
            <a:r>
              <a:rPr lang="en-US" dirty="0"/>
              <a:t>	</a:t>
            </a:r>
            <a:r>
              <a:rPr lang="en-US" dirty="0" smtClean="0"/>
              <a:t>- </a:t>
            </a:r>
            <a:r>
              <a:rPr lang="en-US" dirty="0"/>
              <a:t>to filter on aggregated values. WITH is used to introduce aggregates which can then be used in predicates in WHERE. These aggregate expressions create new bindings in the results. </a:t>
            </a:r>
            <a:endParaRPr lang="en-US" dirty="0" smtClean="0"/>
          </a:p>
          <a:p>
            <a:pPr marL="0" indent="0" algn="just">
              <a:buNone/>
            </a:pPr>
            <a:r>
              <a:rPr lang="en-US" dirty="0"/>
              <a:t>	</a:t>
            </a:r>
            <a:r>
              <a:rPr lang="en-US" dirty="0" smtClean="0"/>
              <a:t>- </a:t>
            </a:r>
            <a:r>
              <a:rPr lang="en-US" dirty="0"/>
              <a:t>used to separate reading from updating of the graph. Every part of a query must be either read-only or write-only. When going from a writing part to a reading part, the switch must be done with a WITH clause.</a:t>
            </a:r>
            <a:endParaRPr lang="en-US" dirty="0" smtClean="0"/>
          </a:p>
          <a:p>
            <a:pPr marL="0" indent="0" algn="just">
              <a:buNone/>
            </a:pPr>
            <a:endParaRPr lang="en-US" dirty="0"/>
          </a:p>
        </p:txBody>
      </p:sp>
      <p:sp>
        <p:nvSpPr>
          <p:cNvPr id="3" name="Title 2"/>
          <p:cNvSpPr>
            <a:spLocks noGrp="1"/>
          </p:cNvSpPr>
          <p:nvPr>
            <p:ph type="title"/>
          </p:nvPr>
        </p:nvSpPr>
        <p:spPr>
          <a:xfrm>
            <a:off x="1403648" y="548680"/>
            <a:ext cx="6347713" cy="515144"/>
          </a:xfrm>
        </p:spPr>
        <p:txBody>
          <a:bodyPr>
            <a:normAutofit fontScale="90000"/>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186</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3594605062"/>
      </p:ext>
    </p:extLst>
  </p:cSld>
  <p:clrMapOvr>
    <a:masterClrMapping/>
  </p:clrMapOvr>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59632" y="1700808"/>
            <a:ext cx="5955576" cy="34016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01DC2B18-F327-4B65-97BA-A4866E778C13}" type="slidenum">
              <a:rPr lang="en-US" smtClean="0"/>
              <a:pPr/>
              <a:t>187</a:t>
            </a:fld>
            <a:endParaRPr lang="en-US"/>
          </a:p>
        </p:txBody>
      </p:sp>
      <p:sp>
        <p:nvSpPr>
          <p:cNvPr id="6" name="Title 2"/>
          <p:cNvSpPr>
            <a:spLocks noGrp="1"/>
          </p:cNvSpPr>
          <p:nvPr>
            <p:ph type="title"/>
          </p:nvPr>
        </p:nvSpPr>
        <p:spPr>
          <a:xfrm>
            <a:off x="1403648" y="548680"/>
            <a:ext cx="6347713" cy="515144"/>
          </a:xfrm>
        </p:spPr>
        <p:txBody>
          <a:bodyPr>
            <a:normAutofit fontScale="90000"/>
          </a:bodyPr>
          <a:lstStyle/>
          <a:p>
            <a:pPr algn="ctr"/>
            <a:r>
              <a:rPr lang="en-US" b="1" dirty="0"/>
              <a:t>Neo4J General Clauses</a:t>
            </a:r>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14209557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7584" y="1628799"/>
            <a:ext cx="7408333" cy="4412563"/>
          </a:xfrm>
        </p:spPr>
        <p:txBody>
          <a:bodyPr>
            <a:normAutofit/>
          </a:bodyPr>
          <a:lstStyle/>
          <a:p>
            <a:r>
              <a:rPr lang="en-US" sz="2000" b="1" dirty="0" smtClean="0"/>
              <a:t>WITH :</a:t>
            </a:r>
          </a:p>
          <a:p>
            <a:pPr marL="0" indent="0">
              <a:buNone/>
            </a:pPr>
            <a:r>
              <a:rPr lang="en-US" sz="2000" dirty="0" smtClean="0"/>
              <a:t>	Example – </a:t>
            </a:r>
          </a:p>
          <a:p>
            <a:pPr marL="0" indent="0">
              <a:buNone/>
            </a:pPr>
            <a:r>
              <a:rPr lang="en-US" sz="2000" dirty="0"/>
              <a:t>	Sort results before using collect on them</a:t>
            </a:r>
          </a:p>
          <a:p>
            <a:pPr marL="891540" lvl="4" indent="0">
              <a:buNone/>
            </a:pPr>
            <a:r>
              <a:rPr lang="en-US" sz="2000" dirty="0" smtClean="0"/>
              <a:t>	</a:t>
            </a:r>
            <a:r>
              <a:rPr lang="en-US" sz="2000" dirty="0"/>
              <a:t>MATCH (n) </a:t>
            </a:r>
            <a:endParaRPr lang="en-US" sz="2000" dirty="0" smtClean="0"/>
          </a:p>
          <a:p>
            <a:pPr marL="891540" lvl="4" indent="0">
              <a:buNone/>
            </a:pPr>
            <a:r>
              <a:rPr lang="en-US" sz="2000" dirty="0"/>
              <a:t>	</a:t>
            </a:r>
            <a:r>
              <a:rPr lang="en-US" sz="2000" dirty="0" smtClean="0"/>
              <a:t>WITH n</a:t>
            </a:r>
          </a:p>
          <a:p>
            <a:pPr marL="891540" lvl="4" indent="0">
              <a:buNone/>
            </a:pPr>
            <a:r>
              <a:rPr lang="en-US" sz="2000" dirty="0"/>
              <a:t>	</a:t>
            </a:r>
            <a:r>
              <a:rPr lang="en-US" sz="2000" dirty="0" smtClean="0"/>
              <a:t>ORDER </a:t>
            </a:r>
            <a:r>
              <a:rPr lang="en-US" sz="2000" dirty="0"/>
              <a:t>BY n.name </a:t>
            </a:r>
            <a:r>
              <a:rPr lang="en-US" sz="2000" dirty="0" smtClean="0"/>
              <a:t>DESC </a:t>
            </a:r>
          </a:p>
          <a:p>
            <a:pPr marL="891540" lvl="4" indent="0">
              <a:buNone/>
            </a:pPr>
            <a:r>
              <a:rPr lang="en-US" sz="2000" dirty="0"/>
              <a:t>	</a:t>
            </a:r>
            <a:r>
              <a:rPr lang="en-US" sz="2000" dirty="0" smtClean="0"/>
              <a:t>LIMIT </a:t>
            </a:r>
            <a:r>
              <a:rPr lang="en-US" sz="2000" dirty="0"/>
              <a:t>3 </a:t>
            </a:r>
            <a:endParaRPr lang="en-US" sz="2000" dirty="0" smtClean="0"/>
          </a:p>
          <a:p>
            <a:pPr marL="891540" lvl="4" indent="0">
              <a:buNone/>
            </a:pPr>
            <a:r>
              <a:rPr lang="en-US" sz="2000" dirty="0"/>
              <a:t>	</a:t>
            </a:r>
            <a:r>
              <a:rPr lang="en-US" sz="2000" dirty="0" smtClean="0"/>
              <a:t>RETURN </a:t>
            </a:r>
            <a:r>
              <a:rPr lang="en-US" sz="2000" dirty="0"/>
              <a:t>collect(n.name</a:t>
            </a:r>
            <a:r>
              <a:rPr lang="en-US" sz="2000" dirty="0" smtClean="0"/>
              <a:t>)</a:t>
            </a:r>
          </a:p>
          <a:p>
            <a:pPr marL="891540" lvl="4" indent="0">
              <a:buNone/>
            </a:pPr>
            <a:r>
              <a:rPr lang="en-US" sz="2000" dirty="0" smtClean="0"/>
              <a:t>Result – </a:t>
            </a:r>
          </a:p>
          <a:p>
            <a:pPr marL="891540" lvl="4" indent="0">
              <a:buNone/>
            </a:pPr>
            <a:r>
              <a:rPr lang="en-US" sz="2000" dirty="0"/>
              <a:t>["George","David","</a:t>
            </a:r>
            <a:r>
              <a:rPr lang="en-US" sz="2000" dirty="0" err="1"/>
              <a:t>Ceasar</a:t>
            </a:r>
            <a:r>
              <a:rPr lang="en-US" sz="2000" dirty="0" smtClean="0"/>
              <a:t>"]</a:t>
            </a:r>
          </a:p>
        </p:txBody>
      </p:sp>
      <p:sp>
        <p:nvSpPr>
          <p:cNvPr id="3" name="Title 2"/>
          <p:cNvSpPr>
            <a:spLocks noGrp="1"/>
          </p:cNvSpPr>
          <p:nvPr>
            <p:ph type="title"/>
          </p:nvPr>
        </p:nvSpPr>
        <p:spPr>
          <a:xfrm>
            <a:off x="1691680" y="548680"/>
            <a:ext cx="6347713" cy="587152"/>
          </a:xfrm>
        </p:spPr>
        <p:txBody>
          <a:bodyPr>
            <a:normAutofit/>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188</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740056047"/>
      </p:ext>
    </p:extLst>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568" y="1412776"/>
            <a:ext cx="7632848" cy="4464496"/>
          </a:xfrm>
        </p:spPr>
        <p:txBody>
          <a:bodyPr>
            <a:noAutofit/>
          </a:bodyPr>
          <a:lstStyle/>
          <a:p>
            <a:pPr algn="just"/>
            <a:r>
              <a:rPr lang="en-US" b="1" dirty="0" smtClean="0"/>
              <a:t>UNWIND :</a:t>
            </a:r>
          </a:p>
          <a:p>
            <a:pPr lvl="1" algn="just"/>
            <a:r>
              <a:rPr lang="en-US" sz="1800" dirty="0" smtClean="0"/>
              <a:t>Transform </a:t>
            </a:r>
            <a:r>
              <a:rPr lang="en-US" sz="1800" dirty="0"/>
              <a:t>any list back into individual rows. These lists can be parameters that were passed in, previously </a:t>
            </a:r>
            <a:r>
              <a:rPr lang="en-US" sz="1800" dirty="0" smtClean="0"/>
              <a:t>collected </a:t>
            </a:r>
            <a:r>
              <a:rPr lang="en-US" sz="1800" dirty="0"/>
              <a:t>result or other list expressions</a:t>
            </a:r>
            <a:r>
              <a:rPr lang="en-US" sz="1800" dirty="0" smtClean="0"/>
              <a:t>.</a:t>
            </a:r>
          </a:p>
          <a:p>
            <a:pPr lvl="1" algn="just"/>
            <a:r>
              <a:rPr lang="en-US" sz="1800" dirty="0" smtClean="0"/>
              <a:t>Example: </a:t>
            </a:r>
            <a:r>
              <a:rPr lang="en-US" sz="1800" dirty="0"/>
              <a:t>Creating a distinct list</a:t>
            </a:r>
          </a:p>
          <a:p>
            <a:pPr marL="685800" lvl="3" indent="0" algn="just">
              <a:buNone/>
            </a:pPr>
            <a:r>
              <a:rPr lang="en-US" sz="1800" dirty="0"/>
              <a:t>WITH [1, 1, 2, 2] AS </a:t>
            </a:r>
            <a:r>
              <a:rPr lang="en-US" sz="1800" dirty="0" err="1"/>
              <a:t>coll</a:t>
            </a:r>
            <a:r>
              <a:rPr lang="en-US" sz="1800" dirty="0"/>
              <a:t> </a:t>
            </a:r>
            <a:endParaRPr lang="en-US" sz="1800" dirty="0" smtClean="0"/>
          </a:p>
          <a:p>
            <a:pPr marL="685800" lvl="3" indent="0" algn="just">
              <a:buNone/>
            </a:pPr>
            <a:r>
              <a:rPr lang="en-US" sz="1800" dirty="0" smtClean="0"/>
              <a:t>UNWIND </a:t>
            </a:r>
            <a:r>
              <a:rPr lang="en-US" sz="1800" dirty="0" err="1"/>
              <a:t>coll</a:t>
            </a:r>
            <a:r>
              <a:rPr lang="en-US" sz="1800" dirty="0"/>
              <a:t> AS x </a:t>
            </a:r>
            <a:endParaRPr lang="en-US" sz="1800" dirty="0" smtClean="0"/>
          </a:p>
          <a:p>
            <a:pPr marL="685800" lvl="3" indent="0" algn="just">
              <a:buNone/>
            </a:pPr>
            <a:r>
              <a:rPr lang="en-US" sz="1800" dirty="0" smtClean="0"/>
              <a:t>WITH </a:t>
            </a:r>
            <a:r>
              <a:rPr lang="en-US" sz="1800" dirty="0"/>
              <a:t>DISTINCT x </a:t>
            </a:r>
            <a:endParaRPr lang="en-US" sz="1800" dirty="0" smtClean="0"/>
          </a:p>
          <a:p>
            <a:pPr marL="685800" lvl="3" indent="0" algn="just">
              <a:buNone/>
            </a:pPr>
            <a:r>
              <a:rPr lang="en-US" sz="1800" dirty="0" smtClean="0"/>
              <a:t>RETURN </a:t>
            </a:r>
            <a:r>
              <a:rPr lang="en-US" sz="1800" dirty="0"/>
              <a:t>collect(x) </a:t>
            </a:r>
            <a:endParaRPr lang="en-US" sz="1800" dirty="0" smtClean="0"/>
          </a:p>
          <a:p>
            <a:pPr marL="685800" lvl="3" indent="0" algn="just">
              <a:buNone/>
            </a:pPr>
            <a:r>
              <a:rPr lang="en-US" sz="1800" dirty="0" smtClean="0"/>
              <a:t>AS </a:t>
            </a:r>
            <a:r>
              <a:rPr lang="en-US" sz="1800" dirty="0" err="1" smtClean="0"/>
              <a:t>setOfVals</a:t>
            </a:r>
            <a:endParaRPr lang="en-US" sz="1800" dirty="0" smtClean="0"/>
          </a:p>
          <a:p>
            <a:pPr marL="685800" lvl="3" indent="0" algn="just">
              <a:buNone/>
            </a:pPr>
            <a:r>
              <a:rPr lang="en-US" sz="1800" dirty="0" smtClean="0"/>
              <a:t>Result – </a:t>
            </a:r>
          </a:p>
          <a:p>
            <a:pPr marL="685800" lvl="3" indent="0" algn="just">
              <a:buNone/>
            </a:pPr>
            <a:endParaRPr lang="en-US" sz="1600" dirty="0"/>
          </a:p>
          <a:p>
            <a:pPr marL="0" indent="0" algn="just">
              <a:buNone/>
            </a:pPr>
            <a:r>
              <a:rPr lang="en-US" sz="1600" dirty="0"/>
              <a:t/>
            </a:r>
            <a:br>
              <a:rPr lang="en-US" sz="1600" dirty="0"/>
            </a:br>
            <a:endParaRPr lang="en-US" sz="1600" dirty="0" smtClean="0"/>
          </a:p>
          <a:p>
            <a:pPr lvl="2" algn="just"/>
            <a:endParaRPr lang="en-US" sz="1600" dirty="0"/>
          </a:p>
        </p:txBody>
      </p:sp>
      <p:sp>
        <p:nvSpPr>
          <p:cNvPr id="3" name="Title 2"/>
          <p:cNvSpPr>
            <a:spLocks noGrp="1"/>
          </p:cNvSpPr>
          <p:nvPr>
            <p:ph type="title"/>
          </p:nvPr>
        </p:nvSpPr>
        <p:spPr>
          <a:xfrm>
            <a:off x="1475656" y="548680"/>
            <a:ext cx="6347713" cy="515144"/>
          </a:xfrm>
        </p:spPr>
        <p:txBody>
          <a:bodyPr>
            <a:normAutofit fontScale="90000"/>
          </a:bodyPr>
          <a:lstStyle/>
          <a:p>
            <a:pPr algn="ctr"/>
            <a:r>
              <a:rPr lang="en-US" b="1" dirty="0"/>
              <a:t>Neo4J General Clauses</a:t>
            </a:r>
          </a:p>
        </p:txBody>
      </p:sp>
      <p:graphicFrame>
        <p:nvGraphicFramePr>
          <p:cNvPr id="6" name="Table 5"/>
          <p:cNvGraphicFramePr>
            <a:graphicFrameLocks noGrp="1"/>
          </p:cNvGraphicFramePr>
          <p:nvPr>
            <p:extLst>
              <p:ext uri="{D42A27DB-BD31-4B8C-83A1-F6EECF244321}">
                <p14:modId xmlns="" xmlns:p14="http://schemas.microsoft.com/office/powerpoint/2010/main" val="2290255544"/>
              </p:ext>
            </p:extLst>
          </p:nvPr>
        </p:nvGraphicFramePr>
        <p:xfrm>
          <a:off x="1691680" y="5210241"/>
          <a:ext cx="5865019" cy="668147"/>
        </p:xfrm>
        <a:graphic>
          <a:graphicData uri="http://schemas.openxmlformats.org/drawingml/2006/table">
            <a:tbl>
              <a:tblPr/>
              <a:tblGrid>
                <a:gridCol w="5865019"/>
              </a:tblGrid>
              <a:tr h="355727">
                <a:tc>
                  <a:txBody>
                    <a:bodyPr/>
                    <a:lstStyle/>
                    <a:p>
                      <a:pPr algn="l" fontAlgn="t"/>
                      <a:r>
                        <a:rPr lang="en-US" sz="1600" b="0" dirty="0" err="1">
                          <a:effectLst/>
                        </a:rPr>
                        <a:t>setOfVals</a:t>
                      </a:r>
                      <a:endParaRPr lang="en-US" sz="1600" b="0" dirty="0">
                        <a:effectLst/>
                      </a:endParaRPr>
                    </a:p>
                  </a:txBody>
                  <a:tcPr marL="68580" marR="68580" marT="34290" marB="34290">
                    <a:lnL w="9525" cap="flat" cmpd="sng" algn="ctr">
                      <a:solidFill>
                        <a:srgbClr val="EDF2F7"/>
                      </a:solidFill>
                      <a:prstDash val="solid"/>
                      <a:round/>
                      <a:headEnd type="none" w="med" len="med"/>
                      <a:tailEnd type="none" w="med" len="med"/>
                    </a:lnL>
                    <a:lnR w="9525" cap="flat" cmpd="sng" algn="ctr">
                      <a:solidFill>
                        <a:srgbClr val="EDF2F7"/>
                      </a:solidFill>
                      <a:prstDash val="solid"/>
                      <a:round/>
                      <a:headEnd type="none" w="med" len="med"/>
                      <a:tailEnd type="none" w="med" len="med"/>
                    </a:lnR>
                    <a:lnT w="9525" cap="flat" cmpd="sng" algn="ctr">
                      <a:solidFill>
                        <a:srgbClr val="EDF2F7"/>
                      </a:solidFill>
                      <a:prstDash val="solid"/>
                      <a:round/>
                      <a:headEnd type="none" w="med" len="med"/>
                      <a:tailEnd type="none" w="med" len="med"/>
                    </a:lnT>
                    <a:lnB w="9525" cap="flat" cmpd="sng" algn="ctr">
                      <a:solidFill>
                        <a:srgbClr val="EDF2F7"/>
                      </a:solidFill>
                      <a:prstDash val="solid"/>
                      <a:round/>
                      <a:headEnd type="none" w="med" len="med"/>
                      <a:tailEnd type="none" w="med" len="med"/>
                    </a:lnB>
                    <a:solidFill>
                      <a:srgbClr val="FFFFFF"/>
                    </a:solidFill>
                  </a:tcPr>
                </a:tc>
              </a:tr>
              <a:tr h="228600">
                <a:tc>
                  <a:txBody>
                    <a:bodyPr/>
                    <a:lstStyle/>
                    <a:p>
                      <a:pPr algn="l" fontAlgn="t"/>
                      <a:r>
                        <a:rPr lang="en-US" sz="1600" dirty="0">
                          <a:effectLst/>
                        </a:rPr>
                        <a:t>[1,2]</a:t>
                      </a:r>
                    </a:p>
                  </a:txBody>
                  <a:tcPr marL="68580" marR="68580" marT="34290" marB="34290">
                    <a:lnL w="9525" cap="flat" cmpd="sng" algn="ctr">
                      <a:solidFill>
                        <a:srgbClr val="EDF2F7"/>
                      </a:solidFill>
                      <a:prstDash val="solid"/>
                      <a:round/>
                      <a:headEnd type="none" w="med" len="med"/>
                      <a:tailEnd type="none" w="med" len="med"/>
                    </a:lnL>
                    <a:lnR w="9525" cap="flat" cmpd="sng" algn="ctr">
                      <a:solidFill>
                        <a:srgbClr val="EDF2F7"/>
                      </a:solidFill>
                      <a:prstDash val="solid"/>
                      <a:round/>
                      <a:headEnd type="none" w="med" len="med"/>
                      <a:tailEnd type="none" w="med" len="med"/>
                    </a:lnR>
                    <a:lnT w="9525" cap="flat" cmpd="sng" algn="ctr">
                      <a:solidFill>
                        <a:srgbClr val="EDF2F7"/>
                      </a:solidFill>
                      <a:prstDash val="solid"/>
                      <a:round/>
                      <a:headEnd type="none" w="med" len="med"/>
                      <a:tailEnd type="none" w="med" len="med"/>
                    </a:lnT>
                    <a:lnB w="28575" cap="flat" cmpd="sng" algn="ctr">
                      <a:solidFill>
                        <a:srgbClr val="E2E8F0"/>
                      </a:solidFill>
                      <a:prstDash val="solid"/>
                      <a:round/>
                      <a:headEnd type="none" w="med" len="med"/>
                      <a:tailEnd type="none" w="med" len="med"/>
                    </a:lnB>
                    <a:solidFill>
                      <a:srgbClr val="FFFFFF"/>
                    </a:solidFill>
                  </a:tcPr>
                </a:tc>
              </a:tr>
            </a:tbl>
          </a:graphicData>
        </a:graphic>
      </p:graphicFrame>
      <p:sp>
        <p:nvSpPr>
          <p:cNvPr id="5" name="Slide Number Placeholder 4"/>
          <p:cNvSpPr>
            <a:spLocks noGrp="1"/>
          </p:cNvSpPr>
          <p:nvPr>
            <p:ph type="sldNum" sz="quarter" idx="12"/>
          </p:nvPr>
        </p:nvSpPr>
        <p:spPr/>
        <p:txBody>
          <a:bodyPr/>
          <a:lstStyle/>
          <a:p>
            <a:fld id="{01DC2B18-F327-4B65-97BA-A4866E778C13}" type="slidenum">
              <a:rPr lang="en-US" smtClean="0"/>
              <a:pPr/>
              <a:t>189</a:t>
            </a:fld>
            <a:endParaRPr lang="en-US"/>
          </a:p>
        </p:txBody>
      </p:sp>
      <p:sp>
        <p:nvSpPr>
          <p:cNvPr id="7" name="Footer Placeholder 6"/>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028218999"/>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a:bodyPr>
          <a:lstStyle/>
          <a:p>
            <a:r>
              <a:rPr lang="en-GB" sz="2800" b="1" dirty="0" smtClean="0"/>
              <a:t>Availability and Consistency in Distributed Databases</a:t>
            </a:r>
            <a:endParaRPr lang="en-US" sz="2800" dirty="0"/>
          </a:p>
        </p:txBody>
      </p:sp>
      <p:sp>
        <p:nvSpPr>
          <p:cNvPr id="3" name="Content Placeholder 2"/>
          <p:cNvSpPr>
            <a:spLocks noGrp="1"/>
          </p:cNvSpPr>
          <p:nvPr>
            <p:ph sz="quarter" idx="1"/>
          </p:nvPr>
        </p:nvSpPr>
        <p:spPr>
          <a:xfrm>
            <a:off x="457200" y="1295400"/>
            <a:ext cx="8401080" cy="4873752"/>
          </a:xfrm>
        </p:spPr>
        <p:txBody>
          <a:bodyPr>
            <a:normAutofit/>
          </a:bodyPr>
          <a:lstStyle/>
          <a:p>
            <a:pPr algn="just"/>
            <a:r>
              <a:rPr lang="en-GB" sz="2000" dirty="0" smtClean="0"/>
              <a:t>When two database servers must keep consistent copies of data, they incur longer times to complete a transaction.</a:t>
            </a:r>
          </a:p>
          <a:p>
            <a:pPr algn="just"/>
            <a:r>
              <a:rPr lang="en-US" sz="2000" dirty="0" smtClean="0"/>
              <a:t>This is </a:t>
            </a:r>
            <a:r>
              <a:rPr lang="en-GB" sz="2000" dirty="0" smtClean="0"/>
              <a:t>acceptable in applications that require both consistency and high availability at all times. Financial systems at a bank, for example, fall into this category.</a:t>
            </a:r>
          </a:p>
          <a:p>
            <a:pPr algn="just"/>
            <a:r>
              <a:rPr lang="en-US" sz="2000" dirty="0" smtClean="0"/>
              <a:t>There are applications, </a:t>
            </a:r>
            <a:r>
              <a:rPr lang="en-GB" sz="2000" dirty="0" smtClean="0"/>
              <a:t>in which the fast database operations are more important than maintaining consistency at all times. For example, an ecommerce site.</a:t>
            </a:r>
          </a:p>
          <a:p>
            <a:pPr algn="just"/>
            <a:r>
              <a:rPr lang="en-GB" sz="2000" dirty="0" smtClean="0"/>
              <a:t>Imagine you are programming the user interface for an e-commerce site. How long should the customer wait after clicking on an “Add to My Cart” button? Ideally, the interface would respond immediately so the customer could keep shopping.</a:t>
            </a:r>
          </a:p>
          <a:p>
            <a:pPr algn="just"/>
            <a:r>
              <a:rPr lang="en-GB" sz="2000" dirty="0" smtClean="0"/>
              <a:t>In this case, speed is more important than having consistent data at all times.</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8" y="1484784"/>
            <a:ext cx="7418785" cy="4556579"/>
          </a:xfrm>
        </p:spPr>
        <p:txBody>
          <a:bodyPr>
            <a:normAutofit/>
          </a:bodyPr>
          <a:lstStyle/>
          <a:p>
            <a:pPr algn="just"/>
            <a:r>
              <a:rPr lang="en-US" sz="2000" b="1" dirty="0" smtClean="0"/>
              <a:t>UNION :</a:t>
            </a:r>
          </a:p>
          <a:p>
            <a:pPr lvl="1" algn="just"/>
            <a:r>
              <a:rPr lang="en-US" sz="2000" dirty="0"/>
              <a:t>UNION combines the results of two or more queries into a single result set that includes all the rows that belong to all queries in the union.</a:t>
            </a:r>
          </a:p>
          <a:p>
            <a:pPr lvl="1" algn="just"/>
            <a:r>
              <a:rPr lang="en-US" sz="2000" dirty="0"/>
              <a:t>The number and the names of the columns must be identical in all queries combined by using UNION</a:t>
            </a:r>
            <a:r>
              <a:rPr lang="en-US" sz="2000" dirty="0" smtClean="0"/>
              <a:t>.</a:t>
            </a:r>
          </a:p>
          <a:p>
            <a:pPr lvl="1" algn="just"/>
            <a:r>
              <a:rPr lang="en-US" sz="2000" dirty="0"/>
              <a:t>To keep all the result rows, use UNION ALL. Using just UNION will combine and remove duplicates from the result set.</a:t>
            </a:r>
          </a:p>
          <a:p>
            <a:pPr lvl="1" algn="just"/>
            <a:endParaRPr lang="en-US" sz="2000" b="1" dirty="0"/>
          </a:p>
        </p:txBody>
      </p:sp>
      <p:sp>
        <p:nvSpPr>
          <p:cNvPr id="3" name="Title 2"/>
          <p:cNvSpPr>
            <a:spLocks noGrp="1"/>
          </p:cNvSpPr>
          <p:nvPr>
            <p:ph type="title"/>
          </p:nvPr>
        </p:nvSpPr>
        <p:spPr>
          <a:xfrm>
            <a:off x="1403648" y="476672"/>
            <a:ext cx="6347713" cy="515144"/>
          </a:xfrm>
        </p:spPr>
        <p:txBody>
          <a:bodyPr>
            <a:normAutofit fontScale="90000"/>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190</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1627971799"/>
      </p:ext>
    </p:extLst>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1331640" y="692696"/>
            <a:ext cx="6347713" cy="515144"/>
          </a:xfrm>
        </p:spPr>
        <p:txBody>
          <a:bodyPr>
            <a:normAutofit fontScale="90000"/>
          </a:bodyPr>
          <a:lstStyle/>
          <a:p>
            <a:pPr algn="ctr"/>
            <a:r>
              <a:rPr lang="en-US" b="1" dirty="0"/>
              <a:t>Neo4J General Clauses</a:t>
            </a:r>
          </a:p>
        </p:txBody>
      </p:sp>
      <p:pic>
        <p:nvPicPr>
          <p:cNvPr id="3074" name="Picture 2"/>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2051720" y="1677061"/>
            <a:ext cx="5242173" cy="38950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01DC2B18-F327-4B65-97BA-A4866E778C13}" type="slidenum">
              <a:rPr lang="en-US" smtClean="0"/>
              <a:pPr/>
              <a:t>191</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14902785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8" y="1412776"/>
            <a:ext cx="7778825" cy="4628587"/>
          </a:xfrm>
        </p:spPr>
        <p:txBody>
          <a:bodyPr>
            <a:normAutofit/>
          </a:bodyPr>
          <a:lstStyle/>
          <a:p>
            <a:r>
              <a:rPr lang="en-US" sz="2000" dirty="0" smtClean="0"/>
              <a:t>UNION Example :</a:t>
            </a:r>
          </a:p>
          <a:p>
            <a:pPr marL="260747" lvl="1" indent="0">
              <a:buNone/>
            </a:pPr>
            <a:r>
              <a:rPr lang="en-US" sz="2000" dirty="0"/>
              <a:t>MATCH (</a:t>
            </a:r>
            <a:r>
              <a:rPr lang="en-US" sz="2000" dirty="0" err="1"/>
              <a:t>n:Actor</a:t>
            </a:r>
            <a:r>
              <a:rPr lang="en-US" sz="2000" dirty="0"/>
              <a:t>)</a:t>
            </a:r>
          </a:p>
          <a:p>
            <a:pPr marL="260747" lvl="1" indent="0">
              <a:buNone/>
            </a:pPr>
            <a:r>
              <a:rPr lang="en-US" sz="2000" dirty="0"/>
              <a:t> RETURN n.name AS name</a:t>
            </a:r>
          </a:p>
          <a:p>
            <a:pPr marL="260747" lvl="1" indent="0">
              <a:buNone/>
            </a:pPr>
            <a:r>
              <a:rPr lang="en-US" sz="2000" dirty="0"/>
              <a:t> UNION ALL </a:t>
            </a:r>
          </a:p>
          <a:p>
            <a:pPr marL="260747" lvl="1" indent="0">
              <a:buNone/>
            </a:pPr>
            <a:r>
              <a:rPr lang="en-US" sz="2000" dirty="0"/>
              <a:t>MATCH (</a:t>
            </a:r>
            <a:r>
              <a:rPr lang="en-US" sz="2000" dirty="0" err="1"/>
              <a:t>n:Movie</a:t>
            </a:r>
            <a:r>
              <a:rPr lang="en-US" sz="2000" dirty="0"/>
              <a:t>) </a:t>
            </a:r>
          </a:p>
          <a:p>
            <a:pPr marL="260747" lvl="1" indent="0">
              <a:buNone/>
            </a:pPr>
            <a:r>
              <a:rPr lang="en-US" sz="2000" dirty="0"/>
              <a:t>RETURN </a:t>
            </a:r>
            <a:r>
              <a:rPr lang="en-US" sz="2000" dirty="0" err="1"/>
              <a:t>n.title</a:t>
            </a:r>
            <a:r>
              <a:rPr lang="en-US" sz="2000" dirty="0"/>
              <a:t> AS name</a:t>
            </a:r>
          </a:p>
        </p:txBody>
      </p:sp>
      <p:sp>
        <p:nvSpPr>
          <p:cNvPr id="3" name="Title 2"/>
          <p:cNvSpPr>
            <a:spLocks noGrp="1"/>
          </p:cNvSpPr>
          <p:nvPr>
            <p:ph type="title"/>
          </p:nvPr>
        </p:nvSpPr>
        <p:spPr>
          <a:xfrm>
            <a:off x="1763688" y="620688"/>
            <a:ext cx="6347713" cy="515144"/>
          </a:xfrm>
        </p:spPr>
        <p:txBody>
          <a:bodyPr>
            <a:normAutofit fontScale="90000"/>
          </a:bodyPr>
          <a:lstStyle/>
          <a:p>
            <a:pPr algn="ctr"/>
            <a:r>
              <a:rPr lang="en-US" b="1" dirty="0"/>
              <a:t>Neo4J General Clauses</a:t>
            </a: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07904" y="2836730"/>
            <a:ext cx="5184576" cy="32046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01DC2B18-F327-4B65-97BA-A4866E778C13}" type="slidenum">
              <a:rPr lang="en-US" smtClean="0"/>
              <a:pPr/>
              <a:t>192</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1185020196"/>
      </p:ext>
    </p:extLst>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9" y="1484784"/>
            <a:ext cx="6347714" cy="3880773"/>
          </a:xfrm>
        </p:spPr>
        <p:txBody>
          <a:bodyPr>
            <a:normAutofit/>
          </a:bodyPr>
          <a:lstStyle/>
          <a:p>
            <a:r>
              <a:rPr lang="en-US" sz="2000" b="1" dirty="0" smtClean="0"/>
              <a:t>CALL :</a:t>
            </a:r>
          </a:p>
          <a:p>
            <a:pPr lvl="1"/>
            <a:r>
              <a:rPr lang="en-US" sz="2000" dirty="0"/>
              <a:t>execute </a:t>
            </a:r>
            <a:r>
              <a:rPr lang="en-US" sz="2000" dirty="0" err="1" smtClean="0"/>
              <a:t>subqueries</a:t>
            </a:r>
            <a:r>
              <a:rPr lang="en-US" sz="2000" dirty="0" smtClean="0"/>
              <a:t> </a:t>
            </a:r>
          </a:p>
          <a:p>
            <a:pPr lvl="1"/>
            <a:endParaRPr lang="en-US" sz="2000" dirty="0" smtClean="0"/>
          </a:p>
        </p:txBody>
      </p:sp>
      <p:sp>
        <p:nvSpPr>
          <p:cNvPr id="3" name="Title 2"/>
          <p:cNvSpPr>
            <a:spLocks noGrp="1"/>
          </p:cNvSpPr>
          <p:nvPr>
            <p:ph type="title"/>
          </p:nvPr>
        </p:nvSpPr>
        <p:spPr>
          <a:xfrm>
            <a:off x="1187624" y="548680"/>
            <a:ext cx="6347713" cy="587152"/>
          </a:xfrm>
        </p:spPr>
        <p:txBody>
          <a:bodyPr>
            <a:normAutofit/>
          </a:bodyPr>
          <a:lstStyle/>
          <a:p>
            <a:pPr algn="ctr"/>
            <a:r>
              <a:rPr lang="en-US" b="1" dirty="0"/>
              <a:t>Neo4J General Clauses</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19605" y="2451969"/>
            <a:ext cx="5483749" cy="291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01DC2B18-F327-4B65-97BA-A4866E778C13}" type="slidenum">
              <a:rPr lang="en-US" smtClean="0"/>
              <a:pPr/>
              <a:t>193</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215884068"/>
      </p:ext>
    </p:extLst>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466233"/>
            <a:ext cx="7992888" cy="4575130"/>
          </a:xfrm>
        </p:spPr>
        <p:txBody>
          <a:bodyPr>
            <a:normAutofit/>
          </a:bodyPr>
          <a:lstStyle/>
          <a:p>
            <a:r>
              <a:rPr lang="en-US" b="1" dirty="0" smtClean="0"/>
              <a:t>CALL :</a:t>
            </a:r>
          </a:p>
          <a:p>
            <a:pPr lvl="1"/>
            <a:r>
              <a:rPr lang="en-US" sz="1800" dirty="0"/>
              <a:t>execute </a:t>
            </a:r>
            <a:r>
              <a:rPr lang="en-US" sz="1800" dirty="0" err="1" smtClean="0"/>
              <a:t>subqueries</a:t>
            </a:r>
            <a:endParaRPr lang="en-US" sz="1800" dirty="0" smtClean="0"/>
          </a:p>
          <a:p>
            <a:pPr marL="651510" lvl="3" indent="0">
              <a:buNone/>
            </a:pPr>
            <a:r>
              <a:rPr lang="en-US" sz="1800" dirty="0" smtClean="0"/>
              <a:t>	UNWIND </a:t>
            </a:r>
            <a:r>
              <a:rPr lang="en-US" sz="1800" dirty="0"/>
              <a:t>[0, 1, 2] AS </a:t>
            </a:r>
            <a:r>
              <a:rPr lang="en-US" sz="1800" dirty="0" smtClean="0"/>
              <a:t>x                       </a:t>
            </a:r>
          </a:p>
          <a:p>
            <a:pPr marL="651510" lvl="3" indent="0">
              <a:buNone/>
            </a:pPr>
            <a:r>
              <a:rPr lang="en-US" sz="1800" dirty="0"/>
              <a:t>	</a:t>
            </a:r>
            <a:r>
              <a:rPr lang="en-US" sz="1800" dirty="0" smtClean="0"/>
              <a:t>CALL </a:t>
            </a:r>
            <a:r>
              <a:rPr lang="en-US" sz="1800" dirty="0"/>
              <a:t>{ WITH x RETURN x * 10 AS y } </a:t>
            </a:r>
            <a:endParaRPr lang="en-US" sz="1800" dirty="0" smtClean="0"/>
          </a:p>
          <a:p>
            <a:pPr marL="651510" lvl="3" indent="0">
              <a:buNone/>
            </a:pPr>
            <a:r>
              <a:rPr lang="en-US" sz="1800" dirty="0"/>
              <a:t>	</a:t>
            </a:r>
            <a:r>
              <a:rPr lang="en-US" sz="1800" dirty="0" smtClean="0"/>
              <a:t>RETURN </a:t>
            </a:r>
            <a:r>
              <a:rPr lang="en-US" sz="1800" dirty="0"/>
              <a:t>x, y</a:t>
            </a:r>
            <a:endParaRPr lang="en-US" sz="1800" dirty="0" smtClean="0"/>
          </a:p>
        </p:txBody>
      </p:sp>
      <p:sp>
        <p:nvSpPr>
          <p:cNvPr id="3" name="Title 2"/>
          <p:cNvSpPr>
            <a:spLocks noGrp="1"/>
          </p:cNvSpPr>
          <p:nvPr>
            <p:ph type="title"/>
          </p:nvPr>
        </p:nvSpPr>
        <p:spPr>
          <a:xfrm>
            <a:off x="1456046" y="514305"/>
            <a:ext cx="6347713" cy="515144"/>
          </a:xfrm>
        </p:spPr>
        <p:txBody>
          <a:bodyPr>
            <a:normAutofit fontScale="90000"/>
          </a:bodyPr>
          <a:lstStyle/>
          <a:p>
            <a:pPr algn="ctr"/>
            <a:r>
              <a:rPr lang="en-US" b="1" dirty="0"/>
              <a:t>Neo4J General Clauses</a:t>
            </a: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42774" y="3356992"/>
            <a:ext cx="5619004" cy="244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01DC2B18-F327-4B65-97BA-A4866E778C13}" type="slidenum">
              <a:rPr lang="en-US" smtClean="0"/>
              <a:pPr/>
              <a:t>194</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095614994"/>
      </p:ext>
    </p:extLst>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9" y="1237588"/>
            <a:ext cx="7408333" cy="3453311"/>
          </a:xfrm>
        </p:spPr>
        <p:txBody>
          <a:bodyPr>
            <a:normAutofit/>
          </a:bodyPr>
          <a:lstStyle/>
          <a:p>
            <a:pPr algn="just"/>
            <a:r>
              <a:rPr lang="en-US" sz="2000" b="1" dirty="0" smtClean="0"/>
              <a:t>CALL : </a:t>
            </a:r>
            <a:r>
              <a:rPr lang="en-US" sz="2000" dirty="0" err="1"/>
              <a:t>Subqueries</a:t>
            </a:r>
            <a:r>
              <a:rPr lang="en-US" sz="2000" dirty="0"/>
              <a:t> can be used to process the results of a UNION query </a:t>
            </a:r>
            <a:r>
              <a:rPr lang="en-US" sz="2000" dirty="0" smtClean="0"/>
              <a:t>further. This </a:t>
            </a:r>
            <a:r>
              <a:rPr lang="en-US" sz="2000" dirty="0"/>
              <a:t>example query finds the youngest and the oldest person in the database and orders them by name.</a:t>
            </a:r>
            <a:endParaRPr lang="en-US" sz="2000" b="1" dirty="0" smtClean="0"/>
          </a:p>
          <a:p>
            <a:pPr lvl="1" algn="just"/>
            <a:r>
              <a:rPr lang="en-US" sz="2000" dirty="0"/>
              <a:t>execute </a:t>
            </a:r>
            <a:r>
              <a:rPr lang="en-US" sz="2000" dirty="0" err="1" smtClean="0"/>
              <a:t>subqueries</a:t>
            </a:r>
            <a:r>
              <a:rPr lang="en-US" sz="2000" dirty="0" smtClean="0"/>
              <a:t>  example :</a:t>
            </a:r>
          </a:p>
          <a:p>
            <a:pPr lvl="1" algn="just"/>
            <a:endParaRPr lang="en-US" sz="2000" dirty="0" smtClean="0"/>
          </a:p>
        </p:txBody>
      </p:sp>
      <p:sp>
        <p:nvSpPr>
          <p:cNvPr id="3" name="Title 2"/>
          <p:cNvSpPr>
            <a:spLocks noGrp="1"/>
          </p:cNvSpPr>
          <p:nvPr>
            <p:ph type="title"/>
          </p:nvPr>
        </p:nvSpPr>
        <p:spPr>
          <a:xfrm>
            <a:off x="1670219" y="400304"/>
            <a:ext cx="6347713" cy="571083"/>
          </a:xfrm>
        </p:spPr>
        <p:txBody>
          <a:bodyPr>
            <a:normAutofit fontScale="90000"/>
          </a:bodyPr>
          <a:lstStyle/>
          <a:p>
            <a:pPr algn="ctr"/>
            <a:r>
              <a:rPr lang="en-US" b="1" dirty="0"/>
              <a:t>Neo4J General Clauses</a:t>
            </a: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0" y="3100923"/>
            <a:ext cx="2304256" cy="3168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35896" y="3429001"/>
            <a:ext cx="5108137" cy="20799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01DC2B18-F327-4B65-97BA-A4866E778C13}" type="slidenum">
              <a:rPr lang="en-US" smtClean="0"/>
              <a:pPr/>
              <a:t>195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076265478"/>
      </p:ext>
    </p:extLst>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8" y="1556792"/>
            <a:ext cx="7562801" cy="4484571"/>
          </a:xfrm>
        </p:spPr>
        <p:txBody>
          <a:bodyPr>
            <a:normAutofit/>
          </a:bodyPr>
          <a:lstStyle/>
          <a:p>
            <a:r>
              <a:rPr lang="en-US" sz="2000" b="1" dirty="0" smtClean="0"/>
              <a:t>CALL :</a:t>
            </a:r>
          </a:p>
          <a:p>
            <a:pPr lvl="1"/>
            <a:r>
              <a:rPr lang="en-US" sz="2000" i="1" dirty="0"/>
              <a:t>used to call a procedure deployed in the database</a:t>
            </a:r>
            <a:r>
              <a:rPr lang="en-US" sz="2000" i="1" dirty="0" smtClean="0"/>
              <a:t>.</a:t>
            </a:r>
          </a:p>
          <a:p>
            <a:pPr lvl="1"/>
            <a:r>
              <a:rPr lang="en-US" sz="2000" dirty="0" smtClean="0"/>
              <a:t>Example:</a:t>
            </a:r>
          </a:p>
          <a:p>
            <a:pPr marL="226457" lvl="1" indent="0">
              <a:buNone/>
            </a:pPr>
            <a:r>
              <a:rPr lang="en-US" sz="2000" dirty="0" smtClean="0"/>
              <a:t>		CALL </a:t>
            </a:r>
            <a:r>
              <a:rPr lang="en-US" sz="2000" dirty="0" err="1"/>
              <a:t>db.labels</a:t>
            </a:r>
            <a:r>
              <a:rPr lang="en-US" sz="2000" dirty="0" smtClean="0"/>
              <a:t>()</a:t>
            </a:r>
          </a:p>
          <a:p>
            <a:pPr marL="436007" lvl="2" indent="0">
              <a:buNone/>
            </a:pPr>
            <a:r>
              <a:rPr lang="en-US" sz="2000" dirty="0"/>
              <a:t>This calls the built-in procedure </a:t>
            </a:r>
            <a:r>
              <a:rPr lang="en-US" sz="2000" dirty="0" err="1"/>
              <a:t>db.labels</a:t>
            </a:r>
            <a:r>
              <a:rPr lang="en-US" sz="2000" dirty="0"/>
              <a:t>, </a:t>
            </a:r>
            <a:endParaRPr lang="en-US" sz="2000" dirty="0" smtClean="0"/>
          </a:p>
          <a:p>
            <a:pPr marL="436007" lvl="2" indent="0">
              <a:buNone/>
            </a:pPr>
            <a:r>
              <a:rPr lang="en-US" sz="2000" dirty="0" smtClean="0"/>
              <a:t>which </a:t>
            </a:r>
            <a:r>
              <a:rPr lang="en-US" sz="2000" dirty="0"/>
              <a:t>lists all labels used in the database.</a:t>
            </a:r>
          </a:p>
        </p:txBody>
      </p:sp>
      <p:sp>
        <p:nvSpPr>
          <p:cNvPr id="3" name="Title 2"/>
          <p:cNvSpPr>
            <a:spLocks noGrp="1"/>
          </p:cNvSpPr>
          <p:nvPr>
            <p:ph type="title"/>
          </p:nvPr>
        </p:nvSpPr>
        <p:spPr>
          <a:xfrm>
            <a:off x="1547664" y="609600"/>
            <a:ext cx="6347713" cy="517585"/>
          </a:xfrm>
        </p:spPr>
        <p:txBody>
          <a:bodyPr>
            <a:normAutofit fontScale="90000"/>
          </a:bodyPr>
          <a:lstStyle/>
          <a:p>
            <a:pPr algn="ctr"/>
            <a:r>
              <a:rPr lang="en-US" b="1" dirty="0"/>
              <a:t>Neo4J General Clauses</a:t>
            </a: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940152" y="2500995"/>
            <a:ext cx="2590460" cy="25904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01DC2B18-F327-4B65-97BA-A4866E778C13}" type="slidenum">
              <a:rPr lang="en-US" smtClean="0"/>
              <a:pPr/>
              <a:t>196</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139928302"/>
      </p:ext>
    </p:extLst>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8" y="1484784"/>
            <a:ext cx="7778825" cy="4556579"/>
          </a:xfrm>
        </p:spPr>
        <p:txBody>
          <a:bodyPr>
            <a:normAutofit/>
          </a:bodyPr>
          <a:lstStyle/>
          <a:p>
            <a:r>
              <a:rPr lang="en-US" sz="2000" b="1" dirty="0" smtClean="0"/>
              <a:t>CALL :</a:t>
            </a:r>
          </a:p>
          <a:p>
            <a:pPr lvl="1"/>
            <a:r>
              <a:rPr lang="en-US" sz="2000" dirty="0"/>
              <a:t>execute </a:t>
            </a:r>
            <a:r>
              <a:rPr lang="en-US" sz="2000" dirty="0" err="1" smtClean="0"/>
              <a:t>subqueries</a:t>
            </a:r>
            <a:endParaRPr lang="en-US" sz="2000" dirty="0" smtClean="0"/>
          </a:p>
          <a:p>
            <a:pPr lvl="1"/>
            <a:r>
              <a:rPr lang="en-US" sz="2000" dirty="0"/>
              <a:t>calling procedures</a:t>
            </a:r>
            <a:endParaRPr lang="en-US" sz="2000" b="1" dirty="0"/>
          </a:p>
        </p:txBody>
      </p:sp>
      <p:sp>
        <p:nvSpPr>
          <p:cNvPr id="3" name="Title 2"/>
          <p:cNvSpPr>
            <a:spLocks noGrp="1"/>
          </p:cNvSpPr>
          <p:nvPr>
            <p:ph type="title"/>
          </p:nvPr>
        </p:nvSpPr>
        <p:spPr>
          <a:xfrm>
            <a:off x="1691680" y="476672"/>
            <a:ext cx="6347713" cy="587152"/>
          </a:xfrm>
        </p:spPr>
        <p:txBody>
          <a:bodyPr>
            <a:normAutofit/>
          </a:bodyPr>
          <a:lstStyle/>
          <a:p>
            <a:pPr algn="ctr"/>
            <a:r>
              <a:rPr lang="en-US" b="1" dirty="0"/>
              <a:t>Neo4J General Clauses</a:t>
            </a:r>
          </a:p>
        </p:txBody>
      </p:sp>
      <p:sp>
        <p:nvSpPr>
          <p:cNvPr id="5" name="Slide Number Placeholder 4"/>
          <p:cNvSpPr>
            <a:spLocks noGrp="1"/>
          </p:cNvSpPr>
          <p:nvPr>
            <p:ph type="sldNum" sz="quarter" idx="12"/>
          </p:nvPr>
        </p:nvSpPr>
        <p:spPr/>
        <p:txBody>
          <a:bodyPr/>
          <a:lstStyle/>
          <a:p>
            <a:fld id="{01DC2B18-F327-4B65-97BA-A4866E778C13}" type="slidenum">
              <a:rPr lang="en-US" smtClean="0"/>
              <a:pPr/>
              <a:t>197</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652323795"/>
      </p:ext>
    </p:extLst>
  </p:cSld>
  <p:clrMapOvr>
    <a:masterClrMapping/>
  </p:clrMapOvr>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476672"/>
            <a:ext cx="6347713" cy="515144"/>
          </a:xfrm>
        </p:spPr>
        <p:txBody>
          <a:bodyPr>
            <a:normAutofit fontScale="90000"/>
          </a:bodyPr>
          <a:lstStyle/>
          <a:p>
            <a:pPr algn="ctr"/>
            <a:r>
              <a:rPr lang="en-IN" b="1" dirty="0" smtClean="0"/>
              <a:t>Neo4j </a:t>
            </a:r>
            <a:r>
              <a:rPr lang="en-IN" b="1" dirty="0" err="1" smtClean="0"/>
              <a:t>vs</a:t>
            </a:r>
            <a:r>
              <a:rPr lang="en-IN" b="1" dirty="0" smtClean="0"/>
              <a:t> MySQL</a:t>
            </a:r>
            <a:endParaRPr lang="en-IN" b="1"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3354590703"/>
              </p:ext>
            </p:extLst>
          </p:nvPr>
        </p:nvGraphicFramePr>
        <p:xfrm>
          <a:off x="609600" y="1412776"/>
          <a:ext cx="7850832" cy="4535236"/>
        </p:xfrm>
        <a:graphic>
          <a:graphicData uri="http://schemas.openxmlformats.org/drawingml/2006/table">
            <a:tbl>
              <a:tblPr/>
              <a:tblGrid>
                <a:gridCol w="3962400"/>
                <a:gridCol w="3888432"/>
              </a:tblGrid>
              <a:tr h="466821">
                <a:tc>
                  <a:txBody>
                    <a:bodyPr/>
                    <a:lstStyle/>
                    <a:p>
                      <a:pPr algn="l" fontAlgn="t"/>
                      <a:r>
                        <a:rPr lang="en-IN" sz="1800">
                          <a:solidFill>
                            <a:srgbClr val="000000"/>
                          </a:solidFill>
                          <a:effectLst/>
                          <a:latin typeface="+mn-lt"/>
                        </a:rPr>
                        <a:t>Neo4J</a:t>
                      </a:r>
                    </a:p>
                  </a:txBody>
                  <a:tcPr marL="87969" marR="87969" marT="87969" marB="87969">
                    <a:lnL w="9525" cap="flat" cmpd="sng" algn="ctr">
                      <a:solidFill>
                        <a:srgbClr val="D88844"/>
                      </a:solidFill>
                      <a:prstDash val="solid"/>
                      <a:round/>
                      <a:headEnd type="none" w="med" len="med"/>
                      <a:tailEnd type="none" w="med" len="med"/>
                    </a:lnL>
                    <a:lnR w="9525" cap="flat" cmpd="sng" algn="ctr">
                      <a:solidFill>
                        <a:srgbClr val="D88844"/>
                      </a:solidFill>
                      <a:prstDash val="solid"/>
                      <a:round/>
                      <a:headEnd type="none" w="med" len="med"/>
                      <a:tailEnd type="none" w="med" len="med"/>
                    </a:lnR>
                    <a:lnT w="9525" cap="flat" cmpd="sng" algn="ctr">
                      <a:solidFill>
                        <a:srgbClr val="D8884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mn-lt"/>
                        </a:rPr>
                        <a:t>MySQL</a:t>
                      </a:r>
                    </a:p>
                  </a:txBody>
                  <a:tcPr marL="87969" marR="87969" marT="87969" marB="87969">
                    <a:lnL w="9525" cap="flat" cmpd="sng" algn="ctr">
                      <a:solidFill>
                        <a:srgbClr val="D88844"/>
                      </a:solidFill>
                      <a:prstDash val="solid"/>
                      <a:round/>
                      <a:headEnd type="none" w="med" len="med"/>
                      <a:tailEnd type="none" w="med" len="med"/>
                    </a:lnL>
                    <a:lnR w="9525" cap="flat" cmpd="sng" algn="ctr">
                      <a:solidFill>
                        <a:srgbClr val="D88844"/>
                      </a:solidFill>
                      <a:prstDash val="solid"/>
                      <a:round/>
                      <a:headEnd type="none" w="med" len="med"/>
                      <a:tailEnd type="none" w="med" len="med"/>
                    </a:lnR>
                    <a:lnT w="9525" cap="flat" cmpd="sng" algn="ctr">
                      <a:solidFill>
                        <a:srgbClr val="D88844"/>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973339">
                <a:tc>
                  <a:txBody>
                    <a:bodyPr/>
                    <a:lstStyle/>
                    <a:p>
                      <a:pPr algn="l" fontAlgn="t"/>
                      <a:r>
                        <a:rPr lang="en-IN" sz="1800" dirty="0">
                          <a:solidFill>
                            <a:srgbClr val="000000"/>
                          </a:solidFill>
                          <a:effectLst/>
                          <a:latin typeface="+mn-lt"/>
                        </a:rPr>
                        <a:t>Neo4J contains vertices and edges. Each vertex or node represent a key value or attribute.</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800">
                          <a:solidFill>
                            <a:srgbClr val="000000"/>
                          </a:solidFill>
                          <a:effectLst/>
                          <a:latin typeface="+mn-lt"/>
                        </a:rPr>
                        <a:t>In MySQL, attributes are appended in plain table format.</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08192">
                <a:tc>
                  <a:txBody>
                    <a:bodyPr/>
                    <a:lstStyle/>
                    <a:p>
                      <a:pPr algn="l" fontAlgn="t"/>
                      <a:r>
                        <a:rPr lang="en-IN" sz="1800">
                          <a:solidFill>
                            <a:srgbClr val="000000"/>
                          </a:solidFill>
                          <a:effectLst/>
                          <a:latin typeface="+mn-lt"/>
                        </a:rPr>
                        <a:t>In Neo4J, it is possible to store dynamic content like images, videos, audio etc.</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800">
                          <a:solidFill>
                            <a:srgbClr val="000000"/>
                          </a:solidFill>
                          <a:effectLst/>
                          <a:latin typeface="+mn-lt"/>
                        </a:rPr>
                        <a:t>In relational databases, such as MySQL, it is difficult to store videos, audios and images.</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1164039">
                <a:tc>
                  <a:txBody>
                    <a:bodyPr/>
                    <a:lstStyle/>
                    <a:p>
                      <a:pPr algn="l" fontAlgn="t"/>
                      <a:r>
                        <a:rPr lang="en-IN" sz="1800">
                          <a:solidFill>
                            <a:srgbClr val="000000"/>
                          </a:solidFill>
                          <a:effectLst/>
                          <a:latin typeface="+mn-lt"/>
                        </a:rPr>
                        <a:t>It provides the capability of deep search into the database without affecting the performance along with efficient timing.</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IN" sz="1800">
                          <a:solidFill>
                            <a:srgbClr val="000000"/>
                          </a:solidFill>
                          <a:effectLst/>
                          <a:latin typeface="+mn-lt"/>
                        </a:rPr>
                        <a:t>It takes longer time for database search and also inconvenient compared to Neo4J.</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908192">
                <a:tc>
                  <a:txBody>
                    <a:bodyPr/>
                    <a:lstStyle/>
                    <a:p>
                      <a:pPr algn="l" fontAlgn="t"/>
                      <a:r>
                        <a:rPr lang="en-IN" sz="1800">
                          <a:solidFill>
                            <a:srgbClr val="000000"/>
                          </a:solidFill>
                          <a:effectLst/>
                          <a:latin typeface="+mn-lt"/>
                        </a:rPr>
                        <a:t>In Neo4j, two or more objects can be related by making relationship between them.</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800" dirty="0">
                          <a:solidFill>
                            <a:srgbClr val="000000"/>
                          </a:solidFill>
                          <a:effectLst/>
                          <a:latin typeface="+mn-lt"/>
                        </a:rPr>
                        <a:t>It lacks relationship and very difficult to use them for connected graphs and data.</a:t>
                      </a:r>
                    </a:p>
                  </a:txBody>
                  <a:tcPr marL="58646" marR="58646" marT="58646" marB="5864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
        <p:nvSpPr>
          <p:cNvPr id="4" name="Footer Placeholder 3"/>
          <p:cNvSpPr>
            <a:spLocks noGrp="1"/>
          </p:cNvSpPr>
          <p:nvPr>
            <p:ph type="ftr" sz="quarter" idx="11"/>
          </p:nvPr>
        </p:nvSpPr>
        <p:spPr/>
        <p:txBody>
          <a:bodyPr/>
          <a:lstStyle/>
          <a:p>
            <a:r>
              <a:rPr lang="en-US" smtClean="0"/>
              <a:t>Mrs. Deepali Jaadhav</a:t>
            </a:r>
            <a:endParaRPr lang="en-US"/>
          </a:p>
        </p:txBody>
      </p:sp>
      <p:sp>
        <p:nvSpPr>
          <p:cNvPr id="5" name="Slide Number Placeholder 4"/>
          <p:cNvSpPr>
            <a:spLocks noGrp="1"/>
          </p:cNvSpPr>
          <p:nvPr>
            <p:ph type="sldNum" sz="quarter" idx="12"/>
          </p:nvPr>
        </p:nvSpPr>
        <p:spPr/>
        <p:txBody>
          <a:bodyPr/>
          <a:lstStyle/>
          <a:p>
            <a:fld id="{85EE57E0-DBE6-4094-A444-EB8D34B8B884}" type="slidenum">
              <a:rPr lang="en-US" smtClean="0"/>
              <a:pPr/>
              <a:t>198</a:t>
            </a:fld>
            <a:endParaRPr lang="en-US"/>
          </a:p>
        </p:txBody>
      </p:sp>
    </p:spTree>
    <p:extLst>
      <p:ext uri="{BB962C8B-B14F-4D97-AF65-F5344CB8AC3E}">
        <p14:creationId xmlns="" xmlns:p14="http://schemas.microsoft.com/office/powerpoint/2010/main" val="283057056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981200"/>
            <a:ext cx="7086600" cy="1143000"/>
          </a:xfrm>
        </p:spPr>
        <p:txBody>
          <a:bodyPr/>
          <a:lstStyle/>
          <a:p>
            <a:pPr algn="ctr"/>
            <a:r>
              <a:rPr lang="en-IN" b="1" dirty="0" smtClean="0">
                <a:solidFill>
                  <a:srgbClr val="C00000"/>
                </a:solidFill>
                <a:latin typeface="Algerian" pitchFamily="82" charset="0"/>
              </a:rPr>
              <a:t>End of Unit 4</a:t>
            </a:r>
            <a:endParaRPr lang="en-IN" b="1" dirty="0">
              <a:solidFill>
                <a:srgbClr val="C00000"/>
              </a:solidFill>
              <a:latin typeface="Algerian" pitchFamily="82"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199</a:t>
            </a:fld>
            <a:endParaRPr lang="en-US"/>
          </a:p>
        </p:txBody>
      </p:sp>
      <p:sp>
        <p:nvSpPr>
          <p:cNvPr id="4" name="Footer Placeholder 3"/>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r>
              <a:rPr lang="en-US" b="1" dirty="0" smtClean="0"/>
              <a:t>Unit 4: </a:t>
            </a:r>
            <a:r>
              <a:rPr lang="en-US" b="1" dirty="0" err="1" smtClean="0"/>
              <a:t>NoSQL</a:t>
            </a:r>
            <a:r>
              <a:rPr lang="en-US" b="1" dirty="0" smtClean="0"/>
              <a:t> Database</a:t>
            </a:r>
            <a:endParaRPr lang="en-US" b="1" dirty="0"/>
          </a:p>
        </p:txBody>
      </p:sp>
      <p:sp>
        <p:nvSpPr>
          <p:cNvPr id="3" name="Content Placeholder 2"/>
          <p:cNvSpPr>
            <a:spLocks noGrp="1"/>
          </p:cNvSpPr>
          <p:nvPr>
            <p:ph sz="quarter" idx="1"/>
          </p:nvPr>
        </p:nvSpPr>
        <p:spPr/>
        <p:txBody>
          <a:bodyPr>
            <a:normAutofit/>
          </a:bodyPr>
          <a:lstStyle/>
          <a:p>
            <a:r>
              <a:rPr lang="en-US" sz="2000" dirty="0" smtClean="0"/>
              <a:t>Introduction to </a:t>
            </a:r>
            <a:r>
              <a:rPr lang="en-US" sz="2000" dirty="0" err="1" smtClean="0"/>
              <a:t>NoSQL</a:t>
            </a:r>
            <a:r>
              <a:rPr lang="en-US" sz="2000" dirty="0" smtClean="0"/>
              <a:t> Database</a:t>
            </a:r>
          </a:p>
          <a:p>
            <a:r>
              <a:rPr lang="en-US" sz="2000" dirty="0" smtClean="0"/>
              <a:t>Data management with distributed databases, </a:t>
            </a:r>
          </a:p>
          <a:p>
            <a:r>
              <a:rPr lang="en-US" sz="2000" dirty="0" smtClean="0"/>
              <a:t>ACID and BASE </a:t>
            </a:r>
          </a:p>
          <a:p>
            <a:r>
              <a:rPr lang="en-US" sz="2000" dirty="0" err="1" smtClean="0"/>
              <a:t>NoSQL</a:t>
            </a:r>
            <a:r>
              <a:rPr lang="en-US" sz="2000" dirty="0" smtClean="0"/>
              <a:t> Types: </a:t>
            </a:r>
          </a:p>
          <a:p>
            <a:pPr lvl="1"/>
            <a:r>
              <a:rPr lang="en-US" sz="2000" dirty="0" smtClean="0"/>
              <a:t>Key-Value Database, </a:t>
            </a:r>
          </a:p>
          <a:p>
            <a:pPr lvl="1"/>
            <a:r>
              <a:rPr lang="en-US" sz="2000" dirty="0" smtClean="0"/>
              <a:t>Document Database, </a:t>
            </a:r>
          </a:p>
          <a:p>
            <a:pPr lvl="1"/>
            <a:r>
              <a:rPr lang="en-US" sz="2000" dirty="0" smtClean="0"/>
              <a:t>Column Family Database and </a:t>
            </a:r>
          </a:p>
          <a:p>
            <a:pPr lvl="1"/>
            <a:r>
              <a:rPr lang="en-US" sz="2000" dirty="0" smtClean="0"/>
              <a:t>Graph Database</a:t>
            </a:r>
            <a:r>
              <a:rPr lang="en-US" sz="1700" dirty="0" smtClean="0"/>
              <a:t> </a:t>
            </a:r>
          </a:p>
          <a:p>
            <a:r>
              <a:rPr lang="en-US" sz="2000" dirty="0" smtClean="0"/>
              <a:t>Comparison of relational databases and </a:t>
            </a:r>
            <a:r>
              <a:rPr lang="en-US" sz="2000" dirty="0" err="1" smtClean="0"/>
              <a:t>NoSQL</a:t>
            </a:r>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a:bodyPr>
          <a:lstStyle/>
          <a:p>
            <a:r>
              <a:rPr lang="en-GB" sz="2800" b="1" dirty="0" smtClean="0"/>
              <a:t>Availability and Consistency in Distributed Databases</a:t>
            </a:r>
            <a:endParaRPr lang="en-US" sz="2800" dirty="0"/>
          </a:p>
        </p:txBody>
      </p:sp>
      <p:sp>
        <p:nvSpPr>
          <p:cNvPr id="3" name="Content Placeholder 2"/>
          <p:cNvSpPr>
            <a:spLocks noGrp="1"/>
          </p:cNvSpPr>
          <p:nvPr>
            <p:ph sz="quarter" idx="1"/>
          </p:nvPr>
        </p:nvSpPr>
        <p:spPr>
          <a:xfrm>
            <a:off x="457200" y="1219200"/>
            <a:ext cx="8329642" cy="1295400"/>
          </a:xfrm>
        </p:spPr>
        <p:txBody>
          <a:bodyPr>
            <a:noAutofit/>
          </a:bodyPr>
          <a:lstStyle/>
          <a:p>
            <a:pPr algn="just"/>
            <a:r>
              <a:rPr lang="en-GB" sz="2000" dirty="0" smtClean="0"/>
              <a:t>One way to deal with this problem is to write the updates to one database and then copy the data to another server. There is a brief period of time when the customer’s cart on the two servers is not consistent, but the customer is able to continue </a:t>
            </a:r>
            <a:r>
              <a:rPr lang="en-US" sz="2000" dirty="0" smtClean="0"/>
              <a:t>shopping anyway.</a:t>
            </a:r>
            <a:endParaRPr lang="en-US" sz="2000" dirty="0"/>
          </a:p>
        </p:txBody>
      </p:sp>
      <p:pic>
        <p:nvPicPr>
          <p:cNvPr id="4098" name="Picture 2"/>
          <p:cNvPicPr>
            <a:picLocks noChangeAspect="1" noChangeArrowheads="1"/>
          </p:cNvPicPr>
          <p:nvPr/>
        </p:nvPicPr>
        <p:blipFill>
          <a:blip r:embed="rId2" cstate="print"/>
          <a:srcRect/>
          <a:stretch>
            <a:fillRect/>
          </a:stretch>
        </p:blipFill>
        <p:spPr bwMode="auto">
          <a:xfrm>
            <a:off x="1981201" y="2514246"/>
            <a:ext cx="4876800" cy="3687531"/>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901014" cy="609600"/>
          </a:xfrm>
        </p:spPr>
        <p:txBody>
          <a:bodyPr>
            <a:normAutofit/>
          </a:bodyPr>
          <a:lstStyle/>
          <a:p>
            <a:r>
              <a:rPr lang="en-GB" sz="2600" b="1" dirty="0" smtClean="0"/>
              <a:t>Balancing Response Times, Consistency, and Durability</a:t>
            </a:r>
            <a:endParaRPr lang="en-US" sz="2600" b="1" dirty="0" smtClean="0"/>
          </a:p>
        </p:txBody>
      </p:sp>
      <p:sp>
        <p:nvSpPr>
          <p:cNvPr id="3" name="Content Placeholder 2"/>
          <p:cNvSpPr>
            <a:spLocks noGrp="1"/>
          </p:cNvSpPr>
          <p:nvPr>
            <p:ph sz="quarter" idx="1"/>
          </p:nvPr>
        </p:nvSpPr>
        <p:spPr/>
        <p:txBody>
          <a:bodyPr>
            <a:normAutofit/>
          </a:bodyPr>
          <a:lstStyle/>
          <a:p>
            <a:pPr algn="just"/>
            <a:r>
              <a:rPr lang="en-GB" sz="2000" dirty="0" smtClean="0"/>
              <a:t>NoSQL databases often implement eventual consistency; that is, there might be a period of time where copies of data have different values, but eventually all copies will have the </a:t>
            </a:r>
            <a:r>
              <a:rPr lang="en-US" sz="2000" dirty="0" smtClean="0"/>
              <a:t>same value.</a:t>
            </a:r>
          </a:p>
          <a:p>
            <a:pPr algn="just"/>
            <a:r>
              <a:rPr lang="en-GB" sz="2000" dirty="0" smtClean="0"/>
              <a:t>This raises the possibility of a user querying the database and getting different results from different servers in a cluster. </a:t>
            </a:r>
          </a:p>
          <a:p>
            <a:pPr algn="just"/>
            <a:r>
              <a:rPr lang="en-GB" sz="2000" dirty="0" smtClean="0"/>
              <a:t>NoSQL databases often use the concept of </a:t>
            </a:r>
            <a:r>
              <a:rPr lang="en-GB" sz="2000" b="1" dirty="0" smtClean="0"/>
              <a:t>quorums</a:t>
            </a:r>
            <a:r>
              <a:rPr lang="en-GB" sz="2000" dirty="0" smtClean="0"/>
              <a:t> when working with reads and writes.</a:t>
            </a:r>
          </a:p>
          <a:p>
            <a:pPr algn="just"/>
            <a:r>
              <a:rPr lang="en-GB" sz="2000" dirty="0" smtClean="0"/>
              <a:t>A </a:t>
            </a:r>
            <a:r>
              <a:rPr lang="en-GB" sz="2000" b="1" i="1" dirty="0" smtClean="0"/>
              <a:t>quorum</a:t>
            </a:r>
            <a:r>
              <a:rPr lang="en-GB" sz="2000" i="1" dirty="0" smtClean="0"/>
              <a:t> is the number of servers that must respond to a read or write operation for the </a:t>
            </a:r>
            <a:r>
              <a:rPr lang="en-GB" sz="2000" dirty="0" smtClean="0"/>
              <a:t>operation to be considered complete.</a:t>
            </a:r>
          </a:p>
          <a:p>
            <a:pPr algn="just"/>
            <a:r>
              <a:rPr lang="en-GB" sz="2000" dirty="0" smtClean="0"/>
              <a:t>When a read is performed, the NoSQL database reads data from, potentially, multiple servers. Most of the time, all of the servers will have consistent data. While the database copies data from one of the servers to the other servers storing replicas, the replica servers may have inconsistent data.</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t>Balancing Response Times, Consistency, and Durability</a:t>
            </a:r>
            <a:endParaRPr lang="en-US" sz="2800" dirty="0"/>
          </a:p>
        </p:txBody>
      </p:sp>
      <p:sp>
        <p:nvSpPr>
          <p:cNvPr id="3" name="Content Placeholder 2"/>
          <p:cNvSpPr>
            <a:spLocks noGrp="1"/>
          </p:cNvSpPr>
          <p:nvPr>
            <p:ph sz="quarter" idx="1"/>
          </p:nvPr>
        </p:nvSpPr>
        <p:spPr>
          <a:xfrm>
            <a:off x="457200" y="1219200"/>
            <a:ext cx="8153400" cy="1257296"/>
          </a:xfrm>
        </p:spPr>
        <p:txBody>
          <a:bodyPr>
            <a:noAutofit/>
          </a:bodyPr>
          <a:lstStyle/>
          <a:p>
            <a:pPr algn="just"/>
            <a:r>
              <a:rPr lang="en-GB" sz="2000" dirty="0" smtClean="0"/>
              <a:t>One way to determine the correct response to any read operation is to query all servers storing that data. The database counts the number of distinct response values and returns the one that meets or exceeds a configurable threshold.</a:t>
            </a:r>
            <a:endParaRPr lang="en-US" sz="2000" dirty="0" smtClean="0"/>
          </a:p>
        </p:txBody>
      </p:sp>
      <p:pic>
        <p:nvPicPr>
          <p:cNvPr id="1026" name="Picture 2"/>
          <p:cNvPicPr>
            <a:picLocks noChangeAspect="1" noChangeArrowheads="1"/>
          </p:cNvPicPr>
          <p:nvPr/>
        </p:nvPicPr>
        <p:blipFill>
          <a:blip r:embed="rId2" cstate="print"/>
          <a:srcRect/>
          <a:stretch>
            <a:fillRect/>
          </a:stretch>
        </p:blipFill>
        <p:spPr bwMode="auto">
          <a:xfrm>
            <a:off x="1752600" y="2514600"/>
            <a:ext cx="5773197" cy="374619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a:bodyPr>
          <a:lstStyle/>
          <a:p>
            <a:r>
              <a:rPr lang="en-GB" sz="2800" b="1" dirty="0" smtClean="0"/>
              <a:t>Balancing Response Times, Consistency, and Durability</a:t>
            </a:r>
            <a:endParaRPr lang="en-US" sz="2800" dirty="0"/>
          </a:p>
        </p:txBody>
      </p:sp>
      <p:sp>
        <p:nvSpPr>
          <p:cNvPr id="3" name="Content Placeholder 2"/>
          <p:cNvSpPr>
            <a:spLocks noGrp="1"/>
          </p:cNvSpPr>
          <p:nvPr>
            <p:ph sz="quarter" idx="1"/>
          </p:nvPr>
        </p:nvSpPr>
        <p:spPr/>
        <p:txBody>
          <a:bodyPr>
            <a:normAutofit/>
          </a:bodyPr>
          <a:lstStyle/>
          <a:p>
            <a:pPr algn="just"/>
            <a:r>
              <a:rPr lang="en-GB" sz="2000" dirty="0" smtClean="0"/>
              <a:t>You can vary the threshold to improve response time or </a:t>
            </a:r>
            <a:r>
              <a:rPr lang="en-GB" sz="2000" b="1" dirty="0" smtClean="0"/>
              <a:t>consistency</a:t>
            </a:r>
            <a:r>
              <a:rPr lang="en-GB" sz="2000" dirty="0" smtClean="0"/>
              <a:t>. If the read threshold is set to 1, you get a fast response. The lower the threshold, the faster the response but the higher the risk of returning inconsistent data.</a:t>
            </a:r>
          </a:p>
          <a:p>
            <a:pPr algn="just"/>
            <a:r>
              <a:rPr lang="en-GB" sz="2000" dirty="0" smtClean="0"/>
              <a:t>Just as you can adjust a read threshold to balance response time and consistency, you can also alter a write threshold to balance response time and durability.</a:t>
            </a:r>
          </a:p>
          <a:p>
            <a:pPr algn="just"/>
            <a:r>
              <a:rPr lang="en-US" sz="2000" b="1" i="1" dirty="0" smtClean="0"/>
              <a:t>Durability</a:t>
            </a:r>
            <a:r>
              <a:rPr lang="en-US" sz="2000" i="1" dirty="0" smtClean="0"/>
              <a:t> is the </a:t>
            </a:r>
            <a:r>
              <a:rPr lang="en-GB" sz="2000" dirty="0" smtClean="0"/>
              <a:t>property of maintaining a correct copy of data for long periods of time. </a:t>
            </a:r>
          </a:p>
          <a:p>
            <a:pPr algn="just"/>
            <a:r>
              <a:rPr lang="en-GB" sz="2000" dirty="0" smtClean="0"/>
              <a:t>A write operation is considered complete when a minimum number of replicas have been written to </a:t>
            </a:r>
            <a:r>
              <a:rPr lang="en-US" sz="2000" dirty="0" smtClean="0"/>
              <a:t>persistent storage.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6447501" cy="576263"/>
          </a:xfrm>
        </p:spPr>
        <p:txBody>
          <a:bodyPr>
            <a:normAutofit fontScale="90000"/>
          </a:bodyPr>
          <a:lstStyle/>
          <a:p>
            <a:pPr>
              <a:defRPr/>
            </a:pPr>
            <a:r>
              <a:rPr lang="en-US" b="1" dirty="0" smtClean="0"/>
              <a:t>Brewer’s CAP Theorem</a:t>
            </a:r>
            <a:endParaRPr lang="en-US" b="1" dirty="0"/>
          </a:p>
        </p:txBody>
      </p:sp>
      <p:sp>
        <p:nvSpPr>
          <p:cNvPr id="3" name="Content Placeholder 2"/>
          <p:cNvSpPr>
            <a:spLocks noGrp="1"/>
          </p:cNvSpPr>
          <p:nvPr>
            <p:ph idx="1"/>
          </p:nvPr>
        </p:nvSpPr>
        <p:spPr>
          <a:xfrm>
            <a:off x="457200" y="1219200"/>
            <a:ext cx="8153400" cy="3880773"/>
          </a:xfrm>
        </p:spPr>
        <p:txBody>
          <a:bodyPr>
            <a:normAutofit/>
          </a:bodyPr>
          <a:lstStyle/>
          <a:p>
            <a:pPr marL="0" indent="0" algn="just">
              <a:buNone/>
              <a:defRPr/>
            </a:pPr>
            <a:r>
              <a:rPr lang="en-US" sz="2000" dirty="0" smtClean="0"/>
              <a:t>A distributed system can support </a:t>
            </a:r>
            <a:r>
              <a:rPr lang="en-US" sz="2000" b="1" dirty="0" smtClean="0"/>
              <a:t>only two </a:t>
            </a:r>
            <a:r>
              <a:rPr lang="en-US" sz="2000" dirty="0" smtClean="0"/>
              <a:t>of the following characteristics:</a:t>
            </a:r>
          </a:p>
          <a:p>
            <a:pPr algn="just">
              <a:defRPr/>
            </a:pPr>
            <a:r>
              <a:rPr lang="en-US" sz="2000" dirty="0" smtClean="0"/>
              <a:t>Consistency</a:t>
            </a:r>
          </a:p>
          <a:p>
            <a:pPr algn="just">
              <a:defRPr/>
            </a:pPr>
            <a:r>
              <a:rPr lang="en-US" sz="2000" dirty="0" smtClean="0"/>
              <a:t>Availability</a:t>
            </a:r>
          </a:p>
          <a:p>
            <a:pPr algn="just">
              <a:defRPr/>
            </a:pPr>
            <a:r>
              <a:rPr lang="en-US" sz="2000" dirty="0" smtClean="0"/>
              <a:t>Partition tolerance</a:t>
            </a:r>
          </a:p>
          <a:p>
            <a:pPr algn="just">
              <a:buNone/>
            </a:pPr>
            <a:r>
              <a:rPr lang="en-US" sz="2000" dirty="0" smtClean="0"/>
              <a:t>Proven by Nancy Lynch et al. MIT labs.</a:t>
            </a:r>
          </a:p>
          <a:p>
            <a:pPr marL="0" indent="0" algn="just">
              <a:buNone/>
            </a:pPr>
            <a:endParaRPr lang="en-US" sz="2000" dirty="0" smtClean="0"/>
          </a:p>
        </p:txBody>
      </p:sp>
      <p:sp>
        <p:nvSpPr>
          <p:cNvPr id="19462" name="Slide Number Placeholder 5"/>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8EFDE3D3-8E76-440A-B6D7-D0B63A0153AF}" type="slidenum">
              <a:rPr lang="en-US" altLang="en-US">
                <a:latin typeface="Arial" charset="0"/>
              </a:rPr>
              <a:pPr fontAlgn="base">
                <a:spcBef>
                  <a:spcPct val="0"/>
                </a:spcBef>
                <a:spcAft>
                  <a:spcPct val="0"/>
                </a:spcAft>
              </a:pPr>
              <a:t>24</a:t>
            </a:fld>
            <a:endParaRPr lang="en-US" altLang="en-US">
              <a:latin typeface="Arial" charset="0"/>
            </a:endParaRPr>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16265881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b="1" dirty="0" smtClean="0"/>
              <a:t>Consistency</a:t>
            </a:r>
            <a:endParaRPr lang="en-US" b="1" dirty="0"/>
          </a:p>
        </p:txBody>
      </p:sp>
      <p:sp>
        <p:nvSpPr>
          <p:cNvPr id="3" name="Content Placeholder 2"/>
          <p:cNvSpPr>
            <a:spLocks noGrp="1"/>
          </p:cNvSpPr>
          <p:nvPr>
            <p:ph idx="1"/>
          </p:nvPr>
        </p:nvSpPr>
        <p:spPr>
          <a:xfrm>
            <a:off x="457200" y="1219200"/>
            <a:ext cx="8229600" cy="3880773"/>
          </a:xfrm>
        </p:spPr>
        <p:txBody>
          <a:bodyPr>
            <a:normAutofit/>
          </a:bodyPr>
          <a:lstStyle/>
          <a:p>
            <a:pPr algn="just"/>
            <a:r>
              <a:rPr lang="en-US" sz="2000" b="1" dirty="0" smtClean="0"/>
              <a:t>C</a:t>
            </a:r>
            <a:r>
              <a:rPr lang="en-US" sz="2000" dirty="0" smtClean="0"/>
              <a:t>onsistency: Clients should read the same data. There are many levels of consistency.</a:t>
            </a:r>
          </a:p>
          <a:p>
            <a:pPr lvl="1" algn="just"/>
            <a:r>
              <a:rPr lang="en-US" sz="2000" dirty="0" smtClean="0"/>
              <a:t>Strict Consistency – RDBMS.</a:t>
            </a:r>
          </a:p>
          <a:p>
            <a:pPr lvl="1" algn="just"/>
            <a:r>
              <a:rPr lang="en-US" sz="2000" dirty="0" smtClean="0"/>
              <a:t>Tunable Consistency – Cassandra.</a:t>
            </a:r>
          </a:p>
          <a:p>
            <a:pPr lvl="1" algn="just"/>
            <a:r>
              <a:rPr lang="en-US" sz="2000" dirty="0" smtClean="0"/>
              <a:t>Eventual Consistency – Amazon Dynamo.</a:t>
            </a:r>
          </a:p>
          <a:p>
            <a:pPr algn="just">
              <a:defRPr/>
            </a:pPr>
            <a:r>
              <a:rPr lang="en-US" sz="2000" dirty="0" smtClean="0"/>
              <a:t>Client perceives (realize) that a set of operations has occurred all at once – Pritchett</a:t>
            </a:r>
          </a:p>
          <a:p>
            <a:pPr algn="just">
              <a:defRPr/>
            </a:pPr>
            <a:r>
              <a:rPr lang="en-US" sz="2000" dirty="0" smtClean="0"/>
              <a:t>More like Atomic in ACID transaction properties</a:t>
            </a:r>
          </a:p>
          <a:p>
            <a:pPr algn="just">
              <a:defRPr/>
            </a:pPr>
            <a:endParaRPr lang="en-US" sz="2000" dirty="0"/>
          </a:p>
        </p:txBody>
      </p:sp>
      <p:sp>
        <p:nvSpPr>
          <p:cNvPr id="2048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1CC950E5-F6AE-40A3-92A6-6D429ED1B782}" type="slidenum">
              <a:rPr lang="en-US" altLang="en-US">
                <a:latin typeface="Arial" charset="0"/>
              </a:rPr>
              <a:pPr fontAlgn="base">
                <a:spcBef>
                  <a:spcPct val="0"/>
                </a:spcBef>
                <a:spcAft>
                  <a:spcPct val="0"/>
                </a:spcAft>
              </a:pPr>
              <a:t>25</a:t>
            </a:fld>
            <a:endParaRPr lang="en-US" altLang="en-US">
              <a:latin typeface="Arial" charset="0"/>
            </a:endParaRPr>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32227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r>
              <a:rPr lang="en-US" b="1" dirty="0"/>
              <a:t>Consistency</a:t>
            </a:r>
          </a:p>
        </p:txBody>
      </p:sp>
      <p:sp>
        <p:nvSpPr>
          <p:cNvPr id="3" name="Content Placeholder 2"/>
          <p:cNvSpPr>
            <a:spLocks noGrp="1"/>
          </p:cNvSpPr>
          <p:nvPr>
            <p:ph idx="1"/>
          </p:nvPr>
        </p:nvSpPr>
        <p:spPr>
          <a:xfrm>
            <a:off x="457200" y="1219200"/>
            <a:ext cx="8229600" cy="4917439"/>
          </a:xfrm>
        </p:spPr>
        <p:txBody>
          <a:bodyPr>
            <a:normAutofit fontScale="92500" lnSpcReduction="10000"/>
          </a:bodyPr>
          <a:lstStyle/>
          <a:p>
            <a:pPr algn="just"/>
            <a:r>
              <a:rPr lang="en-US" sz="1900" b="1" dirty="0"/>
              <a:t>Strict </a:t>
            </a:r>
            <a:r>
              <a:rPr lang="en-US" sz="1900" b="1" dirty="0" smtClean="0"/>
              <a:t>consistency: </a:t>
            </a:r>
            <a:r>
              <a:rPr lang="en-US" sz="1900" dirty="0"/>
              <a:t>is the strongest consistency model. Under this model, a write to a variable by any processor needs to be seen instantaneously by all processors</a:t>
            </a:r>
            <a:endParaRPr lang="en-US" sz="1900" dirty="0" smtClean="0"/>
          </a:p>
          <a:p>
            <a:pPr algn="just"/>
            <a:r>
              <a:rPr lang="en-US" sz="1900" b="1" dirty="0" smtClean="0"/>
              <a:t>Tunable Consistency:</a:t>
            </a:r>
            <a:r>
              <a:rPr lang="en-US" sz="1900" dirty="0" smtClean="0"/>
              <a:t> </a:t>
            </a:r>
            <a:r>
              <a:rPr lang="en-US" sz="1900" dirty="0"/>
              <a:t>means that you can set the </a:t>
            </a:r>
            <a:r>
              <a:rPr lang="en-US" sz="1900" dirty="0" smtClean="0"/>
              <a:t>consistency level </a:t>
            </a:r>
            <a:r>
              <a:rPr lang="en-US" sz="1900" dirty="0"/>
              <a:t>for each read and write request. So, Cassandra gives you a lot of control over how consistent your data is. </a:t>
            </a:r>
            <a:endParaRPr lang="en-US" sz="1900" dirty="0" smtClean="0"/>
          </a:p>
          <a:p>
            <a:pPr marL="514350" lvl="1" indent="-228600" algn="just"/>
            <a:r>
              <a:rPr lang="en-US" sz="1900" dirty="0" smtClean="0"/>
              <a:t>You </a:t>
            </a:r>
            <a:r>
              <a:rPr lang="en-US" sz="1900" dirty="0"/>
              <a:t>can allow some queries to be immediately consistent and other queries to be eventually consistent. </a:t>
            </a:r>
            <a:endParaRPr lang="en-US" sz="1900" dirty="0" smtClean="0"/>
          </a:p>
          <a:p>
            <a:pPr marL="514350" lvl="1" indent="-228600" algn="just"/>
            <a:r>
              <a:rPr lang="en-US" sz="1900" dirty="0" smtClean="0"/>
              <a:t>That </a:t>
            </a:r>
            <a:r>
              <a:rPr lang="en-US" sz="1900" dirty="0"/>
              <a:t>means, in your application, the data that requires immediate consistency, you can create your queries accordingly and the data for which immediate consistency is not required, you can optimize for performance and choose eventual consistency.</a:t>
            </a:r>
            <a:endParaRPr lang="en-US" sz="1900" dirty="0" smtClean="0"/>
          </a:p>
          <a:p>
            <a:pPr algn="just"/>
            <a:r>
              <a:rPr lang="en-US" sz="1900" b="1" dirty="0" smtClean="0"/>
              <a:t>Eventual Consistency</a:t>
            </a:r>
            <a:r>
              <a:rPr lang="en-US" sz="1900" dirty="0" smtClean="0"/>
              <a:t>: </a:t>
            </a:r>
            <a:r>
              <a:rPr lang="en-US" sz="1900" dirty="0"/>
              <a:t>is a guarantee that when an update is made in a distributed database, that update will eventually be reflected in all nodes that store the data, resulting in the same response every time the data is queried.</a:t>
            </a:r>
          </a:p>
          <a:p>
            <a:pPr marL="400050" lvl="1" indent="0" algn="just">
              <a:buNone/>
            </a:pPr>
            <a:r>
              <a:rPr lang="en-US" sz="1900" dirty="0" smtClean="0"/>
              <a:t>Eventual </a:t>
            </a:r>
            <a:r>
              <a:rPr lang="en-US" sz="1900" dirty="0"/>
              <a:t>consistency – data will become consistent at some point in time, with no </a:t>
            </a:r>
            <a:r>
              <a:rPr lang="en-US" sz="1900" dirty="0" smtClean="0"/>
              <a:t>guarantee when</a:t>
            </a:r>
            <a:r>
              <a:rPr lang="en-US" sz="1900" dirty="0"/>
              <a:t>.</a:t>
            </a:r>
          </a:p>
          <a:p>
            <a:pPr lvl="1" algn="just"/>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72164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97840"/>
            <a:ext cx="6447501" cy="645160"/>
          </a:xfrm>
        </p:spPr>
        <p:txBody>
          <a:bodyPr/>
          <a:lstStyle/>
          <a:p>
            <a:r>
              <a:rPr lang="en-US" b="1" dirty="0" smtClean="0"/>
              <a:t>Consistency - Example</a:t>
            </a:r>
            <a:endParaRPr lang="en-US" b="1" dirty="0"/>
          </a:p>
        </p:txBody>
      </p:sp>
      <p:sp>
        <p:nvSpPr>
          <p:cNvPr id="3" name="Content Placeholder 2"/>
          <p:cNvSpPr>
            <a:spLocks noGrp="1"/>
          </p:cNvSpPr>
          <p:nvPr>
            <p:ph idx="1"/>
          </p:nvPr>
        </p:nvSpPr>
        <p:spPr>
          <a:xfrm>
            <a:off x="508000" y="1259841"/>
            <a:ext cx="8178800" cy="5100319"/>
          </a:xfrm>
        </p:spPr>
        <p:txBody>
          <a:bodyPr>
            <a:normAutofit/>
          </a:bodyPr>
          <a:lstStyle/>
          <a:p>
            <a:pPr algn="just" fontAlgn="base"/>
            <a:r>
              <a:rPr lang="en-US" sz="2000" dirty="0"/>
              <a:t>Consistent databases should be used when the value of the information returned needs to be accurate.</a:t>
            </a:r>
          </a:p>
          <a:p>
            <a:pPr algn="just" fontAlgn="base"/>
            <a:r>
              <a:rPr lang="en-US" sz="2000" dirty="0"/>
              <a:t>Financial data is a good example. When a user logs in to their banking institution, they do not want to see an error that no data is returned, or that the value is higher or lower than it actually is. Banking apps should return the exact value of a user’s account information. In this case, banks would rely on consistent databases.</a:t>
            </a:r>
          </a:p>
          <a:p>
            <a:pPr algn="just" fontAlgn="base"/>
            <a:r>
              <a:rPr lang="en-US" sz="2000" dirty="0"/>
              <a:t>Examples of a consistent database include:</a:t>
            </a:r>
          </a:p>
          <a:p>
            <a:pPr lvl="1" algn="just" fontAlgn="base"/>
            <a:r>
              <a:rPr lang="en-US" sz="1800" dirty="0"/>
              <a:t>Bank account balances</a:t>
            </a:r>
          </a:p>
          <a:p>
            <a:pPr lvl="1" algn="just" fontAlgn="base"/>
            <a:r>
              <a:rPr lang="en-US" sz="1800" dirty="0"/>
              <a:t>Text messages</a:t>
            </a:r>
          </a:p>
          <a:p>
            <a:pPr algn="just" fontAlgn="base"/>
            <a:r>
              <a:rPr lang="en-US" sz="2000" dirty="0"/>
              <a:t>Database options for consistency:</a:t>
            </a:r>
          </a:p>
          <a:p>
            <a:pPr lvl="1" algn="just" fontAlgn="base"/>
            <a:r>
              <a:rPr lang="en-US" sz="1800" dirty="0"/>
              <a:t>MongoDB</a:t>
            </a:r>
          </a:p>
          <a:p>
            <a:pPr lvl="1" algn="just" fontAlgn="base"/>
            <a:r>
              <a:rPr lang="en-US" sz="1800" dirty="0" err="1"/>
              <a:t>Redis</a:t>
            </a:r>
            <a:endParaRPr lang="en-US" sz="1800" dirty="0"/>
          </a:p>
          <a:p>
            <a:pPr lvl="1" algn="just" fontAlgn="base"/>
            <a:r>
              <a:rPr lang="en-US" sz="1800" dirty="0" err="1"/>
              <a:t>HBase</a:t>
            </a:r>
            <a:endParaRPr lang="en-US"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492457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6447501" cy="585789"/>
          </a:xfrm>
        </p:spPr>
        <p:txBody>
          <a:bodyPr/>
          <a:lstStyle/>
          <a:p>
            <a:pPr>
              <a:defRPr/>
            </a:pPr>
            <a:r>
              <a:rPr lang="en-US" b="1" dirty="0" smtClean="0"/>
              <a:t>Availability</a:t>
            </a:r>
            <a:endParaRPr lang="en-US" b="1" dirty="0"/>
          </a:p>
        </p:txBody>
      </p:sp>
      <p:sp>
        <p:nvSpPr>
          <p:cNvPr id="3" name="Content Placeholder 2"/>
          <p:cNvSpPr>
            <a:spLocks noGrp="1"/>
          </p:cNvSpPr>
          <p:nvPr>
            <p:ph idx="1"/>
          </p:nvPr>
        </p:nvSpPr>
        <p:spPr>
          <a:xfrm>
            <a:off x="457200" y="1295400"/>
            <a:ext cx="8229600" cy="3880773"/>
          </a:xfrm>
        </p:spPr>
        <p:txBody>
          <a:bodyPr>
            <a:normAutofit/>
          </a:bodyPr>
          <a:lstStyle/>
          <a:p>
            <a:pPr marL="342900" lvl="1" indent="-342900">
              <a:buClr>
                <a:schemeClr val="hlink"/>
              </a:buClr>
              <a:defRPr/>
            </a:pPr>
            <a:r>
              <a:rPr lang="en-US" sz="2000" b="1" dirty="0">
                <a:solidFill>
                  <a:schemeClr val="tx1"/>
                </a:solidFill>
              </a:rPr>
              <a:t>A</a:t>
            </a:r>
            <a:r>
              <a:rPr lang="en-US" sz="2000" dirty="0">
                <a:solidFill>
                  <a:schemeClr val="tx1"/>
                </a:solidFill>
              </a:rPr>
              <a:t>vailability: Data to be available.</a:t>
            </a:r>
          </a:p>
          <a:p>
            <a:pPr marL="342900" lvl="1" indent="-342900">
              <a:buClr>
                <a:schemeClr val="hlink"/>
              </a:buClr>
              <a:defRPr/>
            </a:pPr>
            <a:r>
              <a:rPr lang="en-US" sz="2000" dirty="0" smtClean="0">
                <a:solidFill>
                  <a:schemeClr val="tx1"/>
                </a:solidFill>
              </a:rPr>
              <a:t>Node </a:t>
            </a:r>
            <a:r>
              <a:rPr lang="en-US" sz="2000" dirty="0">
                <a:solidFill>
                  <a:schemeClr val="tx1"/>
                </a:solidFill>
              </a:rPr>
              <a:t>failures do not prevent survivors from continuing to operate </a:t>
            </a:r>
          </a:p>
          <a:p>
            <a:pPr marL="342900" lvl="1" indent="-342900">
              <a:buClr>
                <a:schemeClr val="hlink"/>
              </a:buClr>
              <a:defRPr/>
            </a:pPr>
            <a:r>
              <a:rPr lang="en-US" sz="2000" dirty="0" smtClean="0">
                <a:solidFill>
                  <a:schemeClr val="tx1"/>
                </a:solidFill>
              </a:rPr>
              <a:t>Every </a:t>
            </a:r>
            <a:r>
              <a:rPr lang="en-US" sz="2000" dirty="0">
                <a:solidFill>
                  <a:schemeClr val="tx1"/>
                </a:solidFill>
              </a:rPr>
              <a:t>operation must terminate in </a:t>
            </a:r>
            <a:r>
              <a:rPr lang="en-US" sz="2000" dirty="0" smtClean="0">
                <a:solidFill>
                  <a:schemeClr val="tx1"/>
                </a:solidFill>
              </a:rPr>
              <a:t>an intended response</a:t>
            </a:r>
            <a:endParaRPr lang="en-US" sz="2000" dirty="0">
              <a:solidFill>
                <a:schemeClr val="tx1"/>
              </a:solidFill>
            </a:endParaRPr>
          </a:p>
        </p:txBody>
      </p:sp>
      <p:sp>
        <p:nvSpPr>
          <p:cNvPr id="21509"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22E4F032-7B2F-443C-9C2D-469F4BC6F2B0}" type="slidenum">
              <a:rPr lang="en-US" altLang="en-US">
                <a:latin typeface="Arial" charset="0"/>
              </a:rPr>
              <a:pPr fontAlgn="base">
                <a:spcBef>
                  <a:spcPct val="0"/>
                </a:spcBef>
                <a:spcAft>
                  <a:spcPct val="0"/>
                </a:spcAft>
              </a:pPr>
              <a:t>28</a:t>
            </a:fld>
            <a:endParaRPr lang="en-US" altLang="en-US">
              <a:latin typeface="Arial" charset="0"/>
            </a:endParaRPr>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3644734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153400" cy="4527522"/>
          </a:xfrm>
        </p:spPr>
        <p:txBody>
          <a:bodyPr/>
          <a:lstStyle/>
          <a:p>
            <a:pPr algn="just" fontAlgn="base"/>
            <a:r>
              <a:rPr lang="en-US" sz="2000" dirty="0"/>
              <a:t>Availability databases should be used when the service is more important than the information.</a:t>
            </a:r>
          </a:p>
          <a:p>
            <a:pPr algn="just" fontAlgn="base"/>
            <a:r>
              <a:rPr lang="en-US" sz="2000" dirty="0"/>
              <a:t>An example of having a highly available database can be seen in e-commerce businesses. Online stores want to make their store and the functions of the shopping cart available 24/7 so shoppers can make purchases exactly when they need.</a:t>
            </a:r>
          </a:p>
          <a:p>
            <a:pPr algn="just" fontAlgn="base"/>
            <a:r>
              <a:rPr lang="en-US" sz="2000" dirty="0"/>
              <a:t>Database options for availability:</a:t>
            </a:r>
          </a:p>
          <a:p>
            <a:pPr lvl="1" fontAlgn="base"/>
            <a:r>
              <a:rPr lang="en-US" sz="1800" dirty="0"/>
              <a:t>Cassandra</a:t>
            </a:r>
          </a:p>
          <a:p>
            <a:pPr lvl="1" fontAlgn="base"/>
            <a:r>
              <a:rPr lang="en-US" sz="1800" dirty="0" err="1"/>
              <a:t>DynamoDB</a:t>
            </a:r>
            <a:endParaRPr lang="en-US" sz="1800" dirty="0"/>
          </a:p>
          <a:p>
            <a:pPr lvl="1" fontAlgn="base"/>
            <a:r>
              <a:rPr lang="en-US" sz="1800" dirty="0"/>
              <a:t>Cosmos DB</a:t>
            </a:r>
          </a:p>
          <a:p>
            <a:endParaRPr lang="en-US" dirty="0"/>
          </a:p>
        </p:txBody>
      </p:sp>
      <p:sp>
        <p:nvSpPr>
          <p:cNvPr id="4" name="Title 1"/>
          <p:cNvSpPr>
            <a:spLocks noGrp="1"/>
          </p:cNvSpPr>
          <p:nvPr>
            <p:ph type="title"/>
          </p:nvPr>
        </p:nvSpPr>
        <p:spPr>
          <a:xfrm>
            <a:off x="457200" y="304800"/>
            <a:ext cx="6447501" cy="731520"/>
          </a:xfrm>
        </p:spPr>
        <p:txBody>
          <a:bodyPr/>
          <a:lstStyle/>
          <a:p>
            <a:pPr>
              <a:defRPr/>
            </a:pPr>
            <a:r>
              <a:rPr lang="en-US" b="1" dirty="0" smtClean="0"/>
              <a:t>Availability - Example</a:t>
            </a:r>
            <a:endParaRPr lang="en-US"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7080603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447501" cy="676275"/>
          </a:xfrm>
        </p:spPr>
        <p:txBody>
          <a:bodyPr/>
          <a:lstStyle/>
          <a:p>
            <a:pPr algn="ctr"/>
            <a:r>
              <a:rPr lang="en-IN" b="1" dirty="0" smtClean="0">
                <a:solidFill>
                  <a:srgbClr val="0070C0"/>
                </a:solidFill>
              </a:rPr>
              <a:t>Introduction of </a:t>
            </a:r>
            <a:r>
              <a:rPr lang="en-IN" b="1" dirty="0" err="1" smtClean="0">
                <a:solidFill>
                  <a:srgbClr val="0070C0"/>
                </a:solidFill>
              </a:rPr>
              <a:t>NoSQL</a:t>
            </a:r>
            <a:r>
              <a:rPr lang="en-IN" b="1" dirty="0" smtClean="0">
                <a:solidFill>
                  <a:srgbClr val="0070C0"/>
                </a:solidFill>
              </a:rPr>
              <a:t> Databases</a:t>
            </a:r>
            <a:endParaRPr lang="en-IN" b="1" dirty="0">
              <a:solidFill>
                <a:srgbClr val="0070C0"/>
              </a:solidFill>
            </a:endParaRPr>
          </a:p>
        </p:txBody>
      </p:sp>
      <p:sp>
        <p:nvSpPr>
          <p:cNvPr id="3" name="Content Placeholder 2"/>
          <p:cNvSpPr>
            <a:spLocks noGrp="1"/>
          </p:cNvSpPr>
          <p:nvPr>
            <p:ph idx="1"/>
          </p:nvPr>
        </p:nvSpPr>
        <p:spPr>
          <a:xfrm>
            <a:off x="533400" y="1219200"/>
            <a:ext cx="8001000" cy="4441162"/>
          </a:xfrm>
        </p:spPr>
        <p:txBody>
          <a:bodyPr>
            <a:normAutofit/>
          </a:bodyPr>
          <a:lstStyle/>
          <a:p>
            <a:pPr>
              <a:spcAft>
                <a:spcPts val="200"/>
              </a:spcAft>
            </a:pPr>
            <a:r>
              <a:rPr lang="en-IN" sz="2000" dirty="0"/>
              <a:t>A database Management System provides the mechanism to store and retrieve the data. </a:t>
            </a:r>
            <a:endParaRPr lang="en-IN" sz="2000" dirty="0" smtClean="0"/>
          </a:p>
          <a:p>
            <a:pPr>
              <a:spcAft>
                <a:spcPts val="200"/>
              </a:spcAft>
            </a:pPr>
            <a:r>
              <a:rPr lang="en-IN" sz="2000" dirty="0" smtClean="0"/>
              <a:t>There </a:t>
            </a:r>
            <a:r>
              <a:rPr lang="en-IN" sz="2000" dirty="0"/>
              <a:t>are different kinds of database Management Systems:</a:t>
            </a:r>
            <a:br>
              <a:rPr lang="en-IN" sz="2000" dirty="0"/>
            </a:br>
            <a:r>
              <a:rPr lang="en-IN" sz="2000" dirty="0"/>
              <a:t>1. RDBMS (Relational Database Management Systems)</a:t>
            </a:r>
            <a:br>
              <a:rPr lang="en-IN" sz="2000" dirty="0"/>
            </a:br>
            <a:r>
              <a:rPr lang="en-IN" sz="2000" dirty="0"/>
              <a:t>2. OLAP (Online Analytical Processing)</a:t>
            </a:r>
            <a:br>
              <a:rPr lang="en-IN" sz="2000" dirty="0"/>
            </a:br>
            <a:r>
              <a:rPr lang="en-IN" sz="2000" dirty="0"/>
              <a:t>3. </a:t>
            </a:r>
            <a:r>
              <a:rPr lang="en-IN" sz="2000" dirty="0" err="1"/>
              <a:t>NoSQL</a:t>
            </a:r>
            <a:r>
              <a:rPr lang="en-IN" sz="2000" dirty="0"/>
              <a:t> (Not only SQL</a:t>
            </a:r>
            <a:r>
              <a:rPr lang="en-IN" sz="2000" dirty="0" smtClean="0"/>
              <a:t>)</a:t>
            </a:r>
          </a:p>
          <a:p>
            <a:pPr marL="0" indent="0">
              <a:spcAft>
                <a:spcPts val="200"/>
              </a:spcAft>
              <a:buNone/>
            </a:pPr>
            <a:endParaRPr lang="en-IN" sz="2000"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3</a:t>
            </a:fld>
            <a:endParaRPr lang="en-IN"/>
          </a:p>
        </p:txBody>
      </p:sp>
    </p:spTree>
    <p:extLst>
      <p:ext uri="{BB962C8B-B14F-4D97-AF65-F5344CB8AC3E}">
        <p14:creationId xmlns:p14="http://schemas.microsoft.com/office/powerpoint/2010/main" xmlns="" val="27334367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447501" cy="792480"/>
          </a:xfrm>
        </p:spPr>
        <p:txBody>
          <a:bodyPr/>
          <a:lstStyle/>
          <a:p>
            <a:pPr>
              <a:defRPr/>
            </a:pPr>
            <a:r>
              <a:rPr lang="en-US" b="1" dirty="0" smtClean="0"/>
              <a:t>Partition Tolerance</a:t>
            </a:r>
            <a:endParaRPr lang="en-US" b="1" dirty="0"/>
          </a:p>
        </p:txBody>
      </p:sp>
      <p:sp>
        <p:nvSpPr>
          <p:cNvPr id="3" name="Content Placeholder 2"/>
          <p:cNvSpPr>
            <a:spLocks noGrp="1"/>
          </p:cNvSpPr>
          <p:nvPr>
            <p:ph idx="1"/>
          </p:nvPr>
        </p:nvSpPr>
        <p:spPr>
          <a:xfrm>
            <a:off x="457200" y="1295400"/>
            <a:ext cx="8153400" cy="3880773"/>
          </a:xfrm>
        </p:spPr>
        <p:txBody>
          <a:bodyPr>
            <a:normAutofit/>
          </a:bodyPr>
          <a:lstStyle/>
          <a:p>
            <a:pPr marL="342900" lvl="1" indent="-342900" algn="just">
              <a:buClr>
                <a:schemeClr val="hlink"/>
              </a:buClr>
              <a:defRPr/>
            </a:pPr>
            <a:r>
              <a:rPr lang="en-US" sz="2000" dirty="0">
                <a:solidFill>
                  <a:schemeClr val="tx1"/>
                </a:solidFill>
              </a:rPr>
              <a:t>A </a:t>
            </a:r>
            <a:r>
              <a:rPr lang="en-US" sz="2000" b="1" i="1" dirty="0">
                <a:solidFill>
                  <a:schemeClr val="tx1"/>
                </a:solidFill>
              </a:rPr>
              <a:t>partition</a:t>
            </a:r>
            <a:r>
              <a:rPr lang="en-US" sz="2000" dirty="0">
                <a:solidFill>
                  <a:schemeClr val="tx1"/>
                </a:solidFill>
              </a:rPr>
              <a:t> is a communications break within a distributed system—a lost or temporarily delayed connection between two nodes. </a:t>
            </a:r>
            <a:endParaRPr lang="en-US" sz="2000" dirty="0" smtClean="0">
              <a:solidFill>
                <a:schemeClr val="tx1"/>
              </a:solidFill>
            </a:endParaRPr>
          </a:p>
          <a:p>
            <a:pPr marL="342900" lvl="1" indent="-342900" algn="just">
              <a:buClr>
                <a:schemeClr val="hlink"/>
              </a:buClr>
              <a:defRPr/>
            </a:pPr>
            <a:r>
              <a:rPr lang="en-US" sz="2000" b="1" dirty="0" smtClean="0">
                <a:solidFill>
                  <a:schemeClr val="tx1"/>
                </a:solidFill>
              </a:rPr>
              <a:t>Partition </a:t>
            </a:r>
            <a:r>
              <a:rPr lang="en-US" sz="2000" b="1" dirty="0">
                <a:solidFill>
                  <a:schemeClr val="tx1"/>
                </a:solidFill>
              </a:rPr>
              <a:t>tolerance </a:t>
            </a:r>
            <a:r>
              <a:rPr lang="en-US" sz="2000" dirty="0">
                <a:solidFill>
                  <a:schemeClr val="tx1"/>
                </a:solidFill>
              </a:rPr>
              <a:t>means that the cluster must continue to work despite any number of communication breakdowns between nodes in the system.</a:t>
            </a:r>
            <a:endParaRPr lang="en-US" sz="2000" b="1" dirty="0" smtClean="0">
              <a:solidFill>
                <a:schemeClr val="tx1"/>
              </a:solidFill>
            </a:endParaRPr>
          </a:p>
          <a:p>
            <a:pPr marL="342900" lvl="1" indent="-342900" algn="just">
              <a:buClr>
                <a:schemeClr val="hlink"/>
              </a:buClr>
              <a:defRPr/>
            </a:pPr>
            <a:r>
              <a:rPr lang="en-US" sz="2000" b="1" dirty="0" smtClean="0">
                <a:solidFill>
                  <a:schemeClr val="tx1"/>
                </a:solidFill>
              </a:rPr>
              <a:t>Partial Tolerance</a:t>
            </a:r>
            <a:r>
              <a:rPr lang="en-US" sz="2000" dirty="0">
                <a:solidFill>
                  <a:schemeClr val="tx1"/>
                </a:solidFill>
              </a:rPr>
              <a:t>: Data to be partitioned across network segments due to </a:t>
            </a:r>
            <a:r>
              <a:rPr lang="en-US" sz="2000" dirty="0" smtClean="0">
                <a:solidFill>
                  <a:schemeClr val="tx1"/>
                </a:solidFill>
              </a:rPr>
              <a:t>network </a:t>
            </a:r>
            <a:r>
              <a:rPr lang="en-US" sz="2000" dirty="0">
                <a:solidFill>
                  <a:schemeClr val="tx1"/>
                </a:solidFill>
              </a:rPr>
              <a:t>failures.</a:t>
            </a:r>
          </a:p>
          <a:p>
            <a:pPr marL="342900" lvl="1" indent="-342900" algn="just">
              <a:buClr>
                <a:schemeClr val="hlink"/>
              </a:buClr>
              <a:defRPr/>
            </a:pPr>
            <a:r>
              <a:rPr lang="en-US" sz="2000" dirty="0" smtClean="0">
                <a:solidFill>
                  <a:schemeClr val="tx1"/>
                </a:solidFill>
              </a:rPr>
              <a:t>The </a:t>
            </a:r>
            <a:r>
              <a:rPr lang="en-US" sz="2000" dirty="0">
                <a:solidFill>
                  <a:schemeClr val="tx1"/>
                </a:solidFill>
              </a:rPr>
              <a:t>system continues to operate despite arbitrary message </a:t>
            </a:r>
            <a:r>
              <a:rPr lang="en-US" sz="2000" dirty="0" smtClean="0">
                <a:solidFill>
                  <a:schemeClr val="tx1"/>
                </a:solidFill>
              </a:rPr>
              <a:t>loss.</a:t>
            </a:r>
          </a:p>
          <a:p>
            <a:pPr marL="342900" lvl="1" indent="-342900" algn="just">
              <a:buClr>
                <a:schemeClr val="hlink"/>
              </a:buClr>
              <a:defRPr/>
            </a:pPr>
            <a:r>
              <a:rPr lang="en-US" sz="2000" dirty="0" smtClean="0">
                <a:solidFill>
                  <a:schemeClr val="tx1"/>
                </a:solidFill>
              </a:rPr>
              <a:t>Operations will complete, even if individual components are unavailable</a:t>
            </a:r>
            <a:endParaRPr lang="en-US" dirty="0">
              <a:solidFill>
                <a:schemeClr val="tx1"/>
              </a:solidFill>
            </a:endParaRPr>
          </a:p>
        </p:txBody>
      </p:sp>
      <p:sp>
        <p:nvSpPr>
          <p:cNvPr id="22533"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fontAlgn="base">
              <a:spcBef>
                <a:spcPct val="0"/>
              </a:spcBef>
              <a:spcAft>
                <a:spcPct val="0"/>
              </a:spcAft>
              <a:defRPr>
                <a:solidFill>
                  <a:schemeClr val="tx1"/>
                </a:solidFill>
                <a:latin typeface="Garamond" pitchFamily="18" charset="0"/>
              </a:defRPr>
            </a:lvl6pPr>
            <a:lvl7pPr marL="2971800" indent="-228600" fontAlgn="base">
              <a:spcBef>
                <a:spcPct val="0"/>
              </a:spcBef>
              <a:spcAft>
                <a:spcPct val="0"/>
              </a:spcAft>
              <a:defRPr>
                <a:solidFill>
                  <a:schemeClr val="tx1"/>
                </a:solidFill>
                <a:latin typeface="Garamond" pitchFamily="18" charset="0"/>
              </a:defRPr>
            </a:lvl7pPr>
            <a:lvl8pPr marL="3429000" indent="-228600" fontAlgn="base">
              <a:spcBef>
                <a:spcPct val="0"/>
              </a:spcBef>
              <a:spcAft>
                <a:spcPct val="0"/>
              </a:spcAft>
              <a:defRPr>
                <a:solidFill>
                  <a:schemeClr val="tx1"/>
                </a:solidFill>
                <a:latin typeface="Garamond" pitchFamily="18" charset="0"/>
              </a:defRPr>
            </a:lvl8pPr>
            <a:lvl9pPr marL="3886200" indent="-228600" fontAlgn="base">
              <a:spcBef>
                <a:spcPct val="0"/>
              </a:spcBef>
              <a:spcAft>
                <a:spcPct val="0"/>
              </a:spcAft>
              <a:defRPr>
                <a:solidFill>
                  <a:schemeClr val="tx1"/>
                </a:solidFill>
                <a:latin typeface="Garamond" pitchFamily="18" charset="0"/>
              </a:defRPr>
            </a:lvl9pPr>
          </a:lstStyle>
          <a:p>
            <a:pPr fontAlgn="base">
              <a:spcBef>
                <a:spcPct val="0"/>
              </a:spcBef>
              <a:spcAft>
                <a:spcPct val="0"/>
              </a:spcAft>
            </a:pPr>
            <a:fld id="{EF91315B-D111-4A25-B824-C8FA908DF424}" type="slidenum">
              <a:rPr lang="en-US" altLang="en-US">
                <a:latin typeface="Arial" charset="0"/>
              </a:rPr>
              <a:pPr fontAlgn="base">
                <a:spcBef>
                  <a:spcPct val="0"/>
                </a:spcBef>
                <a:spcAft>
                  <a:spcPct val="0"/>
                </a:spcAft>
              </a:pPr>
              <a:t>30</a:t>
            </a:fld>
            <a:endParaRPr lang="en-US" altLang="en-US">
              <a:latin typeface="Arial" charset="0"/>
            </a:endParaRPr>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34523014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000" y="1280161"/>
            <a:ext cx="8102600" cy="5069839"/>
          </a:xfrm>
        </p:spPr>
        <p:txBody>
          <a:bodyPr>
            <a:normAutofit fontScale="92500" lnSpcReduction="10000"/>
          </a:bodyPr>
          <a:lstStyle/>
          <a:p>
            <a:pPr algn="just" fontAlgn="base"/>
            <a:r>
              <a:rPr lang="en-US" sz="2000" dirty="0"/>
              <a:t>In normal operations, your data store provides all three functions. </a:t>
            </a:r>
            <a:endParaRPr lang="en-US" sz="2000" dirty="0" smtClean="0"/>
          </a:p>
          <a:p>
            <a:pPr algn="just" fontAlgn="base"/>
            <a:r>
              <a:rPr lang="en-US" sz="2000" dirty="0" smtClean="0"/>
              <a:t>But </a:t>
            </a:r>
            <a:r>
              <a:rPr lang="en-US" sz="2000" dirty="0"/>
              <a:t>the CAP theorem maintains that when a distributed database experiences a network failure, you can provide either consistency or availability.</a:t>
            </a:r>
          </a:p>
          <a:p>
            <a:pPr algn="just" fontAlgn="base"/>
            <a:r>
              <a:rPr lang="en-US" sz="2000" dirty="0" smtClean="0"/>
              <a:t>All </a:t>
            </a:r>
            <a:r>
              <a:rPr lang="en-US" sz="2000" dirty="0"/>
              <a:t>other times, all three can be provided. But, in the event of a network failure, a choice must be made.</a:t>
            </a:r>
          </a:p>
          <a:p>
            <a:pPr algn="just" fontAlgn="base"/>
            <a:r>
              <a:rPr lang="en-US" sz="2000" dirty="0"/>
              <a:t>In the theorem, partition tolerance is a must. The assumption is that the system operates on a distributed data </a:t>
            </a:r>
            <a:r>
              <a:rPr lang="en-US" sz="2000" dirty="0" smtClean="0"/>
              <a:t>store, </a:t>
            </a:r>
            <a:r>
              <a:rPr lang="en-US" sz="2000" dirty="0"/>
              <a:t>operates with network partitions. </a:t>
            </a:r>
            <a:endParaRPr lang="en-US" sz="2000" dirty="0" smtClean="0"/>
          </a:p>
          <a:p>
            <a:pPr algn="just" fontAlgn="base"/>
            <a:r>
              <a:rPr lang="en-US" sz="2000" dirty="0" smtClean="0"/>
              <a:t>Network </a:t>
            </a:r>
            <a:r>
              <a:rPr lang="en-US" sz="2000" dirty="0"/>
              <a:t>failures will happen, so to offer any kind of reliable service, partition tolerance is necessary—the P of CAP</a:t>
            </a:r>
            <a:r>
              <a:rPr lang="en-US" sz="2000" dirty="0" smtClean="0"/>
              <a:t>. That </a:t>
            </a:r>
            <a:r>
              <a:rPr lang="en-US" sz="2000" dirty="0"/>
              <a:t>leaves a decision between the other two, C and A. </a:t>
            </a:r>
            <a:endParaRPr lang="en-US" sz="2000" dirty="0" smtClean="0"/>
          </a:p>
          <a:p>
            <a:pPr algn="just" fontAlgn="base"/>
            <a:r>
              <a:rPr lang="en-US" sz="2000" dirty="0" smtClean="0"/>
              <a:t>When </a:t>
            </a:r>
            <a:r>
              <a:rPr lang="en-US" sz="2000" dirty="0"/>
              <a:t>a network failure happens, one can choose to guarantee consistency or availability:</a:t>
            </a:r>
          </a:p>
          <a:p>
            <a:pPr lvl="1" algn="just" fontAlgn="base"/>
            <a:r>
              <a:rPr lang="en-US" sz="1800" dirty="0"/>
              <a:t>High consistency comes at the cost of lower availability.</a:t>
            </a:r>
          </a:p>
          <a:p>
            <a:pPr lvl="1" algn="just" fontAlgn="base"/>
            <a:r>
              <a:rPr lang="en-US" sz="1800" dirty="0"/>
              <a:t>High availability comes at the cost of lower consistency.</a:t>
            </a:r>
          </a:p>
          <a:p>
            <a:pPr algn="just"/>
            <a:endParaRPr lang="en-US" dirty="0"/>
          </a:p>
        </p:txBody>
      </p:sp>
      <p:sp>
        <p:nvSpPr>
          <p:cNvPr id="4" name="Title 1"/>
          <p:cNvSpPr>
            <a:spLocks noGrp="1"/>
          </p:cNvSpPr>
          <p:nvPr>
            <p:ph type="title"/>
          </p:nvPr>
        </p:nvSpPr>
        <p:spPr>
          <a:xfrm>
            <a:off x="457200" y="304800"/>
            <a:ext cx="6447501" cy="792480"/>
          </a:xfrm>
        </p:spPr>
        <p:txBody>
          <a:bodyPr/>
          <a:lstStyle/>
          <a:p>
            <a:pPr>
              <a:defRPr/>
            </a:pPr>
            <a:r>
              <a:rPr lang="en-US" b="1" dirty="0" smtClean="0"/>
              <a:t>Partition Tolerance</a:t>
            </a:r>
            <a:endParaRPr lang="en-US" b="1"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 xmlns:p14="http://schemas.microsoft.com/office/powerpoint/2010/main" val="2921880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500" b="1" dirty="0" smtClean="0"/>
              <a:t>Consistency, Availability, and Partitioning: The CAP Theorem</a:t>
            </a:r>
            <a:endParaRPr lang="en-US" sz="2500" dirty="0"/>
          </a:p>
        </p:txBody>
      </p:sp>
      <p:sp>
        <p:nvSpPr>
          <p:cNvPr id="3" name="Content Placeholder 2"/>
          <p:cNvSpPr>
            <a:spLocks noGrp="1"/>
          </p:cNvSpPr>
          <p:nvPr>
            <p:ph sz="quarter" idx="1"/>
          </p:nvPr>
        </p:nvSpPr>
        <p:spPr/>
        <p:txBody>
          <a:bodyPr>
            <a:normAutofit/>
          </a:bodyPr>
          <a:lstStyle/>
          <a:p>
            <a:pPr algn="just"/>
            <a:r>
              <a:rPr lang="en-GB" sz="2000" dirty="0" smtClean="0"/>
              <a:t>The </a:t>
            </a:r>
            <a:r>
              <a:rPr lang="en-GB" sz="2000" b="1" dirty="0" smtClean="0"/>
              <a:t>CAP theorem</a:t>
            </a:r>
            <a:r>
              <a:rPr lang="en-GB" sz="2000" dirty="0" smtClean="0"/>
              <a:t>, also known as </a:t>
            </a:r>
            <a:r>
              <a:rPr lang="en-GB" sz="2000" b="1" dirty="0" smtClean="0"/>
              <a:t>Brewer’s theorem </a:t>
            </a:r>
            <a:r>
              <a:rPr lang="en-GB" sz="2000" dirty="0" smtClean="0"/>
              <a:t>after the computer scientist who </a:t>
            </a:r>
            <a:r>
              <a:rPr lang="en-US" sz="2000" dirty="0" smtClean="0"/>
              <a:t>introduced it.</a:t>
            </a:r>
          </a:p>
          <a:p>
            <a:pPr algn="just"/>
            <a:r>
              <a:rPr lang="en-GB" sz="2000" dirty="0" smtClean="0"/>
              <a:t>It states that distributed databases cannot have consistency (C), availability (A), and partition protection (P) all at the same time.</a:t>
            </a:r>
          </a:p>
          <a:p>
            <a:pPr algn="just"/>
            <a:r>
              <a:rPr lang="en-GB" sz="2000" b="1" i="1" dirty="0" smtClean="0"/>
              <a:t>Consistency</a:t>
            </a:r>
            <a:r>
              <a:rPr lang="en-GB" sz="2000" i="1" dirty="0" smtClean="0"/>
              <a:t>, in this case, means </a:t>
            </a:r>
            <a:r>
              <a:rPr lang="en-GB" sz="2000" dirty="0" smtClean="0"/>
              <a:t>consistent copies of data on different servers. </a:t>
            </a:r>
          </a:p>
          <a:p>
            <a:pPr algn="just"/>
            <a:r>
              <a:rPr lang="en-GB" sz="2000" b="1" i="1" dirty="0" smtClean="0"/>
              <a:t>Availability</a:t>
            </a:r>
            <a:r>
              <a:rPr lang="en-GB" sz="2000" i="1" dirty="0" smtClean="0"/>
              <a:t> refers to providing a response to </a:t>
            </a:r>
            <a:r>
              <a:rPr lang="en-GB" sz="2000" dirty="0" smtClean="0"/>
              <a:t>any query. </a:t>
            </a:r>
          </a:p>
          <a:p>
            <a:pPr algn="just"/>
            <a:r>
              <a:rPr lang="en-GB" sz="2000" b="1" i="1" dirty="0" smtClean="0"/>
              <a:t>Partition</a:t>
            </a:r>
            <a:r>
              <a:rPr lang="en-GB" sz="2000" i="1" dirty="0" smtClean="0"/>
              <a:t> protection means if a network that connects two or more database </a:t>
            </a:r>
            <a:r>
              <a:rPr lang="en-GB" sz="2000" dirty="0" smtClean="0"/>
              <a:t>servers fails, the servers will still be available with consistent data.</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Example</a:t>
            </a:r>
            <a:endParaRPr lang="en-US" b="1" dirty="0" smtClean="0"/>
          </a:p>
        </p:txBody>
      </p:sp>
      <p:sp>
        <p:nvSpPr>
          <p:cNvPr id="3" name="Content Placeholder 2"/>
          <p:cNvSpPr>
            <a:spLocks noGrp="1"/>
          </p:cNvSpPr>
          <p:nvPr>
            <p:ph sz="quarter" idx="1"/>
          </p:nvPr>
        </p:nvSpPr>
        <p:spPr>
          <a:xfrm>
            <a:off x="457200" y="1219200"/>
            <a:ext cx="8153400" cy="1757362"/>
          </a:xfrm>
        </p:spPr>
        <p:txBody>
          <a:bodyPr>
            <a:normAutofit/>
          </a:bodyPr>
          <a:lstStyle/>
          <a:p>
            <a:pPr algn="just"/>
            <a:r>
              <a:rPr lang="en-GB" sz="2000" dirty="0" smtClean="0"/>
              <a:t>The e-commerce shopping cart that it is possible to have a backup copy of the cart data that is out of sync with the primary copy. The data would still be available if the primary server failed, but the data on the backup server would be inconsistent with data on the primary server if the primary server failed prior to updating </a:t>
            </a:r>
            <a:r>
              <a:rPr lang="en-US" sz="2000" dirty="0" smtClean="0"/>
              <a:t>the backup server.</a:t>
            </a:r>
          </a:p>
        </p:txBody>
      </p:sp>
      <p:pic>
        <p:nvPicPr>
          <p:cNvPr id="2051" name="Picture 3"/>
          <p:cNvPicPr>
            <a:picLocks noChangeAspect="1" noChangeArrowheads="1"/>
          </p:cNvPicPr>
          <p:nvPr/>
        </p:nvPicPr>
        <p:blipFill>
          <a:blip r:embed="rId2" cstate="print"/>
          <a:srcRect/>
          <a:stretch>
            <a:fillRect/>
          </a:stretch>
        </p:blipFill>
        <p:spPr bwMode="auto">
          <a:xfrm>
            <a:off x="3124200" y="2819400"/>
            <a:ext cx="3238512" cy="339828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Example</a:t>
            </a:r>
            <a:endParaRPr lang="en-US" dirty="0"/>
          </a:p>
        </p:txBody>
      </p:sp>
      <p:sp>
        <p:nvSpPr>
          <p:cNvPr id="3" name="Content Placeholder 2"/>
          <p:cNvSpPr>
            <a:spLocks noGrp="1"/>
          </p:cNvSpPr>
          <p:nvPr>
            <p:ph sz="quarter" idx="1"/>
          </p:nvPr>
        </p:nvSpPr>
        <p:spPr>
          <a:xfrm>
            <a:off x="457200" y="1219200"/>
            <a:ext cx="8229600" cy="1900238"/>
          </a:xfrm>
        </p:spPr>
        <p:txBody>
          <a:bodyPr>
            <a:normAutofit/>
          </a:bodyPr>
          <a:lstStyle/>
          <a:p>
            <a:pPr algn="just"/>
            <a:r>
              <a:rPr lang="en-GB" sz="1800" dirty="0" smtClean="0"/>
              <a:t>Partition protection deals with situations in which servers cannot communicate with each other. This would be the case in the event of a network failure.</a:t>
            </a:r>
          </a:p>
          <a:p>
            <a:pPr algn="just"/>
            <a:r>
              <a:rPr lang="en-US" sz="1800" dirty="0" smtClean="0"/>
              <a:t>This splitting of the </a:t>
            </a:r>
            <a:r>
              <a:rPr lang="en-GB" sz="1800" dirty="0" smtClean="0"/>
              <a:t>network into groups of devices that can communicate with each other from those that cannot is known as partitioning.</a:t>
            </a:r>
          </a:p>
          <a:p>
            <a:pPr algn="just"/>
            <a:endParaRPr lang="en-US" sz="1800" dirty="0" smtClean="0"/>
          </a:p>
        </p:txBody>
      </p:sp>
      <p:pic>
        <p:nvPicPr>
          <p:cNvPr id="3074" name="Picture 2"/>
          <p:cNvPicPr>
            <a:picLocks noChangeAspect="1" noChangeArrowheads="1"/>
          </p:cNvPicPr>
          <p:nvPr/>
        </p:nvPicPr>
        <p:blipFill>
          <a:blip r:embed="rId2" cstate="print"/>
          <a:srcRect/>
          <a:stretch>
            <a:fillRect/>
          </a:stretch>
        </p:blipFill>
        <p:spPr bwMode="auto">
          <a:xfrm>
            <a:off x="2743200" y="2895600"/>
            <a:ext cx="3762375" cy="333375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P Theorem. CAP theorem also known as Brewer&amp;#39;s… | by Vivek Kumar Singh |  System Design Blog | Mediu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00200" y="1485813"/>
            <a:ext cx="6248400" cy="4464110"/>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itle 1"/>
          <p:cNvSpPr>
            <a:spLocks noGrp="1"/>
          </p:cNvSpPr>
          <p:nvPr>
            <p:ph type="title"/>
          </p:nvPr>
        </p:nvSpPr>
        <p:spPr>
          <a:xfrm>
            <a:off x="381000" y="304800"/>
            <a:ext cx="6447501" cy="762000"/>
          </a:xfrm>
        </p:spPr>
        <p:txBody>
          <a:bodyPr/>
          <a:lstStyle/>
          <a:p>
            <a:pPr algn="ctr"/>
            <a:r>
              <a:rPr lang="en-US" b="1" dirty="0"/>
              <a:t>CAP theorem NoSQL database </a:t>
            </a:r>
            <a:r>
              <a:rPr lang="en-US" b="1" dirty="0" smtClean="0"/>
              <a:t>types</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1296245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97" y="511176"/>
            <a:ext cx="6447501" cy="660400"/>
          </a:xfrm>
        </p:spPr>
        <p:txBody>
          <a:bodyPr/>
          <a:lstStyle/>
          <a:p>
            <a:r>
              <a:rPr lang="en-US" b="1" dirty="0" smtClean="0"/>
              <a:t>CAP Theorem</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36</a:t>
            </a:fld>
            <a:endParaRPr lang="en-US" dirty="0"/>
          </a:p>
        </p:txBody>
      </p:sp>
      <p:pic>
        <p:nvPicPr>
          <p:cNvPr id="7" name="Picture 6"/>
          <p:cNvPicPr>
            <a:picLocks noChangeAspect="1"/>
          </p:cNvPicPr>
          <p:nvPr/>
        </p:nvPicPr>
        <p:blipFill>
          <a:blip r:embed="rId2" cstate="print"/>
          <a:stretch>
            <a:fillRect/>
          </a:stretch>
        </p:blipFill>
        <p:spPr>
          <a:xfrm>
            <a:off x="760811" y="1171576"/>
            <a:ext cx="7101987" cy="5113754"/>
          </a:xfrm>
          <a:prstGeom prst="rect">
            <a:avLst/>
          </a:prstGeom>
        </p:spPr>
      </p:pic>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10417800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a:xfrm>
            <a:off x="457200" y="1219200"/>
            <a:ext cx="8229600" cy="5029200"/>
          </a:xfrm>
        </p:spPr>
        <p:txBody>
          <a:bodyPr>
            <a:normAutofit lnSpcReduction="10000"/>
          </a:bodyPr>
          <a:lstStyle/>
          <a:p>
            <a:pPr algn="just">
              <a:buNone/>
            </a:pPr>
            <a:r>
              <a:rPr lang="en-GB" sz="1800" b="1" dirty="0" smtClean="0"/>
              <a:t>ACID: Atomicity, Consistency, Isolation, and Durability</a:t>
            </a:r>
          </a:p>
          <a:p>
            <a:pPr algn="just"/>
            <a:r>
              <a:rPr lang="en-US" sz="1800" b="1" dirty="0" smtClean="0"/>
              <a:t>A is for </a:t>
            </a:r>
            <a:r>
              <a:rPr lang="en-US" sz="1800" b="1" i="1" dirty="0" smtClean="0"/>
              <a:t>atomicity</a:t>
            </a:r>
            <a:r>
              <a:rPr lang="en-US" sz="1800" i="1" dirty="0" smtClean="0"/>
              <a:t> </a:t>
            </a:r>
            <a:r>
              <a:rPr lang="en-GB" sz="1800" dirty="0" smtClean="0"/>
              <a:t>Atomicity, as the name implies, describes a unit that cannot be further </a:t>
            </a:r>
            <a:r>
              <a:rPr lang="en-US" sz="1800" dirty="0" smtClean="0"/>
              <a:t>divided.</a:t>
            </a:r>
            <a:r>
              <a:rPr lang="en-GB" sz="1800" dirty="0" smtClean="0"/>
              <a:t> The set of steps is indivisible. You have to complete all of them as a single indivisible unit, or you complete none of them.</a:t>
            </a:r>
          </a:p>
          <a:p>
            <a:pPr algn="just"/>
            <a:r>
              <a:rPr lang="en-GB" sz="1800" b="1" dirty="0" smtClean="0"/>
              <a:t>C is for </a:t>
            </a:r>
            <a:r>
              <a:rPr lang="en-GB" sz="1800" b="1" i="1" dirty="0" smtClean="0"/>
              <a:t>consistency</a:t>
            </a:r>
            <a:r>
              <a:rPr lang="en-GB" sz="1800" i="1" dirty="0" smtClean="0"/>
              <a:t>. In relational databases, this is known as strict consistency. In other </a:t>
            </a:r>
            <a:r>
              <a:rPr lang="en-GB" sz="1800" dirty="0" smtClean="0"/>
              <a:t>words, a transaction does not leave a database in a state that violates the integrity of data.</a:t>
            </a:r>
          </a:p>
          <a:p>
            <a:pPr algn="just"/>
            <a:r>
              <a:rPr lang="en-GB" sz="1800" b="1" dirty="0" smtClean="0"/>
              <a:t>I is for </a:t>
            </a:r>
            <a:r>
              <a:rPr lang="en-GB" sz="1800" b="1" i="1" dirty="0" smtClean="0"/>
              <a:t>isolation</a:t>
            </a:r>
            <a:r>
              <a:rPr lang="en-GB" sz="1800" i="1" dirty="0" smtClean="0"/>
              <a:t>. Isolated transactions are not visible to other users until transactions are </a:t>
            </a:r>
            <a:r>
              <a:rPr lang="en-GB" sz="1800" dirty="0" smtClean="0"/>
              <a:t>complete. For example, in the case of a bank transfer from a savings account to a checking account, someone could not read your account balances while the funds are being deducted from your savings account but before they are added to your checking account.</a:t>
            </a:r>
          </a:p>
          <a:p>
            <a:pPr algn="just"/>
            <a:r>
              <a:rPr lang="en-GB" sz="1800" b="1" dirty="0" smtClean="0"/>
              <a:t>D is for durability</a:t>
            </a:r>
            <a:r>
              <a:rPr lang="en-GB" sz="1800" dirty="0" smtClean="0"/>
              <a:t>. This means that once a transaction or operation is completed, it will remain even in the event of a power loss. In effect, this means that data is stored on disk, flash, or other persistent media.</a:t>
            </a:r>
          </a:p>
          <a:p>
            <a:pPr algn="just"/>
            <a:endParaRPr lang="en-GB" sz="1800" dirty="0" smtClean="0"/>
          </a:p>
          <a:p>
            <a:pPr algn="just">
              <a:buNone/>
            </a:pPr>
            <a:r>
              <a:rPr lang="en-GB" sz="1800" dirty="0" smtClean="0"/>
              <a:t>Relational database management systems are designed to support ACID transactions</a:t>
            </a:r>
            <a:endParaRPr lang="en-US" sz="1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a:xfrm>
            <a:off x="457200" y="1219200"/>
            <a:ext cx="8153400" cy="4873752"/>
          </a:xfrm>
        </p:spPr>
        <p:txBody>
          <a:bodyPr>
            <a:normAutofit/>
          </a:bodyPr>
          <a:lstStyle/>
          <a:p>
            <a:pPr algn="just">
              <a:buNone/>
            </a:pPr>
            <a:r>
              <a:rPr lang="en-GB" sz="2000" b="1" dirty="0" smtClean="0"/>
              <a:t>BASE: Basically Available, Soft State, Eventually Consistent</a:t>
            </a:r>
          </a:p>
          <a:p>
            <a:pPr algn="just"/>
            <a:r>
              <a:rPr lang="en-GB" sz="2000" b="1" dirty="0" smtClean="0"/>
              <a:t>BA is for basically available</a:t>
            </a:r>
            <a:r>
              <a:rPr lang="en-GB" sz="2000" dirty="0" smtClean="0"/>
              <a:t>. This means that there can be a partial failure in some parts of the distributed system and the rest of the system continues to function. </a:t>
            </a:r>
          </a:p>
          <a:p>
            <a:pPr lvl="1" algn="just"/>
            <a:r>
              <a:rPr lang="en-GB" sz="1800" dirty="0" smtClean="0"/>
              <a:t>For example, if a NoSQL database is running on 10 servers without replicating data and one of the servers fails, then 10% of the users’ queries would fail, but 90% would succeed. </a:t>
            </a:r>
          </a:p>
          <a:p>
            <a:pPr lvl="1" algn="just"/>
            <a:r>
              <a:rPr lang="en-GB" sz="1800" dirty="0" err="1" smtClean="0"/>
              <a:t>NoSQL</a:t>
            </a:r>
            <a:r>
              <a:rPr lang="en-GB" sz="1800" dirty="0" smtClean="0"/>
              <a:t> databases often keep multiple copies of data on different servers. This allows the database to respond to queries even if one of the servers has failed.</a:t>
            </a:r>
          </a:p>
          <a:p>
            <a:pPr algn="just"/>
            <a:r>
              <a:rPr lang="en-GB" sz="2000" b="1" dirty="0" smtClean="0"/>
              <a:t>S is for soft state. </a:t>
            </a:r>
            <a:r>
              <a:rPr lang="en-US" sz="2000" dirty="0" smtClean="0"/>
              <a:t>Usually in computer science, the term soft state means data will expire if it is not refreshed. I</a:t>
            </a:r>
            <a:r>
              <a:rPr lang="en-GB" sz="2000" dirty="0" smtClean="0"/>
              <a:t>n NoSQL operations, it refers to the fact that data may eventually be overwritten with more recent data. This property overlaps with the third property of </a:t>
            </a:r>
            <a:r>
              <a:rPr lang="en-US" sz="2000" dirty="0" smtClean="0"/>
              <a:t>BASE transactions, eventually consistent.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p:txBody>
          <a:bodyPr>
            <a:normAutofit/>
          </a:bodyPr>
          <a:lstStyle/>
          <a:p>
            <a:pPr algn="just"/>
            <a:r>
              <a:rPr lang="en-GB" sz="2000" b="1" dirty="0" smtClean="0"/>
              <a:t>E is for eventually consistent</a:t>
            </a:r>
            <a:r>
              <a:rPr lang="en-GB" sz="2000" dirty="0" smtClean="0"/>
              <a:t>. This means that there may be times when the database is in an inconsistent state. For example, some NoSQL databases keep multiple copies of data on multiple servers. There is, however, a possibility that the multiple copies may not be consistent for a short period of time.</a:t>
            </a:r>
          </a:p>
          <a:p>
            <a:pPr algn="just"/>
            <a:endParaRPr lang="en-GB" sz="2000" dirty="0" smtClean="0"/>
          </a:p>
          <a:p>
            <a:pPr algn="just"/>
            <a:r>
              <a:rPr lang="en-GB" sz="2000" dirty="0" smtClean="0"/>
              <a:t>The time it takes to update all copies depends on several factors, such as the load on the system and the speed of the network.</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716280"/>
          </a:xfrm>
        </p:spPr>
        <p:txBody>
          <a:bodyPr/>
          <a:lstStyle/>
          <a:p>
            <a:r>
              <a:rPr lang="en-IN" b="1" dirty="0"/>
              <a:t>What are </a:t>
            </a:r>
            <a:r>
              <a:rPr lang="en-IN" b="1" dirty="0" err="1"/>
              <a:t>NoSQL</a:t>
            </a:r>
            <a:r>
              <a:rPr lang="en-IN" b="1" dirty="0"/>
              <a:t> </a:t>
            </a:r>
            <a:r>
              <a:rPr lang="en-IN" b="1" dirty="0" smtClean="0"/>
              <a:t>databases ?</a:t>
            </a:r>
            <a:endParaRPr lang="en-IN" b="1" dirty="0"/>
          </a:p>
        </p:txBody>
      </p:sp>
      <p:sp>
        <p:nvSpPr>
          <p:cNvPr id="3" name="Content Placeholder 2"/>
          <p:cNvSpPr>
            <a:spLocks noGrp="1"/>
          </p:cNvSpPr>
          <p:nvPr>
            <p:ph idx="1"/>
          </p:nvPr>
        </p:nvSpPr>
        <p:spPr>
          <a:xfrm>
            <a:off x="457200" y="1219200"/>
            <a:ext cx="7924800" cy="4425922"/>
          </a:xfrm>
        </p:spPr>
        <p:txBody>
          <a:bodyPr>
            <a:normAutofit/>
          </a:bodyPr>
          <a:lstStyle/>
          <a:p>
            <a:pPr algn="just">
              <a:spcAft>
                <a:spcPts val="600"/>
              </a:spcAft>
            </a:pPr>
            <a:r>
              <a:rPr lang="en-IN" sz="2000" dirty="0"/>
              <a:t>“</a:t>
            </a:r>
            <a:r>
              <a:rPr lang="en-IN" sz="2000" dirty="0" err="1"/>
              <a:t>NoSQL</a:t>
            </a:r>
            <a:r>
              <a:rPr lang="en-IN" sz="2000" dirty="0"/>
              <a:t> refers to an ill-defined set of mostly open-source databases, mostly developed in the early 21st century, and mostly not using SQL”</a:t>
            </a:r>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4</a:t>
            </a:fld>
            <a:endParaRPr lang="en-IN"/>
          </a:p>
        </p:txBody>
      </p:sp>
    </p:spTree>
    <p:extLst>
      <p:ext uri="{BB962C8B-B14F-4D97-AF65-F5344CB8AC3E}">
        <p14:creationId xmlns:p14="http://schemas.microsoft.com/office/powerpoint/2010/main" xmlns="" val="2577863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p:txBody>
          <a:bodyPr>
            <a:normAutofit/>
          </a:bodyPr>
          <a:lstStyle/>
          <a:p>
            <a:r>
              <a:rPr lang="en-US" sz="2000" b="1" dirty="0" smtClean="0"/>
              <a:t>Types of Eventual Consistency:</a:t>
            </a:r>
            <a:endParaRPr lang="en-IN" sz="2000" b="1" dirty="0" smtClean="0"/>
          </a:p>
          <a:p>
            <a:pPr marL="708660" lvl="1" indent="-342900">
              <a:buFont typeface="+mj-lt"/>
              <a:buAutoNum type="arabicPeriod"/>
            </a:pPr>
            <a:r>
              <a:rPr lang="en-US" sz="2000" dirty="0" smtClean="0"/>
              <a:t>Casual consistency</a:t>
            </a:r>
          </a:p>
          <a:p>
            <a:pPr marL="708660" lvl="1" indent="-342900">
              <a:buFont typeface="+mj-lt"/>
              <a:buAutoNum type="arabicPeriod"/>
            </a:pPr>
            <a:r>
              <a:rPr lang="en-US" sz="2000" dirty="0" smtClean="0"/>
              <a:t>Read-your-writes consistency</a:t>
            </a:r>
          </a:p>
          <a:p>
            <a:pPr marL="708660" lvl="1" indent="-342900">
              <a:buFont typeface="+mj-lt"/>
              <a:buAutoNum type="arabicPeriod"/>
            </a:pPr>
            <a:r>
              <a:rPr lang="en-US" sz="2000" dirty="0" smtClean="0"/>
              <a:t>Session consistency</a:t>
            </a:r>
          </a:p>
          <a:p>
            <a:pPr marL="708660" lvl="1" indent="-342900">
              <a:buFont typeface="+mj-lt"/>
              <a:buAutoNum type="arabicPeriod"/>
            </a:pPr>
            <a:r>
              <a:rPr lang="en-US" sz="2000" dirty="0" smtClean="0"/>
              <a:t>Monotonic read consistency</a:t>
            </a:r>
          </a:p>
          <a:p>
            <a:pPr marL="708660" lvl="1" indent="-342900">
              <a:buFont typeface="+mj-lt"/>
              <a:buAutoNum type="arabicPeriod"/>
            </a:pPr>
            <a:r>
              <a:rPr lang="en-US" sz="2000" dirty="0" smtClean="0"/>
              <a:t>Monotonic write consistency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a:xfrm>
            <a:off x="457200" y="1295400"/>
            <a:ext cx="8305800" cy="4873752"/>
          </a:xfrm>
        </p:spPr>
        <p:txBody>
          <a:bodyPr>
            <a:normAutofit lnSpcReduction="10000"/>
          </a:bodyPr>
          <a:lstStyle/>
          <a:p>
            <a:pPr marL="342900" lvl="1" indent="-342900" algn="just">
              <a:spcBef>
                <a:spcPts val="600"/>
              </a:spcBef>
              <a:buSzPct val="70000"/>
              <a:buNone/>
            </a:pPr>
            <a:r>
              <a:rPr lang="en-US" sz="1800" b="1" dirty="0" smtClean="0">
                <a:solidFill>
                  <a:schemeClr val="tx1"/>
                </a:solidFill>
              </a:rPr>
              <a:t>1. Casual consistency</a:t>
            </a:r>
          </a:p>
          <a:p>
            <a:pPr algn="just"/>
            <a:r>
              <a:rPr lang="en-GB" sz="1800" dirty="0" smtClean="0"/>
              <a:t>Casual consistency ensures that the database reflects the order in which operations were </a:t>
            </a:r>
            <a:r>
              <a:rPr lang="en-US" sz="1800" dirty="0" smtClean="0"/>
              <a:t>updated.</a:t>
            </a:r>
          </a:p>
          <a:p>
            <a:pPr algn="just"/>
            <a:r>
              <a:rPr lang="en-GB" sz="1800" dirty="0" smtClean="0"/>
              <a:t>For example, if Alice changes a customer’s outstanding balance to $1,000 and one minute later Bob changes it to $2,000, all copies of the customer’s outstanding balance will be updated to $1,000 before they are updated to $2,000.</a:t>
            </a:r>
          </a:p>
          <a:p>
            <a:pPr algn="just"/>
            <a:endParaRPr lang="en-GB" sz="1800" dirty="0" smtClean="0"/>
          </a:p>
          <a:p>
            <a:pPr marL="342900" indent="-342900" algn="just">
              <a:buNone/>
            </a:pPr>
            <a:r>
              <a:rPr lang="en-US" sz="1800" b="1" dirty="0" smtClean="0"/>
              <a:t>2. Read-Your-Writes Consistency</a:t>
            </a:r>
            <a:endParaRPr lang="en-IN" sz="1800" b="1" dirty="0" smtClean="0"/>
          </a:p>
          <a:p>
            <a:pPr algn="just"/>
            <a:r>
              <a:rPr lang="en-GB" sz="1800" dirty="0" smtClean="0"/>
              <a:t>Once you have updated a record, all of your reads of that record will return the updated value. You would never retrieve a value inconsistent with the value you had written.</a:t>
            </a:r>
          </a:p>
          <a:p>
            <a:pPr algn="just"/>
            <a:r>
              <a:rPr lang="en-GB" sz="1800" dirty="0" smtClean="0"/>
              <a:t>For example, </a:t>
            </a:r>
            <a:r>
              <a:rPr lang="en-US" sz="1800" dirty="0" smtClean="0"/>
              <a:t>Alice updates a customer’s </a:t>
            </a:r>
            <a:r>
              <a:rPr lang="en-GB" sz="1800" dirty="0" smtClean="0"/>
              <a:t>outstanding balance to $1,500. The update is written to one server and the replication process begins updating other copies. During the replication process, Alice queries the customer’s balance. She is guaranteed to see $1,500 when the database supports read your-</a:t>
            </a:r>
            <a:r>
              <a:rPr lang="en-US" sz="1800" dirty="0" smtClean="0"/>
              <a:t>writes consistency.</a:t>
            </a:r>
            <a:r>
              <a:rPr lang="en-GB" sz="1800" b="1" dirty="0" smtClean="0"/>
              <a:t> </a:t>
            </a:r>
            <a:endParaRPr lang="en-IN" sz="1800" b="1"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p:txBody>
          <a:bodyPr>
            <a:normAutofit lnSpcReduction="10000"/>
          </a:bodyPr>
          <a:lstStyle/>
          <a:p>
            <a:pPr algn="just">
              <a:buNone/>
            </a:pPr>
            <a:r>
              <a:rPr lang="en-US" sz="1800" b="1" dirty="0" smtClean="0"/>
              <a:t>3. Session Consistency</a:t>
            </a:r>
          </a:p>
          <a:p>
            <a:pPr algn="just"/>
            <a:r>
              <a:rPr lang="en-GB" sz="1800" dirty="0" smtClean="0"/>
              <a:t>Session consistency ensures read-your-writes consistency during a session. You can think of a session as a conversation between a client and a server or a user and the database. </a:t>
            </a:r>
          </a:p>
          <a:p>
            <a:pPr algn="just"/>
            <a:r>
              <a:rPr lang="en-GB" sz="1800" dirty="0" smtClean="0"/>
              <a:t>As long as the conversation continues, the database “remembers” all writes you have done </a:t>
            </a:r>
            <a:r>
              <a:rPr lang="en-US" sz="1800" dirty="0" smtClean="0"/>
              <a:t>during the conversation.</a:t>
            </a:r>
          </a:p>
          <a:p>
            <a:pPr algn="just"/>
            <a:r>
              <a:rPr lang="en-GB" sz="1800" dirty="0" smtClean="0"/>
              <a:t>If the session ends and you start another session with the same server, there is no guarantee it will “remember” the writes you made in the previous </a:t>
            </a:r>
            <a:r>
              <a:rPr lang="en-US" sz="1800" dirty="0" smtClean="0"/>
              <a:t>session.</a:t>
            </a:r>
          </a:p>
          <a:p>
            <a:pPr algn="just"/>
            <a:endParaRPr lang="en-US" sz="1800" dirty="0" smtClean="0"/>
          </a:p>
          <a:p>
            <a:pPr algn="just">
              <a:buNone/>
            </a:pPr>
            <a:r>
              <a:rPr lang="en-US" sz="1800" b="1" dirty="0" smtClean="0"/>
              <a:t>4. Monotonic Read Consistency</a:t>
            </a:r>
          </a:p>
          <a:p>
            <a:pPr algn="just"/>
            <a:r>
              <a:rPr lang="en-GB" sz="1800" dirty="0" smtClean="0"/>
              <a:t>Monotonic read consistency ensures that if you issue a query and see a result, you will never see an earlier version of the value.</a:t>
            </a:r>
          </a:p>
          <a:p>
            <a:pPr algn="just"/>
            <a:r>
              <a:rPr lang="en-GB" sz="1800" dirty="0" smtClean="0"/>
              <a:t>For Example, Alice is updating customer balance. Currently it is $1500 she updates it to $2500. If Bob queries the database he will see the balance is $2,500 even if all the servers with copies of that customer’s balance have not updated to the latest value.</a:t>
            </a:r>
            <a:endParaRPr lang="en-US" sz="1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a:xfrm>
            <a:off x="457200" y="1219200"/>
            <a:ext cx="8229600" cy="4937760"/>
          </a:xfrm>
        </p:spPr>
        <p:txBody>
          <a:bodyPr>
            <a:normAutofit/>
          </a:bodyPr>
          <a:lstStyle/>
          <a:p>
            <a:pPr algn="just">
              <a:buNone/>
            </a:pPr>
            <a:r>
              <a:rPr lang="en-US" sz="1800" b="1" dirty="0" smtClean="0"/>
              <a:t>5. Monotonic Write Consistency</a:t>
            </a:r>
          </a:p>
          <a:p>
            <a:pPr algn="just"/>
            <a:r>
              <a:rPr lang="en-GB" sz="1800" dirty="0" smtClean="0"/>
              <a:t>Monotonic write consistency ensures that if you were to issue several update commands, they would be executed in the order you issued them.</a:t>
            </a:r>
          </a:p>
          <a:p>
            <a:pPr algn="just"/>
            <a:r>
              <a:rPr lang="en-GB" sz="1800" dirty="0" smtClean="0"/>
              <a:t>Let’s consider a variation on the outstanding balance example. Alice decides to reduce all customers’ outstanding balances by 10%. </a:t>
            </a:r>
          </a:p>
          <a:p>
            <a:pPr algn="just"/>
            <a:r>
              <a:rPr lang="en-GB" sz="1800" dirty="0" smtClean="0"/>
              <a:t>Charlie, one of her customers, has a $1,000 </a:t>
            </a:r>
            <a:r>
              <a:rPr lang="en-US" sz="1800" dirty="0" smtClean="0"/>
              <a:t>outstanding balance.</a:t>
            </a:r>
            <a:r>
              <a:rPr lang="en-GB" sz="1800" dirty="0" smtClean="0"/>
              <a:t> After the reduction, Charlie would have a $900 balance.</a:t>
            </a:r>
          </a:p>
          <a:p>
            <a:pPr algn="just"/>
            <a:r>
              <a:rPr lang="en-GB" sz="1800" dirty="0" smtClean="0"/>
              <a:t>Charlie has just ordered $1,100 worth of material. His outstanding balance is now the sum of the previous outstanding balance ($900) and the amount of the new order ($1,100) or $2,000.</a:t>
            </a:r>
            <a:endParaRPr lang="en-US" sz="18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ACID and BASE</a:t>
            </a:r>
            <a:endParaRPr lang="en-US" dirty="0"/>
          </a:p>
        </p:txBody>
      </p:sp>
      <p:sp>
        <p:nvSpPr>
          <p:cNvPr id="3" name="Content Placeholder 2"/>
          <p:cNvSpPr>
            <a:spLocks noGrp="1"/>
          </p:cNvSpPr>
          <p:nvPr>
            <p:ph sz="quarter" idx="1"/>
          </p:nvPr>
        </p:nvSpPr>
        <p:spPr>
          <a:xfrm>
            <a:off x="457200" y="1219200"/>
            <a:ext cx="8153400" cy="4873752"/>
          </a:xfrm>
        </p:spPr>
        <p:txBody>
          <a:bodyPr/>
          <a:lstStyle/>
          <a:p>
            <a:pPr algn="just"/>
            <a:r>
              <a:rPr lang="en-US" sz="1800" b="1" dirty="0" smtClean="0"/>
              <a:t>5. Monotonic Write Consistency (cont…)</a:t>
            </a:r>
          </a:p>
          <a:p>
            <a:pPr algn="just"/>
            <a:r>
              <a:rPr lang="en-GB" sz="1800" dirty="0" smtClean="0"/>
              <a:t>Now consider what would happen if the NoSQL database performed Alice’s operations in </a:t>
            </a:r>
            <a:r>
              <a:rPr lang="en-US" sz="1800" dirty="0" smtClean="0"/>
              <a:t>a different order.</a:t>
            </a:r>
          </a:p>
          <a:p>
            <a:pPr algn="just"/>
            <a:r>
              <a:rPr lang="en-GB" sz="1800" dirty="0" smtClean="0"/>
              <a:t>Charlie started with a $1,000 outstanding balance. Next, instead of having the discount applied, his record was first updated with the new order ($1,100).</a:t>
            </a:r>
          </a:p>
          <a:p>
            <a:pPr algn="just"/>
            <a:r>
              <a:rPr lang="en-US" sz="1800" dirty="0" smtClean="0"/>
              <a:t>His </a:t>
            </a:r>
            <a:r>
              <a:rPr lang="en-GB" sz="1800" dirty="0" smtClean="0"/>
              <a:t>outstanding balance becomes $2,100. Now, the 10% discount operation is executed and his outstanding balance is set to $2,100–$210 or $1890.</a:t>
            </a:r>
            <a:endParaRPr lang="en-US" sz="1800" dirty="0" smtClean="0"/>
          </a:p>
          <a:p>
            <a:pPr algn="just"/>
            <a:r>
              <a:rPr lang="en-GB" sz="1800" dirty="0" smtClean="0"/>
              <a:t>Monotonic write consistency is obviously an important feature. If you cannot guarantee the order of operations in the database, you would have to build features into your program to guarantee operations execute in the order you expect.</a:t>
            </a:r>
            <a:endParaRPr lang="en-IN" sz="1800" b="1" dirty="0" smtClean="0"/>
          </a:p>
          <a:p>
            <a:pPr algn="just">
              <a:buNone/>
            </a:pPr>
            <a:endParaRPr lang="en-US" sz="1800" b="1"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NoSQL Databases</a:t>
            </a:r>
            <a:endParaRPr lang="en-US" dirty="0"/>
          </a:p>
        </p:txBody>
      </p:sp>
      <p:sp>
        <p:nvSpPr>
          <p:cNvPr id="3" name="Content Placeholder 2"/>
          <p:cNvSpPr>
            <a:spLocks noGrp="1"/>
          </p:cNvSpPr>
          <p:nvPr>
            <p:ph sz="quarter" idx="1"/>
          </p:nvPr>
        </p:nvSpPr>
        <p:spPr/>
        <p:txBody>
          <a:bodyPr>
            <a:normAutofit/>
          </a:bodyPr>
          <a:lstStyle/>
          <a:p>
            <a:r>
              <a:rPr lang="en-US" sz="2000" dirty="0" smtClean="0"/>
              <a:t>The </a:t>
            </a:r>
            <a:r>
              <a:rPr lang="en-GB" sz="2000" dirty="0" smtClean="0"/>
              <a:t>most widely used types of NoSQL databases are</a:t>
            </a:r>
          </a:p>
          <a:p>
            <a:pPr lvl="1"/>
            <a:r>
              <a:rPr lang="en-US" sz="2000" b="1" dirty="0" smtClean="0"/>
              <a:t>Key-value pair databases</a:t>
            </a:r>
          </a:p>
          <a:p>
            <a:pPr lvl="1"/>
            <a:r>
              <a:rPr lang="en-US" sz="2000" b="1" dirty="0" smtClean="0"/>
              <a:t>Document databases</a:t>
            </a:r>
          </a:p>
          <a:p>
            <a:pPr lvl="1"/>
            <a:r>
              <a:rPr lang="en-US" sz="2000" b="1" dirty="0" smtClean="0"/>
              <a:t>Column family store databases</a:t>
            </a:r>
          </a:p>
          <a:p>
            <a:pPr lvl="1"/>
            <a:r>
              <a:rPr lang="en-US" sz="2000" b="1" dirty="0" smtClean="0"/>
              <a:t>Graph databases</a:t>
            </a:r>
          </a:p>
          <a:p>
            <a:pPr marL="228600" lvl="1" indent="-228600"/>
            <a:r>
              <a:rPr lang="en-IN" sz="2000" dirty="0" smtClean="0">
                <a:solidFill>
                  <a:schemeClr val="tx1"/>
                </a:solidFill>
              </a:rPr>
              <a:t>Every category has its unique attributes and limitations. Users should select the database based on their product needs.</a:t>
            </a:r>
          </a:p>
          <a:p>
            <a:pPr lvl="1">
              <a:buNone/>
            </a:pPr>
            <a:endParaRPr lang="en-US" sz="2000" b="1"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pic>
        <p:nvPicPr>
          <p:cNvPr id="6" name="Picture 2" descr="https://www.guru99.com/images/1/101818_0537_NoSQLTutori5.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90600" y="3810000"/>
            <a:ext cx="7162800" cy="229840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checkerboard(across)">
                                      <p:cBhvr>
                                        <p:cTn id="24" dur="500"/>
                                        <p:tgtEl>
                                          <p:spTgt spid="3">
                                            <p:txEl>
                                              <p:pRg st="0" end="0"/>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checkerboard(across)">
                                      <p:cBhvr>
                                        <p:cTn id="27" dur="500"/>
                                        <p:tgtEl>
                                          <p:spTgt spid="3">
                                            <p:txEl>
                                              <p:pRg st="1" end="1"/>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checkerboard(across)">
                                      <p:cBhvr>
                                        <p:cTn id="30" dur="500"/>
                                        <p:tgtEl>
                                          <p:spTgt spid="3">
                                            <p:txEl>
                                              <p:pRg st="2" end="2"/>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checkerboard(across)">
                                      <p:cBhvr>
                                        <p:cTn id="33" dur="500"/>
                                        <p:tgtEl>
                                          <p:spTgt spid="3">
                                            <p:txEl>
                                              <p:pRg st="3" end="3"/>
                                            </p:txEl>
                                          </p:spTgt>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checkerboard(across)">
                                      <p:cBhvr>
                                        <p:cTn id="36" dur="500"/>
                                        <p:tgtEl>
                                          <p:spTgt spid="3">
                                            <p:txEl>
                                              <p:pRg st="4" end="4"/>
                                            </p:txEl>
                                          </p:spTgt>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heckerboard(across)">
                                      <p:cBhvr>
                                        <p:cTn id="39" dur="500"/>
                                        <p:tgtEl>
                                          <p:spTgt spid="3">
                                            <p:txEl>
                                              <p:pRg st="5" end="5"/>
                                            </p:txEl>
                                          </p:spTgt>
                                        </p:tgtEl>
                                      </p:cBhvr>
                                    </p:animEffect>
                                  </p:childTnLst>
                                </p:cTn>
                              </p:par>
                              <p:par>
                                <p:cTn id="40" presetID="5" presetClass="entr" presetSubtype="1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checkerboard(across)">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Key-Value Pair Databases</a:t>
            </a:r>
            <a:endParaRPr lang="en-US" dirty="0"/>
          </a:p>
        </p:txBody>
      </p:sp>
      <p:sp>
        <p:nvSpPr>
          <p:cNvPr id="3" name="Content Placeholder 2"/>
          <p:cNvSpPr>
            <a:spLocks noGrp="1"/>
          </p:cNvSpPr>
          <p:nvPr>
            <p:ph sz="quarter" idx="1"/>
          </p:nvPr>
        </p:nvSpPr>
        <p:spPr/>
        <p:txBody>
          <a:bodyPr>
            <a:normAutofit/>
          </a:bodyPr>
          <a:lstStyle/>
          <a:p>
            <a:pPr algn="just"/>
            <a:r>
              <a:rPr lang="en-GB" sz="2000" dirty="0" smtClean="0"/>
              <a:t>Key-value pair databases are the simplest form of NoSQL databases. These databases are modeled on two components: </a:t>
            </a:r>
            <a:r>
              <a:rPr lang="en-GB" sz="2000" b="1" dirty="0" smtClean="0"/>
              <a:t>keys and values.</a:t>
            </a:r>
          </a:p>
          <a:p>
            <a:pPr algn="just"/>
            <a:r>
              <a:rPr lang="en-US" sz="2000" b="1" dirty="0" smtClean="0"/>
              <a:t>Keys - </a:t>
            </a:r>
            <a:r>
              <a:rPr lang="en-GB" sz="2000" dirty="0" smtClean="0"/>
              <a:t>Keys are identifiers associated with values. </a:t>
            </a:r>
          </a:p>
          <a:p>
            <a:pPr algn="just"/>
            <a:r>
              <a:rPr lang="en-GB" sz="2000" dirty="0" smtClean="0"/>
              <a:t>For example The tag you receive has an identifier associated with your luggage. With your tag, you can find your luggage more efficiently than without it.</a:t>
            </a:r>
          </a:p>
          <a:p>
            <a:pPr algn="just"/>
            <a:r>
              <a:rPr lang="en-GB" sz="2000" dirty="0" smtClean="0"/>
              <a:t>The first customer checking bags on flight 1928 might be assigned ticket 1928.1 for her first bag and 1928.2 for her second bag. The second customer also has two bags and he is </a:t>
            </a:r>
            <a:r>
              <a:rPr lang="en-US" sz="2000" dirty="0" smtClean="0"/>
              <a:t>assigned 1928.3 and 1928.4</a:t>
            </a:r>
          </a:p>
          <a:p>
            <a:pPr algn="just"/>
            <a:endParaRPr lang="en-GB"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pic>
        <p:nvPicPr>
          <p:cNvPr id="6" name="Picture 2"/>
          <p:cNvPicPr>
            <a:picLocks noChangeAspect="1" noChangeArrowheads="1"/>
          </p:cNvPicPr>
          <p:nvPr/>
        </p:nvPicPr>
        <p:blipFill>
          <a:blip r:embed="rId2" cstate="print"/>
          <a:srcRect/>
          <a:stretch>
            <a:fillRect/>
          </a:stretch>
        </p:blipFill>
        <p:spPr bwMode="auto">
          <a:xfrm>
            <a:off x="2057400" y="4299764"/>
            <a:ext cx="3810000" cy="18724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Key-Value Pair Databases</a:t>
            </a:r>
            <a:endParaRPr lang="en-US" dirty="0"/>
          </a:p>
        </p:txBody>
      </p:sp>
      <p:sp>
        <p:nvSpPr>
          <p:cNvPr id="3" name="Content Placeholder 2"/>
          <p:cNvSpPr>
            <a:spLocks noGrp="1"/>
          </p:cNvSpPr>
          <p:nvPr>
            <p:ph sz="quarter" idx="1"/>
          </p:nvPr>
        </p:nvSpPr>
        <p:spPr>
          <a:xfrm>
            <a:off x="381000" y="1295400"/>
            <a:ext cx="8305800" cy="1257296"/>
          </a:xfrm>
        </p:spPr>
        <p:txBody>
          <a:bodyPr>
            <a:normAutofit fontScale="92500" lnSpcReduction="10000"/>
          </a:bodyPr>
          <a:lstStyle/>
          <a:p>
            <a:pPr algn="just"/>
            <a:r>
              <a:rPr lang="en-GB" sz="2000" dirty="0" smtClean="0"/>
              <a:t>Key-value databases are modeled on a simple, two-part data structure consisting of an identifier and a data value. </a:t>
            </a:r>
          </a:p>
          <a:p>
            <a:pPr algn="just"/>
            <a:r>
              <a:rPr lang="en-GB" sz="2000" dirty="0" smtClean="0"/>
              <a:t>The important principle to remember about keys is that they must be unique.</a:t>
            </a:r>
            <a:endParaRPr lang="en-US" sz="2000" dirty="0" smtClean="0"/>
          </a:p>
        </p:txBody>
      </p:sp>
      <p:pic>
        <p:nvPicPr>
          <p:cNvPr id="2051" name="Picture 3"/>
          <p:cNvPicPr>
            <a:picLocks noChangeAspect="1" noChangeArrowheads="1"/>
          </p:cNvPicPr>
          <p:nvPr/>
        </p:nvPicPr>
        <p:blipFill>
          <a:blip r:embed="rId2" cstate="print"/>
          <a:srcRect/>
          <a:stretch>
            <a:fillRect/>
          </a:stretch>
        </p:blipFill>
        <p:spPr bwMode="auto">
          <a:xfrm>
            <a:off x="1554531" y="2514600"/>
            <a:ext cx="6370671" cy="361474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47</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Key-Value Pair Databases</a:t>
            </a:r>
            <a:endParaRPr lang="en-US" dirty="0"/>
          </a:p>
        </p:txBody>
      </p:sp>
      <p:sp>
        <p:nvSpPr>
          <p:cNvPr id="3" name="Content Placeholder 2"/>
          <p:cNvSpPr>
            <a:spLocks noGrp="1"/>
          </p:cNvSpPr>
          <p:nvPr>
            <p:ph sz="quarter" idx="1"/>
          </p:nvPr>
        </p:nvSpPr>
        <p:spPr/>
        <p:txBody>
          <a:bodyPr>
            <a:normAutofit/>
          </a:bodyPr>
          <a:lstStyle/>
          <a:p>
            <a:pPr algn="just"/>
            <a:r>
              <a:rPr lang="en-US" sz="2000" b="1" dirty="0" smtClean="0"/>
              <a:t>Values - </a:t>
            </a:r>
            <a:r>
              <a:rPr lang="en-GB" sz="2000" dirty="0" smtClean="0"/>
              <a:t>are data stored along with keys. </a:t>
            </a:r>
          </a:p>
          <a:p>
            <a:pPr algn="just"/>
            <a:r>
              <a:rPr lang="en-GB" sz="2000" dirty="0" smtClean="0"/>
              <a:t>Like luggage, values in a key-value database can store many different things. </a:t>
            </a:r>
          </a:p>
          <a:p>
            <a:pPr algn="just"/>
            <a:r>
              <a:rPr lang="en-GB" sz="2000" dirty="0" smtClean="0"/>
              <a:t>Values can be as simple as a string, such as a name, or a number, such as the number of items in a customer’s shopping cart. </a:t>
            </a:r>
          </a:p>
          <a:p>
            <a:pPr algn="just"/>
            <a:r>
              <a:rPr lang="en-GB" sz="2000" dirty="0" smtClean="0"/>
              <a:t>You can store more complex values, such as images or binary objects, too.</a:t>
            </a:r>
          </a:p>
          <a:p>
            <a:pPr algn="just"/>
            <a:r>
              <a:rPr lang="en-GB" sz="2000" dirty="0" smtClean="0"/>
              <a:t>Key-value databases give developers a great deal of flexibility when storing values. </a:t>
            </a:r>
          </a:p>
          <a:p>
            <a:pPr algn="just"/>
            <a:r>
              <a:rPr lang="en-GB" sz="2000" dirty="0" smtClean="0"/>
              <a:t>For example, strings can vary in length. Values can also vary in type. An employee database might include photos of employees using keys such as Emp328.photo.</a:t>
            </a:r>
            <a:endParaRPr lang="en-US" sz="2000" b="1"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57200" y="533400"/>
            <a:ext cx="5476037" cy="505908"/>
          </a:xfrm>
          <a:prstGeom prst="rect">
            <a:avLst/>
          </a:prstGeom>
        </p:spPr>
        <p:txBody>
          <a:bodyPr vert="horz" wrap="square" lIns="0" tIns="13335" rIns="0" bIns="0" rtlCol="0" anchor="t">
            <a:spAutoFit/>
          </a:bodyPr>
          <a:lstStyle/>
          <a:p>
            <a:pPr marL="12700">
              <a:spcBef>
                <a:spcPts val="105"/>
              </a:spcBef>
            </a:pPr>
            <a:r>
              <a:rPr b="1" dirty="0"/>
              <a:t>Key-value</a:t>
            </a:r>
            <a:r>
              <a:rPr b="1" spc="-90" dirty="0"/>
              <a:t> </a:t>
            </a:r>
            <a:r>
              <a:rPr b="1" dirty="0" smtClean="0"/>
              <a:t>store</a:t>
            </a:r>
            <a:r>
              <a:rPr lang="en-IN" b="1" dirty="0" smtClean="0"/>
              <a:t> </a:t>
            </a:r>
            <a:r>
              <a:rPr b="1" dirty="0" smtClean="0"/>
              <a:t>Representatives</a:t>
            </a:r>
            <a:endParaRPr b="1" dirty="0"/>
          </a:p>
        </p:txBody>
      </p:sp>
      <p:sp>
        <p:nvSpPr>
          <p:cNvPr id="12" name="object 12"/>
          <p:cNvSpPr/>
          <p:nvPr/>
        </p:nvSpPr>
        <p:spPr>
          <a:xfrm>
            <a:off x="838200" y="1447800"/>
            <a:ext cx="1790045" cy="758451"/>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3124200" y="1447800"/>
            <a:ext cx="1890713" cy="814387"/>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553200" y="2133600"/>
            <a:ext cx="1012765" cy="1258855"/>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1676400" y="3200400"/>
            <a:ext cx="1614739" cy="81385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3810000" y="2438400"/>
            <a:ext cx="2228850" cy="1381125"/>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1295400" y="4267200"/>
            <a:ext cx="1566863" cy="1530350"/>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6781800" y="5029200"/>
            <a:ext cx="854869" cy="843821"/>
          </a:xfrm>
          <a:prstGeom prst="rect">
            <a:avLst/>
          </a:prstGeom>
        </p:spPr>
        <p:txBody>
          <a:bodyPr vert="horz" wrap="square" lIns="0" tIns="12700" rIns="0" bIns="0" rtlCol="0">
            <a:spAutoFit/>
          </a:bodyPr>
          <a:lstStyle/>
          <a:p>
            <a:pPr marL="12700" marR="5080">
              <a:spcBef>
                <a:spcPts val="100"/>
              </a:spcBef>
            </a:pPr>
            <a:r>
              <a:rPr b="1" spc="-5" dirty="0">
                <a:latin typeface="Arial"/>
                <a:cs typeface="Arial"/>
              </a:rPr>
              <a:t>Project  </a:t>
            </a:r>
            <a:r>
              <a:rPr b="1" spc="-135" dirty="0">
                <a:latin typeface="Arial"/>
                <a:cs typeface="Arial"/>
              </a:rPr>
              <a:t>V</a:t>
            </a:r>
            <a:r>
              <a:rPr b="1" dirty="0">
                <a:latin typeface="Arial"/>
                <a:cs typeface="Arial"/>
              </a:rPr>
              <a:t>o</a:t>
            </a:r>
            <a:r>
              <a:rPr b="1" spc="5" dirty="0">
                <a:latin typeface="Arial"/>
                <a:cs typeface="Arial"/>
              </a:rPr>
              <a:t>l</a:t>
            </a:r>
            <a:r>
              <a:rPr b="1" spc="-5" dirty="0">
                <a:latin typeface="Arial"/>
                <a:cs typeface="Arial"/>
              </a:rPr>
              <a:t>demort</a:t>
            </a:r>
            <a:endParaRPr>
              <a:latin typeface="Arial"/>
              <a:cs typeface="Arial"/>
            </a:endParaRPr>
          </a:p>
        </p:txBody>
      </p:sp>
      <p:sp>
        <p:nvSpPr>
          <p:cNvPr id="19" name="object 19"/>
          <p:cNvSpPr/>
          <p:nvPr/>
        </p:nvSpPr>
        <p:spPr>
          <a:xfrm>
            <a:off x="5715000" y="4495800"/>
            <a:ext cx="1007859" cy="1199231"/>
          </a:xfrm>
          <a:prstGeom prst="rect">
            <a:avLst/>
          </a:prstGeom>
          <a:blipFill>
            <a:blip r:embed="rId8" cstate="print"/>
            <a:stretch>
              <a:fillRect/>
            </a:stretch>
          </a:blipFill>
        </p:spPr>
        <p:txBody>
          <a:bodyPr wrap="square" lIns="0" tIns="0" rIns="0" bIns="0" rtlCol="0"/>
          <a:lstStyle/>
          <a:p>
            <a:endParaRPr/>
          </a:p>
        </p:txBody>
      </p:sp>
      <p:sp>
        <p:nvSpPr>
          <p:cNvPr id="20" name="object 20"/>
          <p:cNvSpPr txBox="1"/>
          <p:nvPr/>
        </p:nvSpPr>
        <p:spPr>
          <a:xfrm>
            <a:off x="6239732" y="1534159"/>
            <a:ext cx="1837468" cy="289823"/>
          </a:xfrm>
          <a:prstGeom prst="rect">
            <a:avLst/>
          </a:prstGeom>
        </p:spPr>
        <p:txBody>
          <a:bodyPr vert="horz" wrap="square" lIns="0" tIns="12700" rIns="0" bIns="0" rtlCol="0">
            <a:spAutoFit/>
          </a:bodyPr>
          <a:lstStyle/>
          <a:p>
            <a:pPr marL="12700">
              <a:spcBef>
                <a:spcPts val="100"/>
              </a:spcBef>
            </a:pPr>
            <a:r>
              <a:rPr b="1" spc="-5" dirty="0">
                <a:latin typeface="Arial"/>
                <a:cs typeface="Arial"/>
              </a:rPr>
              <a:t>Me</a:t>
            </a:r>
            <a:r>
              <a:rPr b="1" spc="-15" dirty="0">
                <a:latin typeface="Arial"/>
                <a:cs typeface="Arial"/>
              </a:rPr>
              <a:t>m</a:t>
            </a:r>
            <a:r>
              <a:rPr b="1" spc="-5" dirty="0">
                <a:latin typeface="Arial"/>
                <a:cs typeface="Arial"/>
              </a:rPr>
              <a:t>c</a:t>
            </a:r>
            <a:r>
              <a:rPr b="1" spc="-15" dirty="0">
                <a:latin typeface="Arial"/>
                <a:cs typeface="Arial"/>
              </a:rPr>
              <a:t>a</a:t>
            </a:r>
            <a:r>
              <a:rPr b="1" spc="-5" dirty="0">
                <a:latin typeface="Arial"/>
                <a:cs typeface="Arial"/>
              </a:rPr>
              <a:t>ch</a:t>
            </a:r>
            <a:r>
              <a:rPr b="1" spc="-15" dirty="0">
                <a:latin typeface="Arial"/>
                <a:cs typeface="Arial"/>
              </a:rPr>
              <a:t>e</a:t>
            </a:r>
            <a:r>
              <a:rPr b="1" spc="-5" dirty="0">
                <a:latin typeface="Arial"/>
                <a:cs typeface="Arial"/>
              </a:rPr>
              <a:t>dDB</a:t>
            </a:r>
            <a:endParaRPr>
              <a:latin typeface="Arial"/>
              <a:cs typeface="Arial"/>
            </a:endParaRPr>
          </a:p>
        </p:txBody>
      </p:sp>
      <p:sp>
        <p:nvSpPr>
          <p:cNvPr id="21" name="object 21"/>
          <p:cNvSpPr txBox="1"/>
          <p:nvPr/>
        </p:nvSpPr>
        <p:spPr>
          <a:xfrm>
            <a:off x="3334894" y="4896741"/>
            <a:ext cx="970121" cy="843821"/>
          </a:xfrm>
          <a:prstGeom prst="rect">
            <a:avLst/>
          </a:prstGeom>
        </p:spPr>
        <p:txBody>
          <a:bodyPr vert="horz" wrap="square" lIns="0" tIns="12700" rIns="0" bIns="0" rtlCol="0">
            <a:spAutoFit/>
          </a:bodyPr>
          <a:lstStyle/>
          <a:p>
            <a:pPr marL="12700">
              <a:spcBef>
                <a:spcPts val="100"/>
              </a:spcBef>
            </a:pPr>
            <a:r>
              <a:rPr spc="-5" dirty="0">
                <a:latin typeface="Arial"/>
                <a:cs typeface="Arial"/>
              </a:rPr>
              <a:t>not</a:t>
            </a:r>
            <a:endParaRPr>
              <a:latin typeface="Arial"/>
              <a:cs typeface="Arial"/>
            </a:endParaRPr>
          </a:p>
          <a:p>
            <a:pPr marL="12700"/>
            <a:r>
              <a:rPr spc="-10" dirty="0">
                <a:latin typeface="Arial"/>
                <a:cs typeface="Arial"/>
              </a:rPr>
              <a:t>open</a:t>
            </a:r>
            <a:r>
              <a:rPr spc="-5" dirty="0">
                <a:latin typeface="Arial"/>
                <a:cs typeface="Arial"/>
              </a:rPr>
              <a:t>-</a:t>
            </a:r>
            <a:r>
              <a:rPr dirty="0">
                <a:latin typeface="Arial"/>
                <a:cs typeface="Arial"/>
              </a:rPr>
              <a:t>s</a:t>
            </a:r>
            <a:r>
              <a:rPr spc="-10" dirty="0">
                <a:latin typeface="Arial"/>
                <a:cs typeface="Arial"/>
              </a:rPr>
              <a:t>ou</a:t>
            </a:r>
            <a:r>
              <a:rPr dirty="0">
                <a:latin typeface="Arial"/>
                <a:cs typeface="Arial"/>
              </a:rPr>
              <a:t>rce</a:t>
            </a:r>
            <a:endParaRPr>
              <a:latin typeface="Arial"/>
              <a:cs typeface="Arial"/>
            </a:endParaRPr>
          </a:p>
        </p:txBody>
      </p:sp>
      <p:sp>
        <p:nvSpPr>
          <p:cNvPr id="22" name="object 22"/>
          <p:cNvSpPr txBox="1"/>
          <p:nvPr/>
        </p:nvSpPr>
        <p:spPr>
          <a:xfrm>
            <a:off x="4572000" y="4876800"/>
            <a:ext cx="1020604" cy="843821"/>
          </a:xfrm>
          <a:prstGeom prst="rect">
            <a:avLst/>
          </a:prstGeom>
        </p:spPr>
        <p:txBody>
          <a:bodyPr vert="horz" wrap="square" lIns="0" tIns="12700" rIns="0" bIns="0" rtlCol="0">
            <a:spAutoFit/>
          </a:bodyPr>
          <a:lstStyle/>
          <a:p>
            <a:pPr marL="12700">
              <a:spcBef>
                <a:spcPts val="100"/>
              </a:spcBef>
            </a:pPr>
            <a:r>
              <a:rPr spc="-5" dirty="0">
                <a:latin typeface="Arial"/>
                <a:cs typeface="Arial"/>
              </a:rPr>
              <a:t>open-source</a:t>
            </a:r>
            <a:endParaRPr>
              <a:latin typeface="Arial"/>
              <a:cs typeface="Arial"/>
            </a:endParaRPr>
          </a:p>
          <a:p>
            <a:pPr marL="57150"/>
            <a:r>
              <a:rPr dirty="0">
                <a:latin typeface="Arial"/>
                <a:cs typeface="Arial"/>
              </a:rPr>
              <a:t>v</a:t>
            </a:r>
            <a:r>
              <a:rPr spc="-10" dirty="0">
                <a:latin typeface="Arial"/>
                <a:cs typeface="Arial"/>
              </a:rPr>
              <a:t>e</a:t>
            </a:r>
            <a:r>
              <a:rPr dirty="0">
                <a:latin typeface="Arial"/>
                <a:cs typeface="Arial"/>
              </a:rPr>
              <a:t>rs</a:t>
            </a:r>
            <a:r>
              <a:rPr spc="-10" dirty="0">
                <a:latin typeface="Arial"/>
                <a:cs typeface="Arial"/>
              </a:rPr>
              <a:t>io</a:t>
            </a:r>
            <a:r>
              <a:rPr dirty="0">
                <a:latin typeface="Arial"/>
                <a:cs typeface="Arial"/>
              </a:rPr>
              <a:t>n</a:t>
            </a:r>
            <a:endParaRPr>
              <a:latin typeface="Arial"/>
              <a:cs typeface="Arial"/>
            </a:endParaRPr>
          </a:p>
        </p:txBody>
      </p:sp>
      <p:sp>
        <p:nvSpPr>
          <p:cNvPr id="27" name="object 27"/>
          <p:cNvSpPr/>
          <p:nvPr/>
        </p:nvSpPr>
        <p:spPr>
          <a:xfrm>
            <a:off x="3269672" y="3055616"/>
            <a:ext cx="28575" cy="28575"/>
          </a:xfrm>
          <a:custGeom>
            <a:avLst/>
            <a:gdLst/>
            <a:ahLst/>
            <a:cxnLst/>
            <a:rect l="l" t="t" r="r" b="b"/>
            <a:pathLst>
              <a:path w="38100" h="28575">
                <a:moveTo>
                  <a:pt x="18845" y="0"/>
                </a:moveTo>
                <a:lnTo>
                  <a:pt x="11517" y="1049"/>
                </a:lnTo>
                <a:lnTo>
                  <a:pt x="6283" y="4190"/>
                </a:lnTo>
                <a:lnTo>
                  <a:pt x="2092" y="8384"/>
                </a:lnTo>
                <a:lnTo>
                  <a:pt x="1048" y="11525"/>
                </a:lnTo>
                <a:lnTo>
                  <a:pt x="0" y="13625"/>
                </a:lnTo>
                <a:lnTo>
                  <a:pt x="2092" y="19910"/>
                </a:lnTo>
                <a:lnTo>
                  <a:pt x="6283" y="24105"/>
                </a:lnTo>
                <a:lnTo>
                  <a:pt x="11517" y="27245"/>
                </a:lnTo>
                <a:lnTo>
                  <a:pt x="18845" y="28295"/>
                </a:lnTo>
                <a:lnTo>
                  <a:pt x="26172" y="27245"/>
                </a:lnTo>
                <a:lnTo>
                  <a:pt x="32451" y="24105"/>
                </a:lnTo>
                <a:lnTo>
                  <a:pt x="36637" y="19910"/>
                </a:lnTo>
                <a:lnTo>
                  <a:pt x="37685" y="16765"/>
                </a:lnTo>
                <a:lnTo>
                  <a:pt x="37685" y="11525"/>
                </a:lnTo>
                <a:lnTo>
                  <a:pt x="36637" y="8384"/>
                </a:lnTo>
                <a:lnTo>
                  <a:pt x="32451" y="4190"/>
                </a:lnTo>
                <a:lnTo>
                  <a:pt x="26172" y="1049"/>
                </a:lnTo>
                <a:lnTo>
                  <a:pt x="18845" y="0"/>
                </a:lnTo>
                <a:close/>
              </a:path>
            </a:pathLst>
          </a:custGeom>
          <a:solidFill>
            <a:srgbClr val="F83E29"/>
          </a:solidFill>
        </p:spPr>
        <p:txBody>
          <a:bodyPr wrap="square" lIns="0" tIns="0" rIns="0" bIns="0" rtlCol="0"/>
          <a:lstStyle/>
          <a:p>
            <a:endParaRPr/>
          </a:p>
        </p:txBody>
      </p:sp>
      <p:sp>
        <p:nvSpPr>
          <p:cNvPr id="32" name="object 32"/>
          <p:cNvSpPr/>
          <p:nvPr/>
        </p:nvSpPr>
        <p:spPr>
          <a:xfrm>
            <a:off x="5646159" y="2911090"/>
            <a:ext cx="28575" cy="28575"/>
          </a:xfrm>
          <a:custGeom>
            <a:avLst/>
            <a:gdLst/>
            <a:ahLst/>
            <a:cxnLst/>
            <a:rect l="l" t="t" r="r" b="b"/>
            <a:pathLst>
              <a:path w="38100" h="28575">
                <a:moveTo>
                  <a:pt x="18845" y="0"/>
                </a:moveTo>
                <a:lnTo>
                  <a:pt x="11517" y="1049"/>
                </a:lnTo>
                <a:lnTo>
                  <a:pt x="6283" y="4190"/>
                </a:lnTo>
                <a:lnTo>
                  <a:pt x="2092" y="8384"/>
                </a:lnTo>
                <a:lnTo>
                  <a:pt x="1048" y="11525"/>
                </a:lnTo>
                <a:lnTo>
                  <a:pt x="0" y="13625"/>
                </a:lnTo>
                <a:lnTo>
                  <a:pt x="2092" y="19910"/>
                </a:lnTo>
                <a:lnTo>
                  <a:pt x="6283" y="24105"/>
                </a:lnTo>
                <a:lnTo>
                  <a:pt x="11517" y="27245"/>
                </a:lnTo>
                <a:lnTo>
                  <a:pt x="18845" y="28295"/>
                </a:lnTo>
                <a:lnTo>
                  <a:pt x="26172" y="27245"/>
                </a:lnTo>
                <a:lnTo>
                  <a:pt x="32451" y="24105"/>
                </a:lnTo>
                <a:lnTo>
                  <a:pt x="36637" y="19910"/>
                </a:lnTo>
                <a:lnTo>
                  <a:pt x="37685" y="16765"/>
                </a:lnTo>
                <a:lnTo>
                  <a:pt x="37685" y="11525"/>
                </a:lnTo>
                <a:lnTo>
                  <a:pt x="36637" y="8384"/>
                </a:lnTo>
                <a:lnTo>
                  <a:pt x="32451" y="4190"/>
                </a:lnTo>
                <a:lnTo>
                  <a:pt x="26172" y="1049"/>
                </a:lnTo>
                <a:lnTo>
                  <a:pt x="18845" y="0"/>
                </a:lnTo>
                <a:close/>
              </a:path>
            </a:pathLst>
          </a:custGeom>
          <a:solidFill>
            <a:srgbClr val="F83E29"/>
          </a:solidFill>
        </p:spPr>
        <p:txBody>
          <a:bodyPr wrap="square" lIns="0" tIns="0" rIns="0" bIns="0" rtlCol="0"/>
          <a:lstStyle/>
          <a:p>
            <a:endParaRPr/>
          </a:p>
        </p:txBody>
      </p:sp>
      <p:sp>
        <p:nvSpPr>
          <p:cNvPr id="2" name="Footer Placeholder 1"/>
          <p:cNvSpPr>
            <a:spLocks noGrp="1"/>
          </p:cNvSpPr>
          <p:nvPr>
            <p:ph type="ftr" sz="quarter" idx="11"/>
          </p:nvPr>
        </p:nvSpPr>
        <p:spPr/>
        <p:txBody>
          <a:bodyPr/>
          <a:lstStyle/>
          <a:p>
            <a:r>
              <a:rPr lang="en-IN" smtClean="0"/>
              <a:t>Mrs. Deepali Jaadhav</a:t>
            </a:r>
            <a:endParaRPr lang="en-IN"/>
          </a:p>
        </p:txBody>
      </p:sp>
      <p:sp>
        <p:nvSpPr>
          <p:cNvPr id="3" name="Slide Number Placeholder 2"/>
          <p:cNvSpPr>
            <a:spLocks noGrp="1"/>
          </p:cNvSpPr>
          <p:nvPr>
            <p:ph type="sldNum" sz="quarter" idx="12"/>
          </p:nvPr>
        </p:nvSpPr>
        <p:spPr/>
        <p:txBody>
          <a:bodyPr/>
          <a:lstStyle/>
          <a:p>
            <a:fld id="{71389160-736E-47D0-916A-B99E5345DCF1}" type="slidenum">
              <a:rPr lang="en-IN" smtClean="0"/>
              <a:pPr/>
              <a:t>49</a:t>
            </a:fld>
            <a:endParaRPr lang="en-IN"/>
          </a:p>
        </p:txBody>
      </p:sp>
    </p:spTree>
    <p:extLst>
      <p:ext uri="{BB962C8B-B14F-4D97-AF65-F5344CB8AC3E}">
        <p14:creationId xmlns="" xmlns:p14="http://schemas.microsoft.com/office/powerpoint/2010/main" val="517798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719138"/>
          </a:xfrm>
        </p:spPr>
        <p:txBody>
          <a:bodyPr/>
          <a:lstStyle/>
          <a:p>
            <a:r>
              <a:rPr lang="en-IN" b="1" dirty="0"/>
              <a:t>What is a </a:t>
            </a:r>
            <a:r>
              <a:rPr lang="en-IN" b="1" dirty="0" err="1"/>
              <a:t>NoSQL</a:t>
            </a:r>
            <a:r>
              <a:rPr lang="en-IN" b="1" dirty="0"/>
              <a:t> database</a:t>
            </a:r>
            <a:r>
              <a:rPr lang="en-IN" b="1" dirty="0" smtClean="0"/>
              <a:t>?</a:t>
            </a:r>
            <a:endParaRPr lang="en-IN" dirty="0"/>
          </a:p>
        </p:txBody>
      </p:sp>
      <p:sp>
        <p:nvSpPr>
          <p:cNvPr id="3" name="Content Placeholder 2"/>
          <p:cNvSpPr>
            <a:spLocks noGrp="1"/>
          </p:cNvSpPr>
          <p:nvPr>
            <p:ph idx="1"/>
          </p:nvPr>
        </p:nvSpPr>
        <p:spPr>
          <a:xfrm>
            <a:off x="508000" y="1328739"/>
            <a:ext cx="8102600" cy="4712624"/>
          </a:xfrm>
        </p:spPr>
        <p:txBody>
          <a:bodyPr>
            <a:normAutofit/>
          </a:bodyPr>
          <a:lstStyle/>
          <a:p>
            <a:pPr algn="just">
              <a:spcAft>
                <a:spcPts val="400"/>
              </a:spcAft>
            </a:pPr>
            <a:r>
              <a:rPr lang="en-IN" sz="2000" dirty="0" err="1"/>
              <a:t>NoSQL</a:t>
            </a:r>
            <a:r>
              <a:rPr lang="en-IN" sz="2000" dirty="0"/>
              <a:t> databases are different than relational databases like </a:t>
            </a:r>
            <a:r>
              <a:rPr lang="en-IN" sz="2000" dirty="0" err="1" smtClean="0"/>
              <a:t>MySql</a:t>
            </a:r>
            <a:r>
              <a:rPr lang="en-IN" sz="2000" dirty="0"/>
              <a:t>. </a:t>
            </a:r>
            <a:endParaRPr lang="en-IN" sz="2000" dirty="0" smtClean="0"/>
          </a:p>
          <a:p>
            <a:pPr algn="just">
              <a:spcAft>
                <a:spcPts val="400"/>
              </a:spcAft>
            </a:pPr>
            <a:r>
              <a:rPr lang="en-IN" sz="2000" dirty="0" smtClean="0"/>
              <a:t>In </a:t>
            </a:r>
            <a:r>
              <a:rPr lang="en-IN" sz="2000" dirty="0"/>
              <a:t>relational database you need to create the table, define schema, set the data types of fields </a:t>
            </a:r>
            <a:r>
              <a:rPr lang="en-IN" sz="2000" dirty="0" err="1"/>
              <a:t>etc</a:t>
            </a:r>
            <a:r>
              <a:rPr lang="en-IN" sz="2000" dirty="0"/>
              <a:t> before you can actually insert the data. </a:t>
            </a:r>
            <a:endParaRPr lang="en-IN" sz="2000" dirty="0" smtClean="0"/>
          </a:p>
          <a:p>
            <a:pPr algn="just">
              <a:spcAft>
                <a:spcPts val="400"/>
              </a:spcAft>
            </a:pPr>
            <a:r>
              <a:rPr lang="en-IN" sz="2000" dirty="0" smtClean="0"/>
              <a:t>In </a:t>
            </a:r>
            <a:r>
              <a:rPr lang="en-IN" sz="2000" dirty="0" err="1"/>
              <a:t>NoSQL</a:t>
            </a:r>
            <a:r>
              <a:rPr lang="en-IN" sz="2000" dirty="0"/>
              <a:t> you don’t have to worry about that, you can insert, update data on the fly</a:t>
            </a:r>
            <a:r>
              <a:rPr lang="en-IN" sz="2000" dirty="0" smtClean="0"/>
              <a:t>.</a:t>
            </a:r>
          </a:p>
          <a:p>
            <a:pPr algn="just">
              <a:spcAft>
                <a:spcPts val="400"/>
              </a:spcAft>
            </a:pPr>
            <a:r>
              <a:rPr lang="en-IN" sz="2000" dirty="0" err="1"/>
              <a:t>NoSQL</a:t>
            </a:r>
            <a:r>
              <a:rPr lang="en-IN" sz="2000" dirty="0"/>
              <a:t> database </a:t>
            </a:r>
            <a:r>
              <a:rPr lang="en-IN" sz="2000" dirty="0" smtClean="0"/>
              <a:t>- really </a:t>
            </a:r>
            <a:r>
              <a:rPr lang="en-IN" sz="2000" dirty="0"/>
              <a:t>easy to scale and they are much faster in most types of operations that we perform on database</a:t>
            </a:r>
            <a:r>
              <a:rPr lang="en-IN" sz="2000" dirty="0" smtClean="0"/>
              <a:t>.</a:t>
            </a:r>
          </a:p>
          <a:p>
            <a:pPr algn="just">
              <a:spcAft>
                <a:spcPts val="400"/>
              </a:spcAft>
            </a:pPr>
            <a:r>
              <a:rPr lang="en-IN" sz="2000" dirty="0" smtClean="0"/>
              <a:t>When </a:t>
            </a:r>
            <a:r>
              <a:rPr lang="en-IN" sz="2000" dirty="0"/>
              <a:t>you are dealing with huge amount of data then </a:t>
            </a:r>
            <a:r>
              <a:rPr lang="en-IN" sz="2000" dirty="0" err="1"/>
              <a:t>NoSQL</a:t>
            </a:r>
            <a:r>
              <a:rPr lang="en-IN" sz="2000" dirty="0"/>
              <a:t> database is your best choice.</a:t>
            </a:r>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5</a:t>
            </a:fld>
            <a:endParaRPr lang="en-IN"/>
          </a:p>
        </p:txBody>
      </p:sp>
    </p:spTree>
    <p:extLst>
      <p:ext uri="{BB962C8B-B14F-4D97-AF65-F5344CB8AC3E}">
        <p14:creationId xmlns:p14="http://schemas.microsoft.com/office/powerpoint/2010/main" xmlns="" val="2368887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a:bodyPr>
          <a:lstStyle/>
          <a:p>
            <a:r>
              <a:rPr lang="en-GB" sz="2600" b="1" dirty="0" smtClean="0"/>
              <a:t>Differences Between Key-Value and Relational Databases</a:t>
            </a:r>
            <a:endParaRPr lang="en-US" sz="2600" dirty="0"/>
          </a:p>
        </p:txBody>
      </p:sp>
      <p:sp>
        <p:nvSpPr>
          <p:cNvPr id="3" name="Content Placeholder 2"/>
          <p:cNvSpPr>
            <a:spLocks noGrp="1"/>
          </p:cNvSpPr>
          <p:nvPr>
            <p:ph sz="quarter" idx="1"/>
          </p:nvPr>
        </p:nvSpPr>
        <p:spPr/>
        <p:txBody>
          <a:bodyPr>
            <a:normAutofit/>
          </a:bodyPr>
          <a:lstStyle/>
          <a:p>
            <a:pPr algn="just"/>
            <a:r>
              <a:rPr lang="en-GB" sz="2000" dirty="0" smtClean="0"/>
              <a:t>Key-value databases are modeled on minimal principles for storing and retrieving data. </a:t>
            </a:r>
          </a:p>
          <a:p>
            <a:pPr algn="just"/>
            <a:r>
              <a:rPr lang="en-GB" sz="2000" dirty="0" smtClean="0"/>
              <a:t>Unlike in relational databases, there are no tables, so there are no features associated with tables, such as columns and constraints on columns.</a:t>
            </a:r>
          </a:p>
          <a:p>
            <a:pPr algn="just"/>
            <a:r>
              <a:rPr lang="en-GB" sz="2000" dirty="0" smtClean="0"/>
              <a:t>There is no need for joins in key-value databases, so there are no foreign keys. </a:t>
            </a:r>
          </a:p>
          <a:p>
            <a:pPr algn="just"/>
            <a:r>
              <a:rPr lang="en-GB" sz="2000" dirty="0" smtClean="0"/>
              <a:t>Key-value databases do not support a rich query language such as SQL.</a:t>
            </a:r>
          </a:p>
          <a:p>
            <a:pPr algn="just"/>
            <a:r>
              <a:rPr lang="en-GB" sz="2000" dirty="0" smtClean="0"/>
              <a:t>Some key-value databases support buckets, or collections, for creating separate namespaces within a database. This can be used to implement something analogous to a </a:t>
            </a:r>
            <a:r>
              <a:rPr lang="en-US" sz="2000" dirty="0" smtClean="0"/>
              <a:t>relational schema.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600" b="1" dirty="0" smtClean="0"/>
              <a:t>Differences Between Key-Value and Relational Databases</a:t>
            </a:r>
            <a:endParaRPr lang="en-US" sz="2600" dirty="0"/>
          </a:p>
        </p:txBody>
      </p:sp>
      <p:pic>
        <p:nvPicPr>
          <p:cNvPr id="1026" name="Picture 2"/>
          <p:cNvPicPr>
            <a:picLocks noChangeAspect="1" noChangeArrowheads="1"/>
          </p:cNvPicPr>
          <p:nvPr/>
        </p:nvPicPr>
        <p:blipFill>
          <a:blip r:embed="rId2" cstate="print"/>
          <a:srcRect/>
          <a:stretch>
            <a:fillRect/>
          </a:stretch>
        </p:blipFill>
        <p:spPr bwMode="auto">
          <a:xfrm>
            <a:off x="1752600" y="1524000"/>
            <a:ext cx="4941577" cy="341948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683765" cy="676053"/>
          </a:xfrm>
        </p:spPr>
        <p:txBody>
          <a:bodyPr/>
          <a:lstStyle/>
          <a:p>
            <a:r>
              <a:rPr lang="en-IN" b="1" dirty="0" smtClean="0"/>
              <a:t>RIAK Database</a:t>
            </a:r>
            <a:endParaRPr lang="en-IN" b="1"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FD0CF5B1-76D5-4285-827D-F54498B16351}" type="slidenum">
              <a:rPr lang="en-IN" smtClean="0"/>
              <a:pPr/>
              <a:t>52</a:t>
            </a:fld>
            <a:endParaRPr lang="en-IN"/>
          </a:p>
        </p:txBody>
      </p:sp>
      <p:pic>
        <p:nvPicPr>
          <p:cNvPr id="6" name="Content Placeholder 5"/>
          <p:cNvPicPr>
            <a:picLocks noGrp="1" noChangeAspect="1"/>
          </p:cNvPicPr>
          <p:nvPr>
            <p:ph idx="1"/>
          </p:nvPr>
        </p:nvPicPr>
        <p:blipFill>
          <a:blip r:embed="rId2" cstate="print"/>
          <a:stretch>
            <a:fillRect/>
          </a:stretch>
        </p:blipFill>
        <p:spPr>
          <a:xfrm>
            <a:off x="1747940" y="1746120"/>
            <a:ext cx="5908969" cy="3425957"/>
          </a:xfrm>
          <a:prstGeom prst="rect">
            <a:avLst/>
          </a:prstGeom>
        </p:spPr>
      </p:pic>
    </p:spTree>
    <p:extLst>
      <p:ext uri="{BB962C8B-B14F-4D97-AF65-F5344CB8AC3E}">
        <p14:creationId xmlns:p14="http://schemas.microsoft.com/office/powerpoint/2010/main" xmlns="" val="23103007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r>
              <a:rPr lang="en-US" b="1" dirty="0" smtClean="0"/>
              <a:t>What is RIAK?</a:t>
            </a:r>
            <a:endParaRPr lang="en-US" b="1"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5" name="Content Placeholder 4"/>
          <p:cNvSpPr>
            <a:spLocks noGrp="1"/>
          </p:cNvSpPr>
          <p:nvPr>
            <p:ph sz="quarter" idx="1"/>
          </p:nvPr>
        </p:nvSpPr>
        <p:spPr/>
        <p:txBody>
          <a:bodyPr>
            <a:normAutofit/>
          </a:bodyPr>
          <a:lstStyle/>
          <a:p>
            <a:r>
              <a:rPr lang="en-US" sz="2000" dirty="0" smtClean="0"/>
              <a:t>Key Value store</a:t>
            </a:r>
          </a:p>
          <a:p>
            <a:r>
              <a:rPr lang="en-US" sz="2000" dirty="0" smtClean="0"/>
              <a:t>Distributed and horizontal Scalable</a:t>
            </a:r>
          </a:p>
          <a:p>
            <a:r>
              <a:rPr lang="en-US" sz="2000" dirty="0" smtClean="0"/>
              <a:t>Fault Tolerant</a:t>
            </a:r>
          </a:p>
          <a:p>
            <a:r>
              <a:rPr lang="en-US" sz="2000" dirty="0" smtClean="0"/>
              <a:t>Highly available</a:t>
            </a:r>
          </a:p>
          <a:p>
            <a:r>
              <a:rPr lang="en-US" sz="2000" dirty="0" smtClean="0"/>
              <a:t>Built for web</a:t>
            </a:r>
          </a:p>
          <a:p>
            <a:r>
              <a:rPr lang="en-US" sz="2000" dirty="0" smtClean="0"/>
              <a:t>Based on Amazon Dynamo</a:t>
            </a:r>
          </a:p>
          <a:p>
            <a:endParaRPr lang="en-US" sz="2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5" name="Content Placeholder 4"/>
          <p:cNvSpPr>
            <a:spLocks noGrp="1"/>
          </p:cNvSpPr>
          <p:nvPr>
            <p:ph sz="quarter" idx="1"/>
          </p:nvPr>
        </p:nvSpPr>
        <p:spPr/>
        <p:txBody>
          <a:bodyPr>
            <a:normAutofit/>
          </a:bodyPr>
          <a:lstStyle/>
          <a:p>
            <a:pPr algn="just"/>
            <a:r>
              <a:rPr lang="en-US" sz="2000" dirty="0" err="1" smtClean="0"/>
              <a:t>Riak</a:t>
            </a:r>
            <a:r>
              <a:rPr lang="en-US" sz="2000" dirty="0" smtClean="0"/>
              <a:t> is a highly resilient </a:t>
            </a:r>
            <a:r>
              <a:rPr lang="en-US" sz="2000" dirty="0" err="1" smtClean="0"/>
              <a:t>NoSQL</a:t>
            </a:r>
            <a:r>
              <a:rPr lang="en-US" sz="2000" dirty="0" smtClean="0"/>
              <a:t> database. </a:t>
            </a:r>
          </a:p>
          <a:p>
            <a:pPr algn="just"/>
            <a:r>
              <a:rPr lang="en-US" sz="2000" dirty="0" smtClean="0"/>
              <a:t>It ensures your most critical data is always available and that your Big Data applications can scale. </a:t>
            </a:r>
          </a:p>
          <a:p>
            <a:pPr algn="just"/>
            <a:r>
              <a:rPr lang="en-US" sz="2000" dirty="0" err="1" smtClean="0"/>
              <a:t>Riak</a:t>
            </a:r>
            <a:r>
              <a:rPr lang="en-US" sz="2000" dirty="0" smtClean="0"/>
              <a:t> KV can be </a:t>
            </a:r>
            <a:r>
              <a:rPr lang="en-US" sz="2000" dirty="0" err="1" smtClean="0"/>
              <a:t>operationalized</a:t>
            </a:r>
            <a:r>
              <a:rPr lang="en-US" sz="2000" dirty="0" smtClean="0"/>
              <a:t> at lower costs than both relational and other </a:t>
            </a:r>
            <a:r>
              <a:rPr lang="en-US" sz="2000" dirty="0" err="1" smtClean="0"/>
              <a:t>NoSQL</a:t>
            </a:r>
            <a:r>
              <a:rPr lang="en-US" sz="2000" dirty="0" smtClean="0"/>
              <a:t> databases, especially at scale. </a:t>
            </a:r>
          </a:p>
          <a:p>
            <a:pPr algn="just"/>
            <a:r>
              <a:rPr lang="en-US" sz="2000" dirty="0" smtClean="0"/>
              <a:t>Running on commodity hardware (</a:t>
            </a:r>
            <a:r>
              <a:rPr lang="en-US" sz="2000" b="1" dirty="0" smtClean="0"/>
              <a:t> </a:t>
            </a:r>
            <a:r>
              <a:rPr lang="en-US" sz="2000" dirty="0" smtClean="0">
                <a:solidFill>
                  <a:srgbClr val="0070C0"/>
                </a:solidFill>
              </a:rPr>
              <a:t>inexpensive, widely available and basically interchangeable with other hardware of its type</a:t>
            </a:r>
            <a:r>
              <a:rPr lang="en-US" sz="2000" dirty="0" smtClean="0"/>
              <a:t>)</a:t>
            </a:r>
          </a:p>
          <a:p>
            <a:pPr algn="just"/>
            <a:r>
              <a:rPr lang="en-US" sz="2000" dirty="0" err="1" smtClean="0"/>
              <a:t>Riak</a:t>
            </a:r>
            <a:r>
              <a:rPr lang="en-US" sz="2000" dirty="0" smtClean="0"/>
              <a:t> KV stores data as a combination of keys and values, and is a fundamentally content-agnostic database. </a:t>
            </a:r>
          </a:p>
          <a:p>
            <a:pPr algn="just"/>
            <a:r>
              <a:rPr lang="en-US" sz="2000" dirty="0" smtClean="0"/>
              <a:t>You can use it to store anything you want – JSON, XML, HTML, documents, binaries, images, and more. </a:t>
            </a:r>
          </a:p>
          <a:p>
            <a:pPr algn="just"/>
            <a:r>
              <a:rPr lang="en-US" sz="2000" dirty="0" smtClean="0"/>
              <a:t>Keys are simply binary values used to uniquely identify a value. </a:t>
            </a:r>
          </a:p>
          <a:p>
            <a:pPr algn="just"/>
            <a:endParaRPr lang="en-US" sz="2000" dirty="0"/>
          </a:p>
        </p:txBody>
      </p:sp>
      <p:sp>
        <p:nvSpPr>
          <p:cNvPr id="6" name="Title 1"/>
          <p:cNvSpPr>
            <a:spLocks noGrp="1"/>
          </p:cNvSpPr>
          <p:nvPr>
            <p:ph type="title"/>
          </p:nvPr>
        </p:nvSpPr>
        <p:spPr/>
        <p:txBody>
          <a:bodyPr/>
          <a:lstStyle/>
          <a:p>
            <a:r>
              <a:rPr lang="en-US" b="1" dirty="0" smtClean="0"/>
              <a:t>What is RIAK?</a:t>
            </a:r>
            <a:endParaRPr lang="en-US"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748375" y="583105"/>
            <a:ext cx="3647446" cy="624341"/>
          </a:xfrm>
          <a:prstGeom prst="rect">
            <a:avLst/>
          </a:prstGeom>
        </p:spPr>
        <p:txBody>
          <a:bodyPr vert="horz" wrap="square" lIns="0" tIns="8703" rIns="0" bIns="0" rtlCol="0" anchor="t">
            <a:spAutoFit/>
          </a:bodyPr>
          <a:lstStyle/>
          <a:p>
            <a:pPr marL="8703" algn="ctr">
              <a:spcBef>
                <a:spcPts val="69"/>
              </a:spcBef>
            </a:pPr>
            <a:r>
              <a:rPr sz="4000" b="1" spc="-559" dirty="0">
                <a:latin typeface="+mn-lt"/>
              </a:rPr>
              <a:t>KEY-VALUE</a:t>
            </a:r>
            <a:r>
              <a:rPr sz="4000" b="1" spc="-48" dirty="0">
                <a:latin typeface="+mn-lt"/>
              </a:rPr>
              <a:t> </a:t>
            </a:r>
            <a:r>
              <a:rPr sz="4000" b="1" spc="-586" dirty="0">
                <a:latin typeface="+mn-lt"/>
              </a:rPr>
              <a:t>STORE</a:t>
            </a:r>
            <a:endParaRPr sz="4000" b="1">
              <a:latin typeface="+mn-lt"/>
            </a:endParaRPr>
          </a:p>
        </p:txBody>
      </p:sp>
      <p:sp>
        <p:nvSpPr>
          <p:cNvPr id="4" name="object 4"/>
          <p:cNvSpPr txBox="1"/>
          <p:nvPr/>
        </p:nvSpPr>
        <p:spPr>
          <a:xfrm>
            <a:off x="533400" y="1295400"/>
            <a:ext cx="8001000" cy="3750069"/>
          </a:xfrm>
          <a:prstGeom prst="rect">
            <a:avLst/>
          </a:prstGeom>
        </p:spPr>
        <p:txBody>
          <a:bodyPr vert="horz" wrap="square" lIns="0" tIns="8703" rIns="0" bIns="0" rtlCol="0">
            <a:spAutoFit/>
          </a:bodyPr>
          <a:lstStyle/>
          <a:p>
            <a:pPr marL="217583" indent="-208879">
              <a:spcBef>
                <a:spcPts val="69"/>
              </a:spcBef>
              <a:buSzPct val="81578"/>
              <a:buChar char="•"/>
              <a:tabLst>
                <a:tab pos="217583" algn="l"/>
                <a:tab pos="1170595" algn="l"/>
                <a:tab pos="2844242" algn="l"/>
              </a:tabLst>
            </a:pPr>
            <a:r>
              <a:rPr sz="2604" spc="-199" dirty="0">
                <a:solidFill>
                  <a:srgbClr val="535353"/>
                </a:solidFill>
                <a:latin typeface="+mj-lt"/>
                <a:cs typeface="Arial"/>
              </a:rPr>
              <a:t>Simple	</a:t>
            </a:r>
            <a:r>
              <a:rPr sz="2604" spc="-127" dirty="0">
                <a:solidFill>
                  <a:srgbClr val="535353"/>
                </a:solidFill>
                <a:latin typeface="+mj-lt"/>
                <a:cs typeface="Arial"/>
              </a:rPr>
              <a:t>operations</a:t>
            </a:r>
            <a:r>
              <a:rPr sz="2604" spc="3" dirty="0">
                <a:solidFill>
                  <a:srgbClr val="535353"/>
                </a:solidFill>
                <a:latin typeface="+mj-lt"/>
                <a:cs typeface="Arial"/>
              </a:rPr>
              <a:t> </a:t>
            </a:r>
            <a:r>
              <a:rPr sz="2604" spc="-55" dirty="0">
                <a:solidFill>
                  <a:srgbClr val="535353"/>
                </a:solidFill>
                <a:latin typeface="+mj-lt"/>
                <a:cs typeface="Arial"/>
              </a:rPr>
              <a:t>-	</a:t>
            </a:r>
            <a:r>
              <a:rPr sz="2604" spc="-329" dirty="0">
                <a:solidFill>
                  <a:srgbClr val="535353"/>
                </a:solidFill>
                <a:latin typeface="+mj-lt"/>
                <a:cs typeface="Arial"/>
              </a:rPr>
              <a:t>GET, </a:t>
            </a:r>
            <a:r>
              <a:rPr lang="en-IN" sz="2604" spc="-329" dirty="0" smtClean="0">
                <a:solidFill>
                  <a:srgbClr val="535353"/>
                </a:solidFill>
                <a:latin typeface="+mj-lt"/>
                <a:cs typeface="Arial"/>
              </a:rPr>
              <a:t> </a:t>
            </a:r>
            <a:r>
              <a:rPr sz="2604" spc="-295" dirty="0" smtClean="0">
                <a:solidFill>
                  <a:srgbClr val="535353"/>
                </a:solidFill>
                <a:latin typeface="+mj-lt"/>
                <a:cs typeface="Arial"/>
              </a:rPr>
              <a:t>PUT</a:t>
            </a:r>
            <a:r>
              <a:rPr sz="2604" spc="-295" dirty="0">
                <a:solidFill>
                  <a:srgbClr val="535353"/>
                </a:solidFill>
                <a:latin typeface="+mj-lt"/>
                <a:cs typeface="Arial"/>
              </a:rPr>
              <a:t>,</a:t>
            </a:r>
            <a:r>
              <a:rPr sz="2604" spc="-106" dirty="0">
                <a:solidFill>
                  <a:srgbClr val="535353"/>
                </a:solidFill>
                <a:latin typeface="+mj-lt"/>
                <a:cs typeface="Arial"/>
              </a:rPr>
              <a:t> </a:t>
            </a:r>
            <a:r>
              <a:rPr lang="en-IN" sz="2604" spc="-106" dirty="0" smtClean="0">
                <a:solidFill>
                  <a:srgbClr val="535353"/>
                </a:solidFill>
                <a:latin typeface="+mj-lt"/>
                <a:cs typeface="Arial"/>
              </a:rPr>
              <a:t> </a:t>
            </a:r>
            <a:r>
              <a:rPr sz="2604" spc="-280" dirty="0" smtClean="0">
                <a:solidFill>
                  <a:srgbClr val="535353"/>
                </a:solidFill>
                <a:latin typeface="+mj-lt"/>
                <a:cs typeface="Arial"/>
              </a:rPr>
              <a:t>DELETE</a:t>
            </a:r>
            <a:endParaRPr sz="2604" dirty="0">
              <a:latin typeface="+mj-lt"/>
              <a:cs typeface="Arial"/>
            </a:endParaRPr>
          </a:p>
          <a:p>
            <a:pPr marL="217583" indent="-208879">
              <a:spcBef>
                <a:spcPts val="2426"/>
              </a:spcBef>
              <a:buSzPct val="81578"/>
              <a:buChar char="•"/>
              <a:tabLst>
                <a:tab pos="217583" algn="l"/>
                <a:tab pos="1284173" algn="l"/>
              </a:tabLst>
            </a:pPr>
            <a:r>
              <a:rPr sz="2604" spc="-226" dirty="0">
                <a:solidFill>
                  <a:srgbClr val="535353"/>
                </a:solidFill>
                <a:latin typeface="+mj-lt"/>
                <a:cs typeface="Arial"/>
              </a:rPr>
              <a:t>Value</a:t>
            </a:r>
            <a:r>
              <a:rPr sz="2604" spc="3" dirty="0">
                <a:solidFill>
                  <a:srgbClr val="535353"/>
                </a:solidFill>
                <a:latin typeface="+mj-lt"/>
                <a:cs typeface="Arial"/>
              </a:rPr>
              <a:t> </a:t>
            </a:r>
            <a:r>
              <a:rPr sz="2604" spc="-236" dirty="0" smtClean="0">
                <a:solidFill>
                  <a:srgbClr val="535353"/>
                </a:solidFill>
                <a:latin typeface="+mj-lt"/>
                <a:cs typeface="Arial"/>
              </a:rPr>
              <a:t>is</a:t>
            </a:r>
            <a:r>
              <a:rPr lang="en-IN" sz="2604" spc="-236" dirty="0" smtClean="0">
                <a:solidFill>
                  <a:srgbClr val="535353"/>
                </a:solidFill>
                <a:latin typeface="+mj-lt"/>
                <a:cs typeface="Arial"/>
              </a:rPr>
              <a:t> </a:t>
            </a:r>
            <a:r>
              <a:rPr sz="2604" spc="-168" dirty="0" smtClean="0">
                <a:solidFill>
                  <a:srgbClr val="535353"/>
                </a:solidFill>
                <a:latin typeface="+mj-lt"/>
                <a:cs typeface="Arial"/>
              </a:rPr>
              <a:t>opaque </a:t>
            </a:r>
            <a:r>
              <a:rPr sz="2604" spc="-127" dirty="0">
                <a:solidFill>
                  <a:srgbClr val="535353"/>
                </a:solidFill>
                <a:latin typeface="+mj-lt"/>
                <a:cs typeface="Arial"/>
              </a:rPr>
              <a:t>(mostly), </a:t>
            </a:r>
            <a:r>
              <a:rPr sz="2604" spc="-62" dirty="0">
                <a:solidFill>
                  <a:srgbClr val="535353"/>
                </a:solidFill>
                <a:latin typeface="+mj-lt"/>
                <a:cs typeface="Arial"/>
              </a:rPr>
              <a:t>with</a:t>
            </a:r>
            <a:r>
              <a:rPr sz="2604" spc="78" dirty="0">
                <a:solidFill>
                  <a:srgbClr val="535353"/>
                </a:solidFill>
                <a:latin typeface="+mj-lt"/>
                <a:cs typeface="Arial"/>
              </a:rPr>
              <a:t> </a:t>
            </a:r>
            <a:r>
              <a:rPr sz="2604" spc="-174" dirty="0">
                <a:solidFill>
                  <a:srgbClr val="535353"/>
                </a:solidFill>
                <a:latin typeface="+mj-lt"/>
                <a:cs typeface="Arial"/>
              </a:rPr>
              <a:t>metadata</a:t>
            </a:r>
            <a:endParaRPr sz="2604" dirty="0">
              <a:latin typeface="+mj-lt"/>
              <a:cs typeface="Arial"/>
            </a:endParaRPr>
          </a:p>
          <a:p>
            <a:pPr marL="217583" indent="-208879">
              <a:spcBef>
                <a:spcPts val="2426"/>
              </a:spcBef>
              <a:buSzPct val="81578"/>
              <a:buChar char="•"/>
              <a:tabLst>
                <a:tab pos="217583" algn="l"/>
              </a:tabLst>
            </a:pPr>
            <a:r>
              <a:rPr sz="2604" spc="-199" dirty="0">
                <a:solidFill>
                  <a:srgbClr val="535353"/>
                </a:solidFill>
                <a:latin typeface="+mj-lt"/>
                <a:cs typeface="Arial"/>
              </a:rPr>
              <a:t>Extras,</a:t>
            </a:r>
            <a:r>
              <a:rPr sz="2604" spc="-216" dirty="0">
                <a:solidFill>
                  <a:srgbClr val="535353"/>
                </a:solidFill>
                <a:latin typeface="+mj-lt"/>
                <a:cs typeface="Arial"/>
              </a:rPr>
              <a:t> </a:t>
            </a:r>
            <a:r>
              <a:rPr sz="2604" spc="-250" dirty="0">
                <a:solidFill>
                  <a:srgbClr val="535353"/>
                </a:solidFill>
                <a:latin typeface="+mj-lt"/>
                <a:cs typeface="Arial"/>
              </a:rPr>
              <a:t>e.g.</a:t>
            </a:r>
            <a:endParaRPr sz="2604" dirty="0">
              <a:latin typeface="+mj-lt"/>
              <a:cs typeface="Arial"/>
            </a:endParaRPr>
          </a:p>
          <a:p>
            <a:pPr marL="478682" lvl="1" indent="-208879">
              <a:spcBef>
                <a:spcPts val="2494"/>
              </a:spcBef>
              <a:buSzPct val="81666"/>
              <a:buChar char="•"/>
              <a:tabLst>
                <a:tab pos="478247" algn="l"/>
                <a:tab pos="478682" algn="l"/>
              </a:tabLst>
            </a:pPr>
            <a:r>
              <a:rPr sz="2056" spc="-144" dirty="0">
                <a:solidFill>
                  <a:srgbClr val="535353"/>
                </a:solidFill>
                <a:latin typeface="+mj-lt"/>
                <a:cs typeface="Arial"/>
              </a:rPr>
              <a:t>Secondary </a:t>
            </a:r>
            <a:r>
              <a:rPr sz="2056" spc="-154" dirty="0">
                <a:solidFill>
                  <a:srgbClr val="535353"/>
                </a:solidFill>
                <a:latin typeface="+mj-lt"/>
                <a:cs typeface="Arial"/>
              </a:rPr>
              <a:t>Indexes</a:t>
            </a:r>
            <a:r>
              <a:rPr sz="2056" spc="137" dirty="0">
                <a:solidFill>
                  <a:srgbClr val="535353"/>
                </a:solidFill>
                <a:latin typeface="+mj-lt"/>
                <a:cs typeface="Arial"/>
              </a:rPr>
              <a:t> </a:t>
            </a:r>
            <a:r>
              <a:rPr sz="2056" spc="-48" dirty="0">
                <a:solidFill>
                  <a:srgbClr val="535353"/>
                </a:solidFill>
                <a:latin typeface="+mj-lt"/>
                <a:cs typeface="Arial"/>
              </a:rPr>
              <a:t>(2i)</a:t>
            </a:r>
            <a:endParaRPr sz="2056" dirty="0">
              <a:latin typeface="+mj-lt"/>
              <a:cs typeface="Arial"/>
            </a:endParaRPr>
          </a:p>
          <a:p>
            <a:pPr lvl="1">
              <a:spcBef>
                <a:spcPts val="24"/>
              </a:spcBef>
              <a:buClr>
                <a:srgbClr val="535353"/>
              </a:buClr>
              <a:buFont typeface="Arial"/>
              <a:buChar char="•"/>
            </a:pPr>
            <a:endParaRPr sz="2124" dirty="0">
              <a:latin typeface="+mj-lt"/>
              <a:cs typeface="Arial"/>
            </a:endParaRPr>
          </a:p>
          <a:p>
            <a:pPr marL="478682" lvl="1" indent="-208879">
              <a:buSzPct val="81666"/>
              <a:buChar char="•"/>
              <a:tabLst>
                <a:tab pos="478247" algn="l"/>
                <a:tab pos="478682" algn="l"/>
              </a:tabLst>
            </a:pPr>
            <a:r>
              <a:rPr sz="2056" spc="-168" dirty="0">
                <a:solidFill>
                  <a:srgbClr val="535353"/>
                </a:solidFill>
                <a:latin typeface="+mj-lt"/>
                <a:cs typeface="Arial"/>
              </a:rPr>
              <a:t>MapReduce</a:t>
            </a:r>
            <a:endParaRPr sz="2056" dirty="0">
              <a:latin typeface="+mj-lt"/>
              <a:cs typeface="Arial"/>
            </a:endParaRPr>
          </a:p>
          <a:p>
            <a:pPr lvl="1">
              <a:spcBef>
                <a:spcPts val="24"/>
              </a:spcBef>
              <a:buClr>
                <a:srgbClr val="535353"/>
              </a:buClr>
              <a:buFont typeface="Arial"/>
              <a:buChar char="•"/>
            </a:pPr>
            <a:endParaRPr sz="2124" dirty="0">
              <a:latin typeface="+mj-lt"/>
              <a:cs typeface="Arial"/>
            </a:endParaRPr>
          </a:p>
          <a:p>
            <a:pPr marL="478682" lvl="1" indent="-208879">
              <a:buSzPct val="81666"/>
              <a:buChar char="•"/>
              <a:tabLst>
                <a:tab pos="478247" algn="l"/>
                <a:tab pos="478682" algn="l"/>
              </a:tabLst>
            </a:pPr>
            <a:r>
              <a:rPr sz="2056" spc="-69" dirty="0">
                <a:solidFill>
                  <a:srgbClr val="535353"/>
                </a:solidFill>
                <a:latin typeface="+mj-lt"/>
                <a:cs typeface="Arial"/>
              </a:rPr>
              <a:t>Commit</a:t>
            </a:r>
            <a:r>
              <a:rPr sz="2056" spc="-7" dirty="0">
                <a:solidFill>
                  <a:srgbClr val="535353"/>
                </a:solidFill>
                <a:latin typeface="+mj-lt"/>
                <a:cs typeface="Arial"/>
              </a:rPr>
              <a:t> </a:t>
            </a:r>
            <a:r>
              <a:rPr sz="2056" spc="-106" dirty="0">
                <a:solidFill>
                  <a:srgbClr val="535353"/>
                </a:solidFill>
                <a:latin typeface="+mj-lt"/>
                <a:cs typeface="Arial"/>
              </a:rPr>
              <a:t>Hooks</a:t>
            </a:r>
            <a:endParaRPr sz="2056" dirty="0">
              <a:latin typeface="+mj-lt"/>
              <a:cs typeface="Arial"/>
            </a:endParaRPr>
          </a:p>
        </p:txBody>
      </p:sp>
      <p:sp>
        <p:nvSpPr>
          <p:cNvPr id="7" name="object 7"/>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55</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346600126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4715" y="583105"/>
            <a:ext cx="5594535" cy="624341"/>
          </a:xfrm>
          <a:prstGeom prst="rect">
            <a:avLst/>
          </a:prstGeom>
        </p:spPr>
        <p:txBody>
          <a:bodyPr vert="horz" wrap="square" lIns="0" tIns="8703" rIns="0" bIns="0" rtlCol="0" anchor="t">
            <a:spAutoFit/>
          </a:bodyPr>
          <a:lstStyle/>
          <a:p>
            <a:pPr marL="8703" algn="ctr">
              <a:spcBef>
                <a:spcPts val="69"/>
              </a:spcBef>
            </a:pPr>
            <a:r>
              <a:rPr sz="4000" b="1" spc="-230" dirty="0"/>
              <a:t>HORIZONTALLY</a:t>
            </a:r>
            <a:r>
              <a:rPr sz="4000" b="1" spc="-62" dirty="0"/>
              <a:t> </a:t>
            </a:r>
            <a:r>
              <a:rPr sz="4000" b="1" spc="-425" dirty="0"/>
              <a:t>SCALABLE</a:t>
            </a:r>
            <a:endParaRPr sz="4000" b="1" dirty="0"/>
          </a:p>
        </p:txBody>
      </p:sp>
      <p:sp>
        <p:nvSpPr>
          <p:cNvPr id="3" name="object 3"/>
          <p:cNvSpPr txBox="1"/>
          <p:nvPr/>
        </p:nvSpPr>
        <p:spPr>
          <a:xfrm>
            <a:off x="457200" y="1295400"/>
            <a:ext cx="8153400" cy="3993853"/>
          </a:xfrm>
          <a:prstGeom prst="rect">
            <a:avLst/>
          </a:prstGeom>
        </p:spPr>
        <p:txBody>
          <a:bodyPr vert="horz" wrap="square" lIns="0" tIns="8703" rIns="0" bIns="0" rtlCol="0">
            <a:spAutoFit/>
          </a:bodyPr>
          <a:lstStyle/>
          <a:p>
            <a:pPr marL="217583" indent="-208879">
              <a:spcBef>
                <a:spcPts val="69"/>
              </a:spcBef>
              <a:buSzPct val="81578"/>
              <a:buChar char="•"/>
              <a:tabLst>
                <a:tab pos="217583" algn="l"/>
                <a:tab pos="3324229" algn="l"/>
                <a:tab pos="5153230" algn="l"/>
                <a:tab pos="5386479" algn="l"/>
              </a:tabLst>
            </a:pPr>
            <a:r>
              <a:rPr sz="2604" spc="-117" dirty="0">
                <a:solidFill>
                  <a:srgbClr val="535353"/>
                </a:solidFill>
                <a:cs typeface="Arial"/>
              </a:rPr>
              <a:t>Default</a:t>
            </a:r>
            <a:r>
              <a:rPr sz="2604" spc="7" dirty="0">
                <a:solidFill>
                  <a:srgbClr val="535353"/>
                </a:solidFill>
                <a:cs typeface="Arial"/>
              </a:rPr>
              <a:t> </a:t>
            </a:r>
            <a:r>
              <a:rPr sz="2604" spc="-117" dirty="0">
                <a:solidFill>
                  <a:srgbClr val="535353"/>
                </a:solidFill>
                <a:cs typeface="Arial"/>
              </a:rPr>
              <a:t>configuration</a:t>
            </a:r>
            <a:r>
              <a:rPr sz="2604" spc="10" dirty="0">
                <a:solidFill>
                  <a:srgbClr val="535353"/>
                </a:solidFill>
                <a:cs typeface="Arial"/>
              </a:rPr>
              <a:t> </a:t>
            </a:r>
            <a:r>
              <a:rPr sz="2604" spc="-236" dirty="0">
                <a:solidFill>
                  <a:srgbClr val="535353"/>
                </a:solidFill>
                <a:cs typeface="Arial"/>
              </a:rPr>
              <a:t>is	</a:t>
            </a:r>
            <a:r>
              <a:rPr sz="2604" spc="-120" dirty="0">
                <a:solidFill>
                  <a:srgbClr val="535353"/>
                </a:solidFill>
                <a:cs typeface="Arial"/>
              </a:rPr>
              <a:t>optimized</a:t>
            </a:r>
            <a:r>
              <a:rPr sz="2604" spc="3" dirty="0">
                <a:solidFill>
                  <a:srgbClr val="535353"/>
                </a:solidFill>
                <a:cs typeface="Arial"/>
              </a:rPr>
              <a:t> </a:t>
            </a:r>
            <a:r>
              <a:rPr sz="2604" spc="-55" dirty="0">
                <a:solidFill>
                  <a:srgbClr val="535353"/>
                </a:solidFill>
                <a:cs typeface="Arial"/>
              </a:rPr>
              <a:t>for	</a:t>
            </a:r>
            <a:r>
              <a:rPr sz="2604" spc="-339" dirty="0">
                <a:solidFill>
                  <a:srgbClr val="535353"/>
                </a:solidFill>
                <a:cs typeface="Arial"/>
              </a:rPr>
              <a:t>a	</a:t>
            </a:r>
            <a:r>
              <a:rPr sz="2604" spc="-144" dirty="0">
                <a:solidFill>
                  <a:srgbClr val="535353"/>
                </a:solidFill>
                <a:cs typeface="Arial"/>
              </a:rPr>
              <a:t>cluster</a:t>
            </a:r>
            <a:endParaRPr sz="2604" dirty="0">
              <a:cs typeface="Arial"/>
            </a:endParaRPr>
          </a:p>
          <a:p>
            <a:pPr marL="217583" indent="-208879">
              <a:spcBef>
                <a:spcPts val="2426"/>
              </a:spcBef>
              <a:buSzPct val="81578"/>
              <a:buChar char="•"/>
              <a:tabLst>
                <a:tab pos="217583" algn="l"/>
                <a:tab pos="1173206" algn="l"/>
                <a:tab pos="1815946" algn="l"/>
                <a:tab pos="2379920" algn="l"/>
                <a:tab pos="3022660" algn="l"/>
                <a:tab pos="4479594" algn="l"/>
              </a:tabLst>
            </a:pPr>
            <a:r>
              <a:rPr sz="2604" spc="-62" dirty="0">
                <a:solidFill>
                  <a:srgbClr val="535353"/>
                </a:solidFill>
                <a:cs typeface="Arial"/>
              </a:rPr>
              <a:t>Query	</a:t>
            </a:r>
            <a:r>
              <a:rPr sz="2604" spc="-147" dirty="0">
                <a:solidFill>
                  <a:srgbClr val="535353"/>
                </a:solidFill>
                <a:cs typeface="Arial"/>
              </a:rPr>
              <a:t>load	</a:t>
            </a:r>
            <a:r>
              <a:rPr sz="2604" spc="-212" dirty="0">
                <a:solidFill>
                  <a:srgbClr val="535353"/>
                </a:solidFill>
                <a:cs typeface="Arial"/>
              </a:rPr>
              <a:t>and	</a:t>
            </a:r>
            <a:r>
              <a:rPr sz="2604" spc="-185" dirty="0">
                <a:solidFill>
                  <a:srgbClr val="535353"/>
                </a:solidFill>
                <a:cs typeface="Arial"/>
              </a:rPr>
              <a:t>data	</a:t>
            </a:r>
            <a:r>
              <a:rPr sz="2604" spc="-182" dirty="0">
                <a:solidFill>
                  <a:srgbClr val="535353"/>
                </a:solidFill>
                <a:cs typeface="Arial"/>
              </a:rPr>
              <a:t>are</a:t>
            </a:r>
            <a:r>
              <a:rPr sz="2604" dirty="0">
                <a:solidFill>
                  <a:srgbClr val="535353"/>
                </a:solidFill>
                <a:cs typeface="Arial"/>
              </a:rPr>
              <a:t> </a:t>
            </a:r>
            <a:r>
              <a:rPr sz="2604" spc="-195" dirty="0">
                <a:solidFill>
                  <a:srgbClr val="535353"/>
                </a:solidFill>
                <a:cs typeface="Arial"/>
              </a:rPr>
              <a:t>spread	</a:t>
            </a:r>
            <a:r>
              <a:rPr sz="2604" spc="-192" dirty="0">
                <a:solidFill>
                  <a:srgbClr val="535353"/>
                </a:solidFill>
                <a:cs typeface="Arial"/>
              </a:rPr>
              <a:t>evenly</a:t>
            </a:r>
            <a:endParaRPr sz="2604" dirty="0">
              <a:cs typeface="Arial"/>
            </a:endParaRPr>
          </a:p>
          <a:p>
            <a:pPr marL="217583" indent="-208879">
              <a:spcBef>
                <a:spcPts val="2426"/>
              </a:spcBef>
              <a:buSzPct val="81578"/>
              <a:buChar char="•"/>
              <a:tabLst>
                <a:tab pos="217583" algn="l"/>
                <a:tab pos="866850" algn="l"/>
                <a:tab pos="1661462" algn="l"/>
                <a:tab pos="3102730" algn="l"/>
              </a:tabLst>
            </a:pPr>
            <a:r>
              <a:rPr sz="2604" spc="-82" dirty="0">
                <a:solidFill>
                  <a:srgbClr val="535353"/>
                </a:solidFill>
                <a:cs typeface="Arial"/>
              </a:rPr>
              <a:t>Add	</a:t>
            </a:r>
            <a:r>
              <a:rPr sz="2604" spc="-103" dirty="0">
                <a:solidFill>
                  <a:srgbClr val="535353"/>
                </a:solidFill>
                <a:cs typeface="Arial"/>
              </a:rPr>
              <a:t>more	</a:t>
            </a:r>
            <a:r>
              <a:rPr sz="2604" spc="-185" dirty="0">
                <a:solidFill>
                  <a:srgbClr val="535353"/>
                </a:solidFill>
                <a:cs typeface="Arial"/>
              </a:rPr>
              <a:t>nodes</a:t>
            </a:r>
            <a:r>
              <a:rPr sz="2604" dirty="0">
                <a:solidFill>
                  <a:srgbClr val="535353"/>
                </a:solidFill>
                <a:cs typeface="Arial"/>
              </a:rPr>
              <a:t> </a:t>
            </a:r>
            <a:r>
              <a:rPr sz="2604" spc="-212" dirty="0">
                <a:solidFill>
                  <a:srgbClr val="535353"/>
                </a:solidFill>
                <a:cs typeface="Arial"/>
              </a:rPr>
              <a:t>and	</a:t>
            </a:r>
            <a:r>
              <a:rPr sz="2604" spc="-161" dirty="0">
                <a:solidFill>
                  <a:srgbClr val="535353"/>
                </a:solidFill>
                <a:cs typeface="Arial"/>
              </a:rPr>
              <a:t>get</a:t>
            </a:r>
            <a:r>
              <a:rPr sz="2604" spc="-3" dirty="0">
                <a:solidFill>
                  <a:srgbClr val="535353"/>
                </a:solidFill>
                <a:cs typeface="Arial"/>
              </a:rPr>
              <a:t> </a:t>
            </a:r>
            <a:r>
              <a:rPr sz="2604" spc="-134" dirty="0">
                <a:solidFill>
                  <a:srgbClr val="535353"/>
                </a:solidFill>
                <a:cs typeface="Arial"/>
              </a:rPr>
              <a:t>more:</a:t>
            </a:r>
            <a:endParaRPr sz="2604" dirty="0">
              <a:cs typeface="Arial"/>
            </a:endParaRPr>
          </a:p>
          <a:p>
            <a:pPr marL="478682" lvl="1" indent="-208879">
              <a:spcBef>
                <a:spcPts val="2494"/>
              </a:spcBef>
              <a:buSzPct val="81666"/>
              <a:buChar char="•"/>
              <a:tabLst>
                <a:tab pos="478247" algn="l"/>
                <a:tab pos="478682" algn="l"/>
              </a:tabLst>
            </a:pPr>
            <a:r>
              <a:rPr sz="2400" spc="-134" dirty="0" smtClean="0">
                <a:solidFill>
                  <a:srgbClr val="535353"/>
                </a:solidFill>
                <a:cs typeface="Arial"/>
              </a:rPr>
              <a:t>op</a:t>
            </a:r>
            <a:r>
              <a:rPr lang="en-IN" sz="2400" spc="-134" dirty="0" err="1" smtClean="0">
                <a:solidFill>
                  <a:srgbClr val="535353"/>
                </a:solidFill>
                <a:cs typeface="Arial"/>
              </a:rPr>
              <a:t>erations</a:t>
            </a:r>
            <a:r>
              <a:rPr sz="2400" spc="-134" dirty="0" smtClean="0">
                <a:solidFill>
                  <a:srgbClr val="535353"/>
                </a:solidFill>
                <a:cs typeface="Arial"/>
              </a:rPr>
              <a:t>/second</a:t>
            </a:r>
            <a:endParaRPr sz="2400" dirty="0">
              <a:cs typeface="Arial"/>
            </a:endParaRPr>
          </a:p>
          <a:p>
            <a:pPr lvl="1">
              <a:spcBef>
                <a:spcPts val="24"/>
              </a:spcBef>
              <a:buClr>
                <a:srgbClr val="535353"/>
              </a:buClr>
              <a:buFont typeface="Arial"/>
              <a:buChar char="•"/>
            </a:pPr>
            <a:endParaRPr sz="2400" dirty="0">
              <a:cs typeface="Arial"/>
            </a:endParaRPr>
          </a:p>
          <a:p>
            <a:pPr marL="478682" lvl="1" indent="-208879">
              <a:buSzPct val="81666"/>
              <a:buChar char="•"/>
              <a:tabLst>
                <a:tab pos="478247" algn="l"/>
                <a:tab pos="478682" algn="l"/>
              </a:tabLst>
            </a:pPr>
            <a:r>
              <a:rPr sz="2400" spc="-134" dirty="0">
                <a:solidFill>
                  <a:srgbClr val="535353"/>
                </a:solidFill>
                <a:cs typeface="Arial"/>
              </a:rPr>
              <a:t>storage</a:t>
            </a:r>
            <a:r>
              <a:rPr sz="2400" spc="-7" dirty="0">
                <a:solidFill>
                  <a:srgbClr val="535353"/>
                </a:solidFill>
                <a:cs typeface="Arial"/>
              </a:rPr>
              <a:t> </a:t>
            </a:r>
            <a:r>
              <a:rPr sz="2400" spc="-147" dirty="0">
                <a:solidFill>
                  <a:srgbClr val="535353"/>
                </a:solidFill>
                <a:cs typeface="Arial"/>
              </a:rPr>
              <a:t>capacity</a:t>
            </a:r>
            <a:endParaRPr sz="2400" dirty="0">
              <a:cs typeface="Arial"/>
            </a:endParaRPr>
          </a:p>
          <a:p>
            <a:pPr lvl="1">
              <a:spcBef>
                <a:spcPts val="24"/>
              </a:spcBef>
              <a:buClr>
                <a:srgbClr val="535353"/>
              </a:buClr>
              <a:buFont typeface="Arial"/>
              <a:buChar char="•"/>
            </a:pPr>
            <a:endParaRPr sz="2400" dirty="0">
              <a:cs typeface="Arial"/>
            </a:endParaRPr>
          </a:p>
          <a:p>
            <a:pPr marL="478682" lvl="1" indent="-208879">
              <a:buSzPct val="81666"/>
              <a:buChar char="•"/>
              <a:tabLst>
                <a:tab pos="478247" algn="l"/>
                <a:tab pos="478682" algn="l"/>
              </a:tabLst>
            </a:pPr>
            <a:r>
              <a:rPr sz="2400" spc="-99" dirty="0">
                <a:solidFill>
                  <a:srgbClr val="535353"/>
                </a:solidFill>
                <a:cs typeface="Arial"/>
              </a:rPr>
              <a:t>compute </a:t>
            </a:r>
            <a:r>
              <a:rPr sz="2400" spc="-78" dirty="0">
                <a:solidFill>
                  <a:srgbClr val="535353"/>
                </a:solidFill>
                <a:cs typeface="Arial"/>
              </a:rPr>
              <a:t>power </a:t>
            </a:r>
            <a:r>
              <a:rPr sz="2400" spc="-34" dirty="0">
                <a:solidFill>
                  <a:srgbClr val="535353"/>
                </a:solidFill>
                <a:cs typeface="Arial"/>
              </a:rPr>
              <a:t>(for</a:t>
            </a:r>
            <a:r>
              <a:rPr sz="2400" spc="168" dirty="0">
                <a:solidFill>
                  <a:srgbClr val="535353"/>
                </a:solidFill>
                <a:cs typeface="Arial"/>
              </a:rPr>
              <a:t> </a:t>
            </a:r>
            <a:r>
              <a:rPr sz="2400" spc="-137" dirty="0">
                <a:solidFill>
                  <a:srgbClr val="535353"/>
                </a:solidFill>
                <a:cs typeface="Arial"/>
              </a:rPr>
              <a:t>Map/Reduce</a:t>
            </a:r>
            <a:r>
              <a:rPr sz="2400" spc="-137" dirty="0" smtClean="0">
                <a:solidFill>
                  <a:srgbClr val="535353"/>
                </a:solidFill>
                <a:cs typeface="Arial"/>
              </a:rPr>
              <a:t>)</a:t>
            </a:r>
            <a:endParaRPr sz="2400" dirty="0">
              <a:cs typeface="Arial"/>
            </a:endParaRPr>
          </a:p>
        </p:txBody>
      </p:sp>
      <p:sp>
        <p:nvSpPr>
          <p:cNvPr id="6" name="object 6"/>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56</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26093535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457200"/>
            <a:ext cx="3635697" cy="624341"/>
          </a:xfrm>
          <a:prstGeom prst="rect">
            <a:avLst/>
          </a:prstGeom>
        </p:spPr>
        <p:txBody>
          <a:bodyPr vert="horz" wrap="square" lIns="0" tIns="8703" rIns="0" bIns="0" rtlCol="0" anchor="t">
            <a:spAutoFit/>
          </a:bodyPr>
          <a:lstStyle/>
          <a:p>
            <a:pPr marL="8703">
              <a:spcBef>
                <a:spcPts val="69"/>
              </a:spcBef>
            </a:pPr>
            <a:r>
              <a:rPr sz="4000" b="1" spc="-459" dirty="0" smtClean="0"/>
              <a:t>FAULT</a:t>
            </a:r>
            <a:r>
              <a:rPr lang="en-IN" sz="4000" b="1" spc="-459" dirty="0" smtClean="0"/>
              <a:t>    </a:t>
            </a:r>
            <a:r>
              <a:rPr sz="4000" b="1" spc="-744" dirty="0" smtClean="0"/>
              <a:t> </a:t>
            </a:r>
            <a:r>
              <a:rPr lang="en-IN" sz="4000" b="1" spc="-744" dirty="0" smtClean="0"/>
              <a:t>  </a:t>
            </a:r>
            <a:r>
              <a:rPr sz="4000" b="1" spc="-291" dirty="0" smtClean="0"/>
              <a:t>TOLERANT</a:t>
            </a:r>
            <a:endParaRPr sz="4000" b="1" dirty="0"/>
          </a:p>
        </p:txBody>
      </p:sp>
      <p:sp>
        <p:nvSpPr>
          <p:cNvPr id="3" name="object 3"/>
          <p:cNvSpPr txBox="1"/>
          <p:nvPr/>
        </p:nvSpPr>
        <p:spPr>
          <a:xfrm>
            <a:off x="457200" y="1295400"/>
            <a:ext cx="8077200" cy="3899597"/>
          </a:xfrm>
          <a:prstGeom prst="rect">
            <a:avLst/>
          </a:prstGeom>
        </p:spPr>
        <p:txBody>
          <a:bodyPr vert="horz" wrap="square" lIns="0" tIns="8703" rIns="0" bIns="0" rtlCol="0">
            <a:spAutoFit/>
          </a:bodyPr>
          <a:lstStyle/>
          <a:p>
            <a:pPr marL="217583" indent="-208879">
              <a:spcBef>
                <a:spcPts val="69"/>
              </a:spcBef>
              <a:buSzPct val="81578"/>
              <a:buChar char="•"/>
              <a:tabLst>
                <a:tab pos="217583" algn="l"/>
                <a:tab pos="654054" algn="l"/>
                <a:tab pos="3980894" algn="l"/>
                <a:tab pos="4176283" algn="l"/>
                <a:tab pos="4609273" algn="l"/>
                <a:tab pos="5404320" algn="l"/>
                <a:tab pos="6168471" algn="l"/>
              </a:tabLst>
            </a:pPr>
            <a:r>
              <a:rPr sz="2400" spc="-62" dirty="0">
                <a:solidFill>
                  <a:srgbClr val="535353"/>
                </a:solidFill>
                <a:cs typeface="Arial"/>
              </a:rPr>
              <a:t>All	</a:t>
            </a:r>
            <a:r>
              <a:rPr sz="2400" spc="-185" dirty="0">
                <a:solidFill>
                  <a:srgbClr val="535353"/>
                </a:solidFill>
                <a:cs typeface="Arial"/>
              </a:rPr>
              <a:t>nodes</a:t>
            </a:r>
            <a:r>
              <a:rPr sz="2400" spc="10" dirty="0">
                <a:solidFill>
                  <a:srgbClr val="535353"/>
                </a:solidFill>
                <a:cs typeface="Arial"/>
              </a:rPr>
              <a:t> </a:t>
            </a:r>
            <a:r>
              <a:rPr sz="2400" spc="-110" dirty="0">
                <a:solidFill>
                  <a:srgbClr val="535353"/>
                </a:solidFill>
                <a:cs typeface="Arial"/>
              </a:rPr>
              <a:t>participate</a:t>
            </a:r>
            <a:r>
              <a:rPr sz="2400" spc="10" dirty="0">
                <a:solidFill>
                  <a:srgbClr val="535353"/>
                </a:solidFill>
                <a:cs typeface="Arial"/>
              </a:rPr>
              <a:t> </a:t>
            </a:r>
            <a:r>
              <a:rPr sz="2400" spc="-182" dirty="0">
                <a:solidFill>
                  <a:srgbClr val="535353"/>
                </a:solidFill>
                <a:cs typeface="Arial"/>
              </a:rPr>
              <a:t>equally	</a:t>
            </a:r>
            <a:r>
              <a:rPr sz="2400" spc="-55" dirty="0">
                <a:solidFill>
                  <a:srgbClr val="535353"/>
                </a:solidFill>
                <a:cs typeface="Arial"/>
              </a:rPr>
              <a:t>-	</a:t>
            </a:r>
            <a:r>
              <a:rPr sz="2400" spc="-106" dirty="0">
                <a:solidFill>
                  <a:srgbClr val="535353"/>
                </a:solidFill>
                <a:cs typeface="Arial"/>
              </a:rPr>
              <a:t>no	</a:t>
            </a:r>
            <a:r>
              <a:rPr sz="2400" spc="-212" dirty="0">
                <a:solidFill>
                  <a:srgbClr val="535353"/>
                </a:solidFill>
                <a:cs typeface="Arial"/>
              </a:rPr>
              <a:t>single	</a:t>
            </a:r>
            <a:r>
              <a:rPr sz="2400" spc="-72" dirty="0">
                <a:solidFill>
                  <a:srgbClr val="535353"/>
                </a:solidFill>
                <a:cs typeface="Arial"/>
              </a:rPr>
              <a:t>point	</a:t>
            </a:r>
            <a:r>
              <a:rPr sz="2400" spc="-69" dirty="0">
                <a:solidFill>
                  <a:srgbClr val="535353"/>
                </a:solidFill>
                <a:cs typeface="Arial"/>
              </a:rPr>
              <a:t>of </a:t>
            </a:r>
            <a:r>
              <a:rPr sz="2400" spc="-144" dirty="0">
                <a:solidFill>
                  <a:srgbClr val="535353"/>
                </a:solidFill>
                <a:cs typeface="Arial"/>
              </a:rPr>
              <a:t>failure</a:t>
            </a:r>
            <a:r>
              <a:rPr sz="2400" spc="31" dirty="0">
                <a:solidFill>
                  <a:srgbClr val="535353"/>
                </a:solidFill>
                <a:cs typeface="Arial"/>
              </a:rPr>
              <a:t> </a:t>
            </a:r>
            <a:r>
              <a:rPr sz="2400" spc="-212" dirty="0">
                <a:solidFill>
                  <a:srgbClr val="535353"/>
                </a:solidFill>
                <a:cs typeface="Arial"/>
              </a:rPr>
              <a:t>(SPOF)</a:t>
            </a:r>
            <a:endParaRPr sz="2400" dirty="0">
              <a:cs typeface="Arial"/>
            </a:endParaRPr>
          </a:p>
          <a:p>
            <a:pPr marL="217583" indent="-208879">
              <a:spcBef>
                <a:spcPts val="2426"/>
              </a:spcBef>
              <a:buSzPct val="81578"/>
              <a:buChar char="•"/>
              <a:tabLst>
                <a:tab pos="217583" algn="l"/>
                <a:tab pos="654054" algn="l"/>
                <a:tab pos="1296793" algn="l"/>
                <a:tab pos="1567901" algn="l"/>
              </a:tabLst>
            </a:pPr>
            <a:r>
              <a:rPr sz="2400" spc="-62" dirty="0">
                <a:solidFill>
                  <a:srgbClr val="535353"/>
                </a:solidFill>
                <a:cs typeface="Arial"/>
              </a:rPr>
              <a:t>All	</a:t>
            </a:r>
            <a:r>
              <a:rPr sz="2400" spc="-185" dirty="0">
                <a:solidFill>
                  <a:srgbClr val="535353"/>
                </a:solidFill>
                <a:cs typeface="Arial"/>
              </a:rPr>
              <a:t>data	</a:t>
            </a:r>
            <a:r>
              <a:rPr sz="2400" spc="-236" dirty="0">
                <a:solidFill>
                  <a:srgbClr val="535353"/>
                </a:solidFill>
                <a:cs typeface="Arial"/>
              </a:rPr>
              <a:t>is	</a:t>
            </a:r>
            <a:r>
              <a:rPr sz="2400" spc="-134" dirty="0">
                <a:solidFill>
                  <a:srgbClr val="535353"/>
                </a:solidFill>
                <a:cs typeface="Arial"/>
              </a:rPr>
              <a:t>replicated</a:t>
            </a:r>
            <a:endParaRPr sz="2400" dirty="0">
              <a:cs typeface="Arial"/>
            </a:endParaRPr>
          </a:p>
          <a:p>
            <a:pPr marL="217583" indent="-208879">
              <a:spcBef>
                <a:spcPts val="2426"/>
              </a:spcBef>
              <a:buSzPct val="81578"/>
              <a:buChar char="•"/>
              <a:tabLst>
                <a:tab pos="217583" algn="l"/>
                <a:tab pos="3010475" algn="l"/>
              </a:tabLst>
            </a:pPr>
            <a:r>
              <a:rPr sz="2400" spc="-130" dirty="0">
                <a:solidFill>
                  <a:srgbClr val="535353"/>
                </a:solidFill>
                <a:cs typeface="Arial"/>
              </a:rPr>
              <a:t>Cluster</a:t>
            </a:r>
            <a:r>
              <a:rPr sz="2400" spc="21" dirty="0">
                <a:solidFill>
                  <a:srgbClr val="535353"/>
                </a:solidFill>
                <a:cs typeface="Arial"/>
              </a:rPr>
              <a:t> </a:t>
            </a:r>
            <a:r>
              <a:rPr sz="2400" spc="-147" dirty="0">
                <a:solidFill>
                  <a:srgbClr val="535353"/>
                </a:solidFill>
                <a:cs typeface="Arial"/>
              </a:rPr>
              <a:t>transparently	</a:t>
            </a:r>
            <a:r>
              <a:rPr sz="2400" spc="-206" dirty="0">
                <a:solidFill>
                  <a:srgbClr val="535353"/>
                </a:solidFill>
                <a:cs typeface="Arial"/>
              </a:rPr>
              <a:t>survives...</a:t>
            </a:r>
            <a:endParaRPr sz="2400" dirty="0">
              <a:cs typeface="Arial"/>
            </a:endParaRPr>
          </a:p>
          <a:p>
            <a:pPr marL="478682" lvl="1" indent="-208879">
              <a:spcBef>
                <a:spcPts val="2494"/>
              </a:spcBef>
              <a:buSzPct val="81666"/>
              <a:buChar char="•"/>
              <a:tabLst>
                <a:tab pos="478247" algn="l"/>
                <a:tab pos="478682" algn="l"/>
              </a:tabLst>
            </a:pPr>
            <a:r>
              <a:rPr sz="2400" spc="-110" dirty="0">
                <a:solidFill>
                  <a:srgbClr val="535353"/>
                </a:solidFill>
                <a:cs typeface="Arial"/>
              </a:rPr>
              <a:t>node</a:t>
            </a:r>
            <a:r>
              <a:rPr sz="2400" spc="-7" dirty="0">
                <a:solidFill>
                  <a:srgbClr val="535353"/>
                </a:solidFill>
                <a:cs typeface="Arial"/>
              </a:rPr>
              <a:t> </a:t>
            </a:r>
            <a:r>
              <a:rPr sz="2400" spc="-113" dirty="0">
                <a:solidFill>
                  <a:srgbClr val="535353"/>
                </a:solidFill>
                <a:cs typeface="Arial"/>
              </a:rPr>
              <a:t>failure</a:t>
            </a:r>
            <a:endParaRPr sz="2400" dirty="0">
              <a:cs typeface="Arial"/>
            </a:endParaRPr>
          </a:p>
          <a:p>
            <a:pPr lvl="1">
              <a:spcBef>
                <a:spcPts val="24"/>
              </a:spcBef>
              <a:buClr>
                <a:srgbClr val="535353"/>
              </a:buClr>
              <a:buFont typeface="Arial"/>
              <a:buChar char="•"/>
            </a:pPr>
            <a:endParaRPr sz="2400" dirty="0">
              <a:cs typeface="Arial"/>
            </a:endParaRPr>
          </a:p>
          <a:p>
            <a:pPr marL="478682" lvl="1" indent="-208879">
              <a:buSzPct val="81666"/>
              <a:buChar char="•"/>
              <a:tabLst>
                <a:tab pos="478247" algn="l"/>
                <a:tab pos="478682" algn="l"/>
              </a:tabLst>
            </a:pPr>
            <a:r>
              <a:rPr sz="2400" spc="-62" dirty="0">
                <a:solidFill>
                  <a:srgbClr val="535353"/>
                </a:solidFill>
                <a:cs typeface="Arial"/>
              </a:rPr>
              <a:t>network</a:t>
            </a:r>
            <a:r>
              <a:rPr sz="2400" spc="-3" dirty="0">
                <a:solidFill>
                  <a:srgbClr val="535353"/>
                </a:solidFill>
                <a:cs typeface="Arial"/>
              </a:rPr>
              <a:t> </a:t>
            </a:r>
            <a:r>
              <a:rPr sz="2400" spc="-72" dirty="0">
                <a:solidFill>
                  <a:srgbClr val="535353"/>
                </a:solidFill>
                <a:cs typeface="Arial"/>
              </a:rPr>
              <a:t>partitions</a:t>
            </a:r>
            <a:endParaRPr sz="2400" dirty="0">
              <a:cs typeface="Arial"/>
            </a:endParaRPr>
          </a:p>
          <a:p>
            <a:pPr lvl="1">
              <a:spcBef>
                <a:spcPts val="34"/>
              </a:spcBef>
              <a:buClr>
                <a:srgbClr val="535353"/>
              </a:buClr>
            </a:pPr>
            <a:endParaRPr sz="2400" dirty="0">
              <a:cs typeface="Arial"/>
            </a:endParaRPr>
          </a:p>
        </p:txBody>
      </p:sp>
      <p:sp>
        <p:nvSpPr>
          <p:cNvPr id="6" name="object 6"/>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57</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40123033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457200"/>
            <a:ext cx="3861542" cy="624341"/>
          </a:xfrm>
          <a:prstGeom prst="rect">
            <a:avLst/>
          </a:prstGeom>
        </p:spPr>
        <p:txBody>
          <a:bodyPr vert="horz" wrap="square" lIns="0" tIns="8703" rIns="0" bIns="0" rtlCol="0" anchor="t">
            <a:spAutoFit/>
          </a:bodyPr>
          <a:lstStyle/>
          <a:p>
            <a:pPr marL="8703">
              <a:spcBef>
                <a:spcPts val="69"/>
              </a:spcBef>
            </a:pPr>
            <a:r>
              <a:rPr sz="4000" b="1" spc="-336" dirty="0"/>
              <a:t>HIGHLY</a:t>
            </a:r>
            <a:r>
              <a:rPr sz="4000" b="1" spc="-349" dirty="0"/>
              <a:t> </a:t>
            </a:r>
            <a:r>
              <a:rPr sz="4000" b="1" spc="-408" dirty="0"/>
              <a:t>AVAILABLE</a:t>
            </a:r>
            <a:endParaRPr sz="4000" b="1" dirty="0"/>
          </a:p>
        </p:txBody>
      </p:sp>
      <p:sp>
        <p:nvSpPr>
          <p:cNvPr id="4" name="object 4"/>
          <p:cNvSpPr txBox="1"/>
          <p:nvPr/>
        </p:nvSpPr>
        <p:spPr>
          <a:xfrm>
            <a:off x="533400" y="1295400"/>
            <a:ext cx="8077200" cy="2535121"/>
          </a:xfrm>
          <a:prstGeom prst="rect">
            <a:avLst/>
          </a:prstGeom>
        </p:spPr>
        <p:txBody>
          <a:bodyPr vert="horz" wrap="square" lIns="0" tIns="8703" rIns="0" bIns="0" rtlCol="0">
            <a:spAutoFit/>
          </a:bodyPr>
          <a:lstStyle/>
          <a:p>
            <a:pPr marL="217583" indent="-208879">
              <a:spcBef>
                <a:spcPts val="69"/>
              </a:spcBef>
              <a:buSzPct val="81578"/>
              <a:buChar char="•"/>
              <a:tabLst>
                <a:tab pos="217583" algn="l"/>
                <a:tab pos="825074" algn="l"/>
                <a:tab pos="3687592" algn="l"/>
              </a:tabLst>
            </a:pPr>
            <a:r>
              <a:rPr sz="2604" spc="-144" dirty="0">
                <a:solidFill>
                  <a:srgbClr val="535353"/>
                </a:solidFill>
                <a:cs typeface="Arial"/>
              </a:rPr>
              <a:t>Any	</a:t>
            </a:r>
            <a:r>
              <a:rPr sz="2604" spc="-137" dirty="0">
                <a:solidFill>
                  <a:srgbClr val="535353"/>
                </a:solidFill>
                <a:cs typeface="Arial"/>
              </a:rPr>
              <a:t>node </a:t>
            </a:r>
            <a:r>
              <a:rPr sz="2604" spc="-243" dirty="0">
                <a:solidFill>
                  <a:srgbClr val="535353"/>
                </a:solidFill>
                <a:cs typeface="Arial"/>
              </a:rPr>
              <a:t>can</a:t>
            </a:r>
            <a:r>
              <a:rPr sz="2604" spc="147" dirty="0">
                <a:solidFill>
                  <a:srgbClr val="535353"/>
                </a:solidFill>
                <a:cs typeface="Arial"/>
              </a:rPr>
              <a:t> </a:t>
            </a:r>
            <a:r>
              <a:rPr sz="2604" spc="-168" dirty="0">
                <a:solidFill>
                  <a:srgbClr val="535353"/>
                </a:solidFill>
                <a:cs typeface="Arial"/>
              </a:rPr>
              <a:t>serve</a:t>
            </a:r>
            <a:r>
              <a:rPr sz="2604" spc="3" dirty="0">
                <a:solidFill>
                  <a:srgbClr val="535353"/>
                </a:solidFill>
                <a:cs typeface="Arial"/>
              </a:rPr>
              <a:t> </a:t>
            </a:r>
            <a:r>
              <a:rPr sz="2604" spc="-120" dirty="0" smtClean="0">
                <a:solidFill>
                  <a:srgbClr val="535353"/>
                </a:solidFill>
                <a:cs typeface="Arial"/>
              </a:rPr>
              <a:t>client</a:t>
            </a:r>
            <a:r>
              <a:rPr lang="en-IN" sz="2604" spc="-120" dirty="0" smtClean="0">
                <a:solidFill>
                  <a:srgbClr val="535353"/>
                </a:solidFill>
                <a:cs typeface="Arial"/>
              </a:rPr>
              <a:t>  </a:t>
            </a:r>
            <a:r>
              <a:rPr sz="2604" spc="-178" dirty="0" smtClean="0">
                <a:solidFill>
                  <a:srgbClr val="535353"/>
                </a:solidFill>
                <a:cs typeface="Arial"/>
              </a:rPr>
              <a:t>requests</a:t>
            </a:r>
            <a:endParaRPr sz="2604" dirty="0">
              <a:cs typeface="Arial"/>
            </a:endParaRPr>
          </a:p>
          <a:p>
            <a:pPr marL="217583" indent="-208879">
              <a:spcBef>
                <a:spcPts val="2426"/>
              </a:spcBef>
              <a:buSzPct val="81578"/>
              <a:buChar char="•"/>
              <a:tabLst>
                <a:tab pos="217583" algn="l"/>
              </a:tabLst>
            </a:pPr>
            <a:r>
              <a:rPr sz="2604" spc="-247" dirty="0" smtClean="0">
                <a:solidFill>
                  <a:srgbClr val="535353"/>
                </a:solidFill>
                <a:cs typeface="Arial"/>
              </a:rPr>
              <a:t>Fall</a:t>
            </a:r>
            <a:r>
              <a:rPr lang="en-IN" sz="2604" spc="-247" dirty="0" smtClean="0">
                <a:solidFill>
                  <a:srgbClr val="535353"/>
                </a:solidFill>
                <a:cs typeface="Arial"/>
              </a:rPr>
              <a:t> </a:t>
            </a:r>
            <a:r>
              <a:rPr sz="2604" spc="-247" dirty="0" smtClean="0">
                <a:solidFill>
                  <a:srgbClr val="535353"/>
                </a:solidFill>
                <a:cs typeface="Arial"/>
              </a:rPr>
              <a:t>backs </a:t>
            </a:r>
            <a:r>
              <a:rPr sz="2604" spc="-182" dirty="0">
                <a:solidFill>
                  <a:srgbClr val="535353"/>
                </a:solidFill>
                <a:cs typeface="Arial"/>
              </a:rPr>
              <a:t>are </a:t>
            </a:r>
            <a:r>
              <a:rPr sz="2604" spc="-219" dirty="0">
                <a:solidFill>
                  <a:srgbClr val="535353"/>
                </a:solidFill>
                <a:cs typeface="Arial"/>
              </a:rPr>
              <a:t>used </a:t>
            </a:r>
            <a:r>
              <a:rPr sz="2604" spc="-147" dirty="0">
                <a:solidFill>
                  <a:srgbClr val="535353"/>
                </a:solidFill>
                <a:cs typeface="Arial"/>
              </a:rPr>
              <a:t>when </a:t>
            </a:r>
            <a:r>
              <a:rPr sz="2604" spc="-185" dirty="0">
                <a:solidFill>
                  <a:srgbClr val="535353"/>
                </a:solidFill>
                <a:cs typeface="Arial"/>
              </a:rPr>
              <a:t>nodes </a:t>
            </a:r>
            <a:r>
              <a:rPr sz="2604" spc="-182" dirty="0">
                <a:solidFill>
                  <a:srgbClr val="535353"/>
                </a:solidFill>
                <a:cs typeface="Arial"/>
              </a:rPr>
              <a:t>are</a:t>
            </a:r>
            <a:r>
              <a:rPr sz="2604" spc="-58" dirty="0">
                <a:solidFill>
                  <a:srgbClr val="535353"/>
                </a:solidFill>
                <a:cs typeface="Arial"/>
              </a:rPr>
              <a:t> </a:t>
            </a:r>
            <a:r>
              <a:rPr sz="2604" spc="-103" dirty="0">
                <a:solidFill>
                  <a:srgbClr val="535353"/>
                </a:solidFill>
                <a:cs typeface="Arial"/>
              </a:rPr>
              <a:t>down</a:t>
            </a:r>
            <a:endParaRPr sz="2604" dirty="0">
              <a:cs typeface="Arial"/>
            </a:endParaRPr>
          </a:p>
          <a:p>
            <a:pPr marL="217583" indent="-208879">
              <a:spcBef>
                <a:spcPts val="2426"/>
              </a:spcBef>
              <a:buSzPct val="81578"/>
              <a:buChar char="•"/>
              <a:tabLst>
                <a:tab pos="217583" algn="l"/>
                <a:tab pos="1214112" algn="l"/>
                <a:tab pos="2936932" algn="l"/>
                <a:tab pos="3500471" algn="l"/>
              </a:tabLst>
            </a:pPr>
            <a:r>
              <a:rPr sz="2604" spc="-188" dirty="0">
                <a:solidFill>
                  <a:srgbClr val="535353"/>
                </a:solidFill>
                <a:cs typeface="Arial"/>
              </a:rPr>
              <a:t>Always	</a:t>
            </a:r>
            <a:r>
              <a:rPr sz="2604" spc="-202" dirty="0">
                <a:solidFill>
                  <a:srgbClr val="535353"/>
                </a:solidFill>
                <a:cs typeface="Arial"/>
              </a:rPr>
              <a:t>accepts</a:t>
            </a:r>
            <a:r>
              <a:rPr sz="2604" dirty="0">
                <a:solidFill>
                  <a:srgbClr val="535353"/>
                </a:solidFill>
                <a:cs typeface="Arial"/>
              </a:rPr>
              <a:t> </a:t>
            </a:r>
            <a:r>
              <a:rPr sz="2604" spc="-168" dirty="0">
                <a:solidFill>
                  <a:srgbClr val="535353"/>
                </a:solidFill>
                <a:cs typeface="Arial"/>
              </a:rPr>
              <a:t>read	</a:t>
            </a:r>
            <a:r>
              <a:rPr sz="2604" spc="-212" dirty="0">
                <a:solidFill>
                  <a:srgbClr val="535353"/>
                </a:solidFill>
                <a:cs typeface="Arial"/>
              </a:rPr>
              <a:t>and	</a:t>
            </a:r>
            <a:r>
              <a:rPr sz="2604" spc="-45" dirty="0">
                <a:solidFill>
                  <a:srgbClr val="535353"/>
                </a:solidFill>
                <a:cs typeface="Arial"/>
              </a:rPr>
              <a:t>write</a:t>
            </a:r>
            <a:r>
              <a:rPr sz="2604" spc="-10" dirty="0">
                <a:solidFill>
                  <a:srgbClr val="535353"/>
                </a:solidFill>
                <a:cs typeface="Arial"/>
              </a:rPr>
              <a:t> </a:t>
            </a:r>
            <a:r>
              <a:rPr sz="2604" spc="-178" dirty="0">
                <a:solidFill>
                  <a:srgbClr val="535353"/>
                </a:solidFill>
                <a:cs typeface="Arial"/>
              </a:rPr>
              <a:t>requests</a:t>
            </a:r>
            <a:endParaRPr sz="2604" dirty="0">
              <a:cs typeface="Arial"/>
            </a:endParaRPr>
          </a:p>
          <a:p>
            <a:pPr marL="217583" indent="-208879">
              <a:spcBef>
                <a:spcPts val="2426"/>
              </a:spcBef>
              <a:buSzPct val="81578"/>
              <a:buChar char="•"/>
              <a:tabLst>
                <a:tab pos="217583" algn="l"/>
              </a:tabLst>
            </a:pPr>
            <a:r>
              <a:rPr sz="2604" spc="-185" dirty="0">
                <a:solidFill>
                  <a:srgbClr val="535353"/>
                </a:solidFill>
                <a:cs typeface="Arial"/>
              </a:rPr>
              <a:t>Per-request</a:t>
            </a:r>
            <a:r>
              <a:rPr sz="2604" spc="-7" dirty="0">
                <a:solidFill>
                  <a:srgbClr val="535353"/>
                </a:solidFill>
                <a:cs typeface="Arial"/>
              </a:rPr>
              <a:t> </a:t>
            </a:r>
            <a:r>
              <a:rPr sz="2604" spc="-137" dirty="0">
                <a:solidFill>
                  <a:srgbClr val="535353"/>
                </a:solidFill>
                <a:cs typeface="Arial"/>
              </a:rPr>
              <a:t>quorums</a:t>
            </a:r>
            <a:endParaRPr sz="2604" dirty="0">
              <a:cs typeface="Arial"/>
            </a:endParaRPr>
          </a:p>
        </p:txBody>
      </p:sp>
      <p:sp>
        <p:nvSpPr>
          <p:cNvPr id="7" name="object 7"/>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58</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9731468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57200"/>
            <a:ext cx="6248400" cy="624341"/>
          </a:xfrm>
          <a:prstGeom prst="rect">
            <a:avLst/>
          </a:prstGeom>
        </p:spPr>
        <p:txBody>
          <a:bodyPr vert="horz" wrap="square" lIns="0" tIns="8703" rIns="0" bIns="0" rtlCol="0" anchor="t">
            <a:spAutoFit/>
          </a:bodyPr>
          <a:lstStyle/>
          <a:p>
            <a:pPr marL="8703">
              <a:spcBef>
                <a:spcPts val="69"/>
              </a:spcBef>
            </a:pPr>
            <a:r>
              <a:rPr sz="4000" b="1" spc="-404" dirty="0"/>
              <a:t>CORE </a:t>
            </a:r>
            <a:r>
              <a:rPr sz="4000" b="1" spc="-353" dirty="0" smtClean="0"/>
              <a:t>CONCEPTS</a:t>
            </a:r>
            <a:r>
              <a:rPr lang="en-IN" sz="4000" b="1" spc="-353" dirty="0" smtClean="0"/>
              <a:t> in Riak</a:t>
            </a:r>
            <a:endParaRPr sz="4000" b="1" dirty="0"/>
          </a:p>
        </p:txBody>
      </p:sp>
      <p:sp>
        <p:nvSpPr>
          <p:cNvPr id="4" name="object 4"/>
          <p:cNvSpPr txBox="1"/>
          <p:nvPr/>
        </p:nvSpPr>
        <p:spPr>
          <a:xfrm>
            <a:off x="457200" y="1219200"/>
            <a:ext cx="8229600" cy="2901888"/>
          </a:xfrm>
          <a:prstGeom prst="rect">
            <a:avLst/>
          </a:prstGeom>
        </p:spPr>
        <p:txBody>
          <a:bodyPr vert="horz" wrap="square" lIns="0" tIns="8703" rIns="0" bIns="0" rtlCol="0">
            <a:spAutoFit/>
          </a:bodyPr>
          <a:lstStyle/>
          <a:p>
            <a:pPr marL="217583" indent="-208879">
              <a:spcBef>
                <a:spcPts val="200"/>
              </a:spcBef>
              <a:spcAft>
                <a:spcPts val="200"/>
              </a:spcAft>
              <a:buSzPct val="81578"/>
              <a:buChar char="•"/>
              <a:tabLst>
                <a:tab pos="217583" algn="l"/>
                <a:tab pos="3104906" algn="l"/>
                <a:tab pos="4171932" algn="l"/>
                <a:tab pos="5699798" algn="l"/>
              </a:tabLst>
            </a:pPr>
            <a:r>
              <a:rPr sz="2400" spc="-62" dirty="0">
                <a:solidFill>
                  <a:srgbClr val="535353"/>
                </a:solidFill>
                <a:cs typeface="Arial"/>
              </a:rPr>
              <a:t>Node </a:t>
            </a:r>
            <a:r>
              <a:rPr sz="2400" spc="-55" dirty="0">
                <a:solidFill>
                  <a:srgbClr val="535353"/>
                </a:solidFill>
                <a:cs typeface="Arial"/>
              </a:rPr>
              <a:t>- </a:t>
            </a:r>
            <a:r>
              <a:rPr lang="en-IN" sz="2400" spc="-55" dirty="0" smtClean="0">
                <a:solidFill>
                  <a:srgbClr val="535353"/>
                </a:solidFill>
                <a:cs typeface="Arial"/>
              </a:rPr>
              <a:t>A</a:t>
            </a:r>
            <a:r>
              <a:rPr sz="2400" spc="-257" dirty="0" smtClean="0">
                <a:solidFill>
                  <a:srgbClr val="535353"/>
                </a:solidFill>
                <a:cs typeface="Arial"/>
              </a:rPr>
              <a:t>n</a:t>
            </a:r>
            <a:r>
              <a:rPr sz="2400" spc="10" dirty="0" smtClean="0">
                <a:solidFill>
                  <a:srgbClr val="535353"/>
                </a:solidFill>
                <a:cs typeface="Arial"/>
              </a:rPr>
              <a:t> </a:t>
            </a:r>
            <a:r>
              <a:rPr sz="2400" spc="-192" dirty="0" smtClean="0">
                <a:solidFill>
                  <a:srgbClr val="535353"/>
                </a:solidFill>
                <a:cs typeface="Arial"/>
              </a:rPr>
              <a:t>instance</a:t>
            </a:r>
            <a:r>
              <a:rPr lang="en-IN" sz="2400" spc="-192" dirty="0" smtClean="0">
                <a:solidFill>
                  <a:srgbClr val="535353"/>
                </a:solidFill>
                <a:cs typeface="Arial"/>
              </a:rPr>
              <a:t> </a:t>
            </a:r>
            <a:r>
              <a:rPr sz="2400" spc="-69" dirty="0" smtClean="0">
                <a:solidFill>
                  <a:srgbClr val="535353"/>
                </a:solidFill>
                <a:cs typeface="Arial"/>
              </a:rPr>
              <a:t>of</a:t>
            </a:r>
            <a:r>
              <a:rPr sz="2400" spc="-3" dirty="0" smtClean="0">
                <a:solidFill>
                  <a:srgbClr val="535353"/>
                </a:solidFill>
                <a:cs typeface="Arial"/>
              </a:rPr>
              <a:t> </a:t>
            </a:r>
            <a:r>
              <a:rPr sz="2400" spc="-254" dirty="0">
                <a:solidFill>
                  <a:srgbClr val="535353"/>
                </a:solidFill>
                <a:cs typeface="Arial"/>
              </a:rPr>
              <a:t>Riak</a:t>
            </a:r>
            <a:endParaRPr sz="2400" dirty="0">
              <a:cs typeface="Arial"/>
            </a:endParaRPr>
          </a:p>
          <a:p>
            <a:pPr marL="217583" indent="-208879">
              <a:spcBef>
                <a:spcPts val="200"/>
              </a:spcBef>
              <a:spcAft>
                <a:spcPts val="200"/>
              </a:spcAft>
              <a:buSzPct val="81578"/>
              <a:buChar char="•"/>
              <a:tabLst>
                <a:tab pos="217583" algn="l"/>
                <a:tab pos="1730653" algn="l"/>
                <a:tab pos="5496575" algn="l"/>
              </a:tabLst>
            </a:pPr>
            <a:r>
              <a:rPr sz="2400" spc="-130" dirty="0">
                <a:solidFill>
                  <a:srgbClr val="535353"/>
                </a:solidFill>
                <a:cs typeface="Arial"/>
              </a:rPr>
              <a:t>Cluster</a:t>
            </a:r>
            <a:r>
              <a:rPr sz="2400" dirty="0">
                <a:solidFill>
                  <a:srgbClr val="535353"/>
                </a:solidFill>
                <a:cs typeface="Arial"/>
              </a:rPr>
              <a:t> </a:t>
            </a:r>
            <a:r>
              <a:rPr lang="en-IN" sz="2400" spc="-55" dirty="0" smtClean="0">
                <a:solidFill>
                  <a:srgbClr val="535353"/>
                </a:solidFill>
                <a:cs typeface="Arial"/>
              </a:rPr>
              <a:t>–</a:t>
            </a:r>
            <a:r>
              <a:rPr sz="2400" spc="-154" dirty="0" smtClean="0">
                <a:solidFill>
                  <a:srgbClr val="535353"/>
                </a:solidFill>
                <a:cs typeface="Arial"/>
              </a:rPr>
              <a:t> </a:t>
            </a:r>
            <a:r>
              <a:rPr sz="2400" dirty="0" smtClean="0">
                <a:solidFill>
                  <a:srgbClr val="535353"/>
                </a:solidFill>
                <a:cs typeface="Arial"/>
              </a:rPr>
              <a:t>A</a:t>
            </a:r>
            <a:r>
              <a:rPr lang="en-IN" sz="2400" dirty="0" smtClean="0">
                <a:solidFill>
                  <a:srgbClr val="535353"/>
                </a:solidFill>
                <a:cs typeface="Arial"/>
              </a:rPr>
              <a:t> </a:t>
            </a:r>
            <a:r>
              <a:rPr sz="2400" spc="-110" dirty="0" smtClean="0">
                <a:solidFill>
                  <a:srgbClr val="535353"/>
                </a:solidFill>
                <a:cs typeface="Arial"/>
              </a:rPr>
              <a:t>collection </a:t>
            </a:r>
            <a:r>
              <a:rPr sz="2400" spc="-69" dirty="0">
                <a:solidFill>
                  <a:srgbClr val="535353"/>
                </a:solidFill>
                <a:cs typeface="Arial"/>
              </a:rPr>
              <a:t>of</a:t>
            </a:r>
            <a:r>
              <a:rPr sz="2400" spc="123" dirty="0">
                <a:solidFill>
                  <a:srgbClr val="535353"/>
                </a:solidFill>
                <a:cs typeface="Arial"/>
              </a:rPr>
              <a:t> </a:t>
            </a:r>
            <a:r>
              <a:rPr sz="2400" spc="-144" dirty="0">
                <a:solidFill>
                  <a:srgbClr val="535353"/>
                </a:solidFill>
                <a:cs typeface="Arial"/>
              </a:rPr>
              <a:t>connected</a:t>
            </a:r>
            <a:r>
              <a:rPr sz="2400" spc="7" dirty="0">
                <a:solidFill>
                  <a:srgbClr val="535353"/>
                </a:solidFill>
                <a:cs typeface="Arial"/>
              </a:rPr>
              <a:t> </a:t>
            </a:r>
            <a:r>
              <a:rPr sz="2400" spc="-254" dirty="0" err="1" smtClean="0">
                <a:solidFill>
                  <a:srgbClr val="535353"/>
                </a:solidFill>
                <a:cs typeface="Arial"/>
              </a:rPr>
              <a:t>Riak</a:t>
            </a:r>
            <a:r>
              <a:rPr lang="en-IN" sz="2400" spc="-254" dirty="0" smtClean="0">
                <a:solidFill>
                  <a:srgbClr val="535353"/>
                </a:solidFill>
                <a:cs typeface="Arial"/>
              </a:rPr>
              <a:t> </a:t>
            </a:r>
            <a:r>
              <a:rPr sz="2400" spc="-185" dirty="0" smtClean="0">
                <a:solidFill>
                  <a:srgbClr val="535353"/>
                </a:solidFill>
                <a:cs typeface="Arial"/>
              </a:rPr>
              <a:t>nodes</a:t>
            </a:r>
            <a:endParaRPr sz="2400" dirty="0">
              <a:cs typeface="Arial"/>
            </a:endParaRPr>
          </a:p>
          <a:p>
            <a:pPr marL="217583" indent="-208879">
              <a:spcBef>
                <a:spcPts val="200"/>
              </a:spcBef>
              <a:spcAft>
                <a:spcPts val="200"/>
              </a:spcAft>
              <a:buSzPct val="81578"/>
              <a:buChar char="•"/>
              <a:tabLst>
                <a:tab pos="217583" algn="l"/>
                <a:tab pos="1375993" algn="l"/>
                <a:tab pos="2346847" algn="l"/>
                <a:tab pos="3565746" algn="l"/>
              </a:tabLst>
            </a:pPr>
            <a:r>
              <a:rPr sz="2400" spc="-185" dirty="0">
                <a:solidFill>
                  <a:srgbClr val="535353"/>
                </a:solidFill>
                <a:cs typeface="Arial"/>
              </a:rPr>
              <a:t>Bucket</a:t>
            </a:r>
            <a:r>
              <a:rPr sz="2400" dirty="0">
                <a:solidFill>
                  <a:srgbClr val="535353"/>
                </a:solidFill>
                <a:cs typeface="Arial"/>
              </a:rPr>
              <a:t> </a:t>
            </a:r>
            <a:r>
              <a:rPr sz="2400" spc="-55" dirty="0">
                <a:solidFill>
                  <a:srgbClr val="535353"/>
                </a:solidFill>
                <a:cs typeface="Arial"/>
              </a:rPr>
              <a:t>-	</a:t>
            </a:r>
            <a:r>
              <a:rPr sz="2400" spc="-192" dirty="0">
                <a:solidFill>
                  <a:srgbClr val="535353"/>
                </a:solidFill>
                <a:cs typeface="Arial"/>
              </a:rPr>
              <a:t>Logical	</a:t>
            </a:r>
            <a:r>
              <a:rPr sz="2400" spc="-161" dirty="0">
                <a:solidFill>
                  <a:srgbClr val="535353"/>
                </a:solidFill>
                <a:cs typeface="Arial"/>
              </a:rPr>
              <a:t>grouping	</a:t>
            </a:r>
            <a:r>
              <a:rPr sz="2400" spc="-69" dirty="0">
                <a:solidFill>
                  <a:srgbClr val="535353"/>
                </a:solidFill>
                <a:cs typeface="Arial"/>
              </a:rPr>
              <a:t>of </a:t>
            </a:r>
            <a:r>
              <a:rPr sz="2400" spc="-157" dirty="0">
                <a:solidFill>
                  <a:srgbClr val="535353"/>
                </a:solidFill>
                <a:cs typeface="Arial"/>
              </a:rPr>
              <a:t>objects. </a:t>
            </a:r>
            <a:r>
              <a:rPr sz="2400" spc="-226" dirty="0">
                <a:solidFill>
                  <a:srgbClr val="535353"/>
                </a:solidFill>
                <a:cs typeface="Arial"/>
              </a:rPr>
              <a:t>Shared</a:t>
            </a:r>
            <a:r>
              <a:rPr sz="2400" spc="-3" dirty="0">
                <a:solidFill>
                  <a:srgbClr val="535353"/>
                </a:solidFill>
                <a:cs typeface="Arial"/>
              </a:rPr>
              <a:t> </a:t>
            </a:r>
            <a:r>
              <a:rPr sz="2400" spc="-117" dirty="0">
                <a:solidFill>
                  <a:srgbClr val="535353"/>
                </a:solidFill>
                <a:cs typeface="Arial"/>
              </a:rPr>
              <a:t>configuration</a:t>
            </a:r>
            <a:endParaRPr sz="2400" dirty="0">
              <a:cs typeface="Arial"/>
            </a:endParaRPr>
          </a:p>
          <a:p>
            <a:pPr marL="217583" indent="-208879">
              <a:spcBef>
                <a:spcPts val="200"/>
              </a:spcBef>
              <a:spcAft>
                <a:spcPts val="200"/>
              </a:spcAft>
              <a:buSzPct val="81578"/>
              <a:buChar char="•"/>
              <a:tabLst>
                <a:tab pos="217583" algn="l"/>
                <a:tab pos="2663648" algn="l"/>
                <a:tab pos="3121007" algn="l"/>
                <a:tab pos="3353821" algn="l"/>
              </a:tabLst>
            </a:pPr>
            <a:r>
              <a:rPr sz="2400" spc="-260" dirty="0">
                <a:solidFill>
                  <a:srgbClr val="535353"/>
                </a:solidFill>
                <a:cs typeface="Arial"/>
              </a:rPr>
              <a:t>Key  </a:t>
            </a:r>
            <a:r>
              <a:rPr sz="2400" spc="-55" dirty="0">
                <a:solidFill>
                  <a:srgbClr val="535353"/>
                </a:solidFill>
                <a:cs typeface="Arial"/>
              </a:rPr>
              <a:t>-</a:t>
            </a:r>
            <a:r>
              <a:rPr sz="2400" spc="-346" dirty="0">
                <a:solidFill>
                  <a:srgbClr val="535353"/>
                </a:solidFill>
                <a:cs typeface="Arial"/>
              </a:rPr>
              <a:t> </a:t>
            </a:r>
            <a:r>
              <a:rPr sz="2400" spc="-89" dirty="0">
                <a:solidFill>
                  <a:srgbClr val="535353"/>
                </a:solidFill>
                <a:cs typeface="Arial"/>
              </a:rPr>
              <a:t>An</a:t>
            </a:r>
            <a:r>
              <a:rPr sz="2400" spc="10" dirty="0">
                <a:solidFill>
                  <a:srgbClr val="535353"/>
                </a:solidFill>
                <a:cs typeface="Arial"/>
              </a:rPr>
              <a:t> </a:t>
            </a:r>
            <a:r>
              <a:rPr sz="2400" spc="-89" dirty="0">
                <a:solidFill>
                  <a:srgbClr val="535353"/>
                </a:solidFill>
                <a:cs typeface="Arial"/>
              </a:rPr>
              <a:t>identifier	</a:t>
            </a:r>
            <a:r>
              <a:rPr sz="2400" spc="-55" dirty="0">
                <a:solidFill>
                  <a:srgbClr val="535353"/>
                </a:solidFill>
                <a:cs typeface="Arial"/>
              </a:rPr>
              <a:t>for	</a:t>
            </a:r>
            <a:r>
              <a:rPr sz="2400" spc="-339" dirty="0">
                <a:solidFill>
                  <a:srgbClr val="535353"/>
                </a:solidFill>
                <a:cs typeface="Arial"/>
              </a:rPr>
              <a:t>a	</a:t>
            </a:r>
            <a:r>
              <a:rPr sz="2400" spc="-93" dirty="0">
                <a:solidFill>
                  <a:srgbClr val="535353"/>
                </a:solidFill>
                <a:cs typeface="Arial"/>
              </a:rPr>
              <a:t>record/object</a:t>
            </a:r>
            <a:endParaRPr sz="2400" dirty="0">
              <a:cs typeface="Arial"/>
            </a:endParaRPr>
          </a:p>
          <a:p>
            <a:pPr marL="217583" indent="-208879">
              <a:spcBef>
                <a:spcPts val="200"/>
              </a:spcBef>
              <a:spcAft>
                <a:spcPts val="200"/>
              </a:spcAft>
              <a:buSzPct val="81578"/>
              <a:buChar char="•"/>
              <a:tabLst>
                <a:tab pos="217583" algn="l"/>
                <a:tab pos="1208455" algn="l"/>
                <a:tab pos="3268963" algn="l"/>
                <a:tab pos="6241579" algn="l"/>
              </a:tabLst>
            </a:pPr>
            <a:r>
              <a:rPr sz="2400" spc="-226" dirty="0">
                <a:solidFill>
                  <a:srgbClr val="535353"/>
                </a:solidFill>
                <a:cs typeface="Arial"/>
              </a:rPr>
              <a:t>Value</a:t>
            </a:r>
            <a:r>
              <a:rPr sz="2400" spc="3" dirty="0">
                <a:solidFill>
                  <a:srgbClr val="535353"/>
                </a:solidFill>
                <a:cs typeface="Arial"/>
              </a:rPr>
              <a:t> </a:t>
            </a:r>
            <a:r>
              <a:rPr sz="2400" spc="-55" dirty="0">
                <a:solidFill>
                  <a:srgbClr val="535353"/>
                </a:solidFill>
                <a:cs typeface="Arial"/>
              </a:rPr>
              <a:t>-	</a:t>
            </a:r>
            <a:r>
              <a:rPr sz="2400" spc="-140" dirty="0">
                <a:solidFill>
                  <a:srgbClr val="535353"/>
                </a:solidFill>
                <a:cs typeface="Arial"/>
              </a:rPr>
              <a:t>Opaque</a:t>
            </a:r>
            <a:r>
              <a:rPr sz="2400" dirty="0">
                <a:solidFill>
                  <a:srgbClr val="535353"/>
                </a:solidFill>
                <a:cs typeface="Arial"/>
              </a:rPr>
              <a:t> </a:t>
            </a:r>
            <a:r>
              <a:rPr sz="2400" spc="-127" dirty="0" smtClean="0">
                <a:solidFill>
                  <a:srgbClr val="535353"/>
                </a:solidFill>
                <a:cs typeface="Arial"/>
              </a:rPr>
              <a:t>binary</a:t>
            </a:r>
            <a:r>
              <a:rPr lang="en-IN" sz="2400" spc="-127" dirty="0" smtClean="0">
                <a:solidFill>
                  <a:srgbClr val="535353"/>
                </a:solidFill>
                <a:cs typeface="Arial"/>
              </a:rPr>
              <a:t> </a:t>
            </a:r>
            <a:r>
              <a:rPr sz="2400" spc="-130" dirty="0" smtClean="0">
                <a:solidFill>
                  <a:srgbClr val="535353"/>
                </a:solidFill>
                <a:cs typeface="Arial"/>
              </a:rPr>
              <a:t>representation</a:t>
            </a:r>
            <a:r>
              <a:rPr sz="2400" spc="17" dirty="0" smtClean="0">
                <a:solidFill>
                  <a:srgbClr val="535353"/>
                </a:solidFill>
                <a:cs typeface="Arial"/>
              </a:rPr>
              <a:t> </a:t>
            </a:r>
            <a:r>
              <a:rPr sz="2400" spc="-69" dirty="0">
                <a:solidFill>
                  <a:srgbClr val="535353"/>
                </a:solidFill>
                <a:cs typeface="Arial"/>
              </a:rPr>
              <a:t>of</a:t>
            </a:r>
            <a:r>
              <a:rPr sz="2400" spc="14" dirty="0">
                <a:solidFill>
                  <a:srgbClr val="535353"/>
                </a:solidFill>
                <a:cs typeface="Arial"/>
              </a:rPr>
              <a:t> </a:t>
            </a:r>
            <a:r>
              <a:rPr sz="2400" spc="-185" dirty="0" smtClean="0">
                <a:solidFill>
                  <a:srgbClr val="535353"/>
                </a:solidFill>
                <a:cs typeface="Arial"/>
              </a:rPr>
              <a:t>data</a:t>
            </a:r>
            <a:r>
              <a:rPr lang="en-IN" sz="2400" spc="-185" dirty="0" smtClean="0">
                <a:solidFill>
                  <a:srgbClr val="535353"/>
                </a:solidFill>
                <a:cs typeface="Arial"/>
              </a:rPr>
              <a:t> </a:t>
            </a:r>
            <a:r>
              <a:rPr sz="2400" spc="-117" dirty="0" smtClean="0">
                <a:solidFill>
                  <a:srgbClr val="535353"/>
                </a:solidFill>
                <a:cs typeface="Arial"/>
              </a:rPr>
              <a:t>stored </a:t>
            </a:r>
            <a:r>
              <a:rPr sz="2400" spc="-62" dirty="0">
                <a:solidFill>
                  <a:srgbClr val="535353"/>
                </a:solidFill>
                <a:cs typeface="Arial"/>
              </a:rPr>
              <a:t>with</a:t>
            </a:r>
            <a:r>
              <a:rPr sz="2400" spc="72" dirty="0">
                <a:solidFill>
                  <a:srgbClr val="535353"/>
                </a:solidFill>
                <a:cs typeface="Arial"/>
              </a:rPr>
              <a:t> </a:t>
            </a:r>
            <a:r>
              <a:rPr sz="2400" spc="-212" dirty="0" smtClean="0">
                <a:solidFill>
                  <a:srgbClr val="535353"/>
                </a:solidFill>
                <a:cs typeface="Arial"/>
              </a:rPr>
              <a:t>key</a:t>
            </a:r>
            <a:endParaRPr lang="en-IN" sz="2400" spc="-212" dirty="0" smtClean="0">
              <a:solidFill>
                <a:srgbClr val="535353"/>
              </a:solidFill>
              <a:cs typeface="Arial"/>
            </a:endParaRPr>
          </a:p>
          <a:p>
            <a:pPr marL="217583" indent="-208879">
              <a:spcBef>
                <a:spcPts val="200"/>
              </a:spcBef>
              <a:spcAft>
                <a:spcPts val="200"/>
              </a:spcAft>
              <a:buSzPct val="81578"/>
              <a:buFontTx/>
              <a:buChar char="•"/>
              <a:tabLst>
                <a:tab pos="217583" algn="l"/>
                <a:tab pos="1208455" algn="l"/>
                <a:tab pos="3268963" algn="l"/>
                <a:tab pos="6241579" algn="l"/>
              </a:tabLst>
            </a:pPr>
            <a:r>
              <a:rPr lang="en-IN" sz="2400" spc="-171" dirty="0" smtClean="0">
                <a:solidFill>
                  <a:srgbClr val="535353"/>
                </a:solidFill>
                <a:cs typeface="Arial"/>
              </a:rPr>
              <a:t>Metadata </a:t>
            </a:r>
            <a:r>
              <a:rPr lang="en-IN" sz="2400" spc="-55" dirty="0" smtClean="0">
                <a:solidFill>
                  <a:srgbClr val="535353"/>
                </a:solidFill>
                <a:cs typeface="Arial"/>
              </a:rPr>
              <a:t>-</a:t>
            </a:r>
            <a:r>
              <a:rPr lang="en-IN" sz="2400" spc="-144" dirty="0" smtClean="0">
                <a:solidFill>
                  <a:srgbClr val="535353"/>
                </a:solidFill>
                <a:cs typeface="Arial"/>
              </a:rPr>
              <a:t> </a:t>
            </a:r>
            <a:r>
              <a:rPr lang="en-IN" sz="2400" spc="-103" dirty="0">
                <a:solidFill>
                  <a:srgbClr val="535353"/>
                </a:solidFill>
                <a:cs typeface="Arial"/>
              </a:rPr>
              <a:t>Additional	</a:t>
            </a:r>
            <a:r>
              <a:rPr lang="en-IN" sz="2400" spc="-185" dirty="0" smtClean="0">
                <a:solidFill>
                  <a:srgbClr val="535353"/>
                </a:solidFill>
                <a:cs typeface="Arial"/>
              </a:rPr>
              <a:t>data </a:t>
            </a:r>
            <a:r>
              <a:rPr lang="en-IN" sz="2400" spc="-151" dirty="0" smtClean="0">
                <a:solidFill>
                  <a:srgbClr val="535353"/>
                </a:solidFill>
                <a:cs typeface="Arial"/>
              </a:rPr>
              <a:t>linked</a:t>
            </a:r>
            <a:r>
              <a:rPr lang="en-IN" sz="2400" spc="7" dirty="0" smtClean="0">
                <a:solidFill>
                  <a:srgbClr val="535353"/>
                </a:solidFill>
                <a:cs typeface="Arial"/>
              </a:rPr>
              <a:t> </a:t>
            </a:r>
            <a:r>
              <a:rPr lang="en-IN" sz="2400" spc="10" dirty="0" smtClean="0">
                <a:solidFill>
                  <a:srgbClr val="535353"/>
                </a:solidFill>
                <a:cs typeface="Arial"/>
              </a:rPr>
              <a:t>to </a:t>
            </a:r>
            <a:r>
              <a:rPr lang="en-IN" sz="2400" spc="-123" dirty="0" smtClean="0">
                <a:solidFill>
                  <a:srgbClr val="535353"/>
                </a:solidFill>
                <a:cs typeface="Arial"/>
              </a:rPr>
              <a:t>record</a:t>
            </a:r>
            <a:r>
              <a:rPr lang="en-IN" sz="2400" spc="-123" dirty="0">
                <a:solidFill>
                  <a:srgbClr val="535353"/>
                </a:solidFill>
                <a:cs typeface="Arial"/>
              </a:rPr>
              <a:t>,</a:t>
            </a:r>
            <a:r>
              <a:rPr lang="en-IN" sz="2400" spc="-202" dirty="0">
                <a:solidFill>
                  <a:srgbClr val="535353"/>
                </a:solidFill>
                <a:cs typeface="Arial"/>
              </a:rPr>
              <a:t> </a:t>
            </a:r>
            <a:r>
              <a:rPr lang="en-IN" sz="2400" spc="-51" dirty="0">
                <a:solidFill>
                  <a:srgbClr val="535353"/>
                </a:solidFill>
                <a:cs typeface="Arial"/>
              </a:rPr>
              <a:t>not</a:t>
            </a:r>
            <a:r>
              <a:rPr lang="en-IN" sz="2400" spc="7" dirty="0">
                <a:solidFill>
                  <a:srgbClr val="535353"/>
                </a:solidFill>
                <a:cs typeface="Arial"/>
              </a:rPr>
              <a:t> </a:t>
            </a:r>
            <a:r>
              <a:rPr lang="en-IN" sz="2400" spc="-48" dirty="0" smtClean="0">
                <a:solidFill>
                  <a:srgbClr val="535353"/>
                </a:solidFill>
                <a:cs typeface="Arial"/>
              </a:rPr>
              <a:t>part </a:t>
            </a:r>
            <a:r>
              <a:rPr lang="en-IN" sz="2400" spc="-69" dirty="0" smtClean="0">
                <a:solidFill>
                  <a:srgbClr val="535353"/>
                </a:solidFill>
                <a:cs typeface="Arial"/>
              </a:rPr>
              <a:t>of</a:t>
            </a:r>
            <a:r>
              <a:rPr lang="en-IN" sz="2400" spc="-58" dirty="0" smtClean="0">
                <a:solidFill>
                  <a:srgbClr val="535353"/>
                </a:solidFill>
                <a:cs typeface="Arial"/>
              </a:rPr>
              <a:t> </a:t>
            </a:r>
            <a:r>
              <a:rPr lang="en-IN" sz="2400" spc="-199" dirty="0" smtClean="0">
                <a:solidFill>
                  <a:srgbClr val="535353"/>
                </a:solidFill>
                <a:cs typeface="Arial"/>
              </a:rPr>
              <a:t>value</a:t>
            </a:r>
          </a:p>
          <a:p>
            <a:pPr marL="217583" indent="-208879">
              <a:spcBef>
                <a:spcPts val="200"/>
              </a:spcBef>
              <a:spcAft>
                <a:spcPts val="200"/>
              </a:spcAft>
              <a:buSzPct val="81578"/>
              <a:buFontTx/>
              <a:buChar char="•"/>
              <a:tabLst>
                <a:tab pos="217583" algn="l"/>
                <a:tab pos="1208455" algn="l"/>
                <a:tab pos="3268963" algn="l"/>
                <a:tab pos="6241579" algn="l"/>
              </a:tabLst>
            </a:pPr>
            <a:r>
              <a:rPr lang="en-IN" sz="2400" spc="-254" dirty="0" smtClean="0">
                <a:solidFill>
                  <a:srgbClr val="535353"/>
                </a:solidFill>
                <a:cs typeface="Arial"/>
              </a:rPr>
              <a:t>Riak  </a:t>
            </a:r>
            <a:r>
              <a:rPr lang="en-IN" sz="2400" spc="-75" dirty="0" smtClean="0">
                <a:solidFill>
                  <a:srgbClr val="535353"/>
                </a:solidFill>
                <a:cs typeface="Arial"/>
              </a:rPr>
              <a:t>Object</a:t>
            </a:r>
            <a:r>
              <a:rPr lang="en-IN" sz="2400" spc="-3" dirty="0" smtClean="0">
                <a:solidFill>
                  <a:srgbClr val="535353"/>
                </a:solidFill>
                <a:cs typeface="Arial"/>
              </a:rPr>
              <a:t> </a:t>
            </a:r>
            <a:r>
              <a:rPr lang="en-IN" sz="2400" spc="-55" dirty="0" smtClean="0">
                <a:solidFill>
                  <a:srgbClr val="535353"/>
                </a:solidFill>
                <a:cs typeface="Arial"/>
              </a:rPr>
              <a:t>- </a:t>
            </a:r>
            <a:r>
              <a:rPr lang="en-IN" sz="2400" spc="-199" dirty="0" smtClean="0">
                <a:solidFill>
                  <a:srgbClr val="535353"/>
                </a:solidFill>
                <a:cs typeface="Arial"/>
              </a:rPr>
              <a:t>Bucket,  </a:t>
            </a:r>
            <a:r>
              <a:rPr lang="en-IN" sz="2400" spc="-250" dirty="0">
                <a:solidFill>
                  <a:srgbClr val="535353"/>
                </a:solidFill>
                <a:cs typeface="Arial"/>
              </a:rPr>
              <a:t>Key</a:t>
            </a:r>
            <a:r>
              <a:rPr lang="en-IN" sz="2400" spc="-250" dirty="0" smtClean="0">
                <a:solidFill>
                  <a:srgbClr val="535353"/>
                </a:solidFill>
                <a:cs typeface="Arial"/>
              </a:rPr>
              <a:t>, Value</a:t>
            </a:r>
            <a:r>
              <a:rPr lang="en-IN" sz="2400" spc="10" dirty="0" smtClean="0">
                <a:solidFill>
                  <a:srgbClr val="535353"/>
                </a:solidFill>
                <a:cs typeface="Arial"/>
              </a:rPr>
              <a:t> </a:t>
            </a:r>
            <a:r>
              <a:rPr lang="en-IN" sz="2400" spc="-212" dirty="0" smtClean="0">
                <a:solidFill>
                  <a:srgbClr val="535353"/>
                </a:solidFill>
                <a:cs typeface="Arial"/>
              </a:rPr>
              <a:t>and </a:t>
            </a:r>
            <a:r>
              <a:rPr lang="en-IN" sz="2400" spc="-182" dirty="0" smtClean="0">
                <a:solidFill>
                  <a:srgbClr val="535353"/>
                </a:solidFill>
                <a:cs typeface="Arial"/>
              </a:rPr>
              <a:t>Metadata</a:t>
            </a:r>
            <a:r>
              <a:rPr lang="en-IN" sz="2400" spc="-182" dirty="0">
                <a:solidFill>
                  <a:srgbClr val="535353"/>
                </a:solidFill>
                <a:cs typeface="Arial"/>
              </a:rPr>
              <a:t>. </a:t>
            </a:r>
            <a:r>
              <a:rPr lang="en-IN" sz="2400" spc="-69" dirty="0">
                <a:solidFill>
                  <a:srgbClr val="535353"/>
                </a:solidFill>
                <a:cs typeface="Arial"/>
              </a:rPr>
              <a:t>Unit of  </a:t>
            </a:r>
            <a:r>
              <a:rPr lang="en-IN" sz="2400" spc="-130" dirty="0">
                <a:solidFill>
                  <a:srgbClr val="535353"/>
                </a:solidFill>
                <a:cs typeface="Arial"/>
              </a:rPr>
              <a:t>replication</a:t>
            </a:r>
            <a:r>
              <a:rPr lang="en-IN" sz="2400" spc="-130" dirty="0" smtClean="0">
                <a:solidFill>
                  <a:srgbClr val="535353"/>
                </a:solidFill>
                <a:cs typeface="Arial"/>
              </a:rPr>
              <a:t>.</a:t>
            </a:r>
            <a:endParaRPr sz="2400" dirty="0">
              <a:cs typeface="Arial"/>
            </a:endParaRPr>
          </a:p>
        </p:txBody>
      </p:sp>
      <p:sp>
        <p:nvSpPr>
          <p:cNvPr id="7" name="object 7"/>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59</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25252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701040"/>
          </a:xfrm>
        </p:spPr>
        <p:txBody>
          <a:bodyPr/>
          <a:lstStyle/>
          <a:p>
            <a:r>
              <a:rPr lang="en-IN" b="1" dirty="0"/>
              <a:t>Common Characteristics </a:t>
            </a:r>
          </a:p>
        </p:txBody>
      </p:sp>
      <p:sp>
        <p:nvSpPr>
          <p:cNvPr id="3" name="Content Placeholder 2"/>
          <p:cNvSpPr>
            <a:spLocks noGrp="1"/>
          </p:cNvSpPr>
          <p:nvPr>
            <p:ph idx="1"/>
          </p:nvPr>
        </p:nvSpPr>
        <p:spPr>
          <a:xfrm>
            <a:off x="457200" y="1219200"/>
            <a:ext cx="7092950" cy="4532602"/>
          </a:xfrm>
        </p:spPr>
        <p:txBody>
          <a:bodyPr>
            <a:normAutofit/>
          </a:bodyPr>
          <a:lstStyle/>
          <a:p>
            <a:r>
              <a:rPr lang="en-IN" sz="2000" dirty="0" smtClean="0"/>
              <a:t>Not </a:t>
            </a:r>
            <a:r>
              <a:rPr lang="en-IN" sz="2000" dirty="0"/>
              <a:t>using the relational model </a:t>
            </a:r>
            <a:endParaRPr lang="en-IN" sz="2000" dirty="0" smtClean="0"/>
          </a:p>
          <a:p>
            <a:r>
              <a:rPr lang="en-IN" sz="2000" dirty="0" smtClean="0"/>
              <a:t>Run </a:t>
            </a:r>
            <a:r>
              <a:rPr lang="en-IN" sz="2000" dirty="0"/>
              <a:t>well on clusters </a:t>
            </a:r>
            <a:endParaRPr lang="en-IN" sz="2000" dirty="0" smtClean="0"/>
          </a:p>
          <a:p>
            <a:r>
              <a:rPr lang="en-IN" sz="2000" dirty="0" smtClean="0"/>
              <a:t>Can </a:t>
            </a:r>
            <a:r>
              <a:rPr lang="en-IN" sz="2000" dirty="0"/>
              <a:t>handle huge amount of data </a:t>
            </a:r>
            <a:endParaRPr lang="en-IN" sz="2000" dirty="0" smtClean="0"/>
          </a:p>
          <a:p>
            <a:r>
              <a:rPr lang="en-IN" sz="2000" dirty="0" smtClean="0"/>
              <a:t>Open </a:t>
            </a:r>
            <a:r>
              <a:rPr lang="en-IN" sz="2000" dirty="0"/>
              <a:t>Source </a:t>
            </a:r>
            <a:endParaRPr lang="en-IN" sz="2000" dirty="0" smtClean="0"/>
          </a:p>
          <a:p>
            <a:r>
              <a:rPr lang="en-IN" sz="2000" dirty="0" smtClean="0"/>
              <a:t>Build </a:t>
            </a:r>
            <a:r>
              <a:rPr lang="en-IN" sz="2000" dirty="0"/>
              <a:t>for 21st century web access </a:t>
            </a:r>
            <a:endParaRPr lang="en-IN" sz="2000" dirty="0" smtClean="0"/>
          </a:p>
          <a:p>
            <a:r>
              <a:rPr lang="en-IN" sz="2000" dirty="0" smtClean="0"/>
              <a:t>Schema-less </a:t>
            </a:r>
            <a:r>
              <a:rPr lang="en-IN" sz="2000" dirty="0"/>
              <a:t>/ schema-free </a:t>
            </a:r>
            <a:endParaRPr lang="en-IN" sz="2000" dirty="0" smtClean="0"/>
          </a:p>
          <a:p>
            <a:r>
              <a:rPr lang="en-IN" sz="2000" dirty="0" smtClean="0"/>
              <a:t>BASE </a:t>
            </a:r>
            <a:r>
              <a:rPr lang="en-IN" sz="2000" dirty="0"/>
              <a:t>(not ACID)</a:t>
            </a:r>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6</a:t>
            </a:fld>
            <a:endParaRPr lang="en-IN"/>
          </a:p>
        </p:txBody>
      </p:sp>
    </p:spTree>
    <p:extLst>
      <p:ext uri="{BB962C8B-B14F-4D97-AF65-F5344CB8AC3E}">
        <p14:creationId xmlns:p14="http://schemas.microsoft.com/office/powerpoint/2010/main" xmlns="" val="16328617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457200"/>
            <a:ext cx="4371975" cy="624341"/>
          </a:xfrm>
          <a:prstGeom prst="rect">
            <a:avLst/>
          </a:prstGeom>
        </p:spPr>
        <p:txBody>
          <a:bodyPr vert="horz" wrap="square" lIns="0" tIns="8703" rIns="0" bIns="0" rtlCol="0" anchor="t">
            <a:spAutoFit/>
          </a:bodyPr>
          <a:lstStyle/>
          <a:p>
            <a:pPr marL="8703">
              <a:spcBef>
                <a:spcPts val="69"/>
              </a:spcBef>
            </a:pPr>
            <a:r>
              <a:rPr sz="4000" b="1" spc="-404" dirty="0"/>
              <a:t>CORE </a:t>
            </a:r>
            <a:r>
              <a:rPr sz="4000" b="1" spc="-353" dirty="0"/>
              <a:t>CONCEPTS</a:t>
            </a:r>
            <a:r>
              <a:rPr sz="4000" b="1" spc="-617" dirty="0"/>
              <a:t> </a:t>
            </a:r>
            <a:r>
              <a:rPr lang="en-IN" sz="4000" b="1" spc="-96" dirty="0" smtClean="0"/>
              <a:t> in Riak</a:t>
            </a:r>
            <a:endParaRPr sz="4000" b="1" dirty="0"/>
          </a:p>
        </p:txBody>
      </p:sp>
      <p:sp>
        <p:nvSpPr>
          <p:cNvPr id="4" name="object 4"/>
          <p:cNvSpPr txBox="1"/>
          <p:nvPr/>
        </p:nvSpPr>
        <p:spPr>
          <a:xfrm>
            <a:off x="457200" y="1219200"/>
            <a:ext cx="8153400" cy="3243648"/>
          </a:xfrm>
          <a:prstGeom prst="rect">
            <a:avLst/>
          </a:prstGeom>
        </p:spPr>
        <p:txBody>
          <a:bodyPr vert="horz" wrap="square" lIns="0" tIns="8703" rIns="0" bIns="0" rtlCol="0">
            <a:spAutoFit/>
          </a:bodyPr>
          <a:lstStyle/>
          <a:p>
            <a:pPr marL="217583" indent="-208879">
              <a:spcBef>
                <a:spcPts val="69"/>
              </a:spcBef>
              <a:buSzPct val="81578"/>
              <a:buChar char="•"/>
              <a:tabLst>
                <a:tab pos="217583" algn="l"/>
                <a:tab pos="1609677" algn="l"/>
                <a:tab pos="2580531" algn="l"/>
              </a:tabLst>
            </a:pPr>
            <a:r>
              <a:rPr sz="2604" spc="-96" dirty="0">
                <a:solidFill>
                  <a:srgbClr val="535353"/>
                </a:solidFill>
                <a:cs typeface="Arial"/>
              </a:rPr>
              <a:t>Partition</a:t>
            </a:r>
            <a:r>
              <a:rPr sz="2604" dirty="0">
                <a:solidFill>
                  <a:srgbClr val="535353"/>
                </a:solidFill>
                <a:cs typeface="Arial"/>
              </a:rPr>
              <a:t> </a:t>
            </a:r>
            <a:r>
              <a:rPr sz="2604" spc="-55" dirty="0">
                <a:solidFill>
                  <a:srgbClr val="535353"/>
                </a:solidFill>
                <a:cs typeface="Arial"/>
              </a:rPr>
              <a:t>-	</a:t>
            </a:r>
            <a:r>
              <a:rPr sz="2604" spc="-192" dirty="0">
                <a:solidFill>
                  <a:srgbClr val="535353"/>
                </a:solidFill>
                <a:cs typeface="Arial"/>
              </a:rPr>
              <a:t>Logical	</a:t>
            </a:r>
            <a:r>
              <a:rPr sz="2604" spc="-147" dirty="0">
                <a:solidFill>
                  <a:srgbClr val="535353"/>
                </a:solidFill>
                <a:cs typeface="Arial"/>
              </a:rPr>
              <a:t>division </a:t>
            </a:r>
            <a:r>
              <a:rPr sz="2604" spc="-69" dirty="0">
                <a:solidFill>
                  <a:srgbClr val="535353"/>
                </a:solidFill>
                <a:cs typeface="Arial"/>
              </a:rPr>
              <a:t>of</a:t>
            </a:r>
            <a:r>
              <a:rPr sz="2604" spc="144" dirty="0">
                <a:solidFill>
                  <a:srgbClr val="535353"/>
                </a:solidFill>
                <a:cs typeface="Arial"/>
              </a:rPr>
              <a:t> </a:t>
            </a:r>
            <a:r>
              <a:rPr sz="2604" spc="-168" dirty="0">
                <a:solidFill>
                  <a:srgbClr val="535353"/>
                </a:solidFill>
                <a:cs typeface="Arial"/>
              </a:rPr>
              <a:t>storage</a:t>
            </a:r>
            <a:endParaRPr sz="2604" dirty="0">
              <a:cs typeface="Arial"/>
            </a:endParaRPr>
          </a:p>
          <a:p>
            <a:pPr marL="217583" indent="-208879">
              <a:spcBef>
                <a:spcPts val="2426"/>
              </a:spcBef>
              <a:buSzPct val="81578"/>
              <a:buChar char="•"/>
              <a:tabLst>
                <a:tab pos="217583" algn="l"/>
                <a:tab pos="1369466" algn="l"/>
                <a:tab pos="3603170" algn="l"/>
                <a:tab pos="5350360" algn="l"/>
                <a:tab pos="6648459" algn="l"/>
                <a:tab pos="6881272" algn="l"/>
              </a:tabLst>
            </a:pPr>
            <a:r>
              <a:rPr sz="2604" spc="-147" dirty="0" err="1">
                <a:solidFill>
                  <a:srgbClr val="535353"/>
                </a:solidFill>
                <a:cs typeface="Arial"/>
              </a:rPr>
              <a:t>Vnode</a:t>
            </a:r>
            <a:r>
              <a:rPr sz="2604" dirty="0">
                <a:solidFill>
                  <a:srgbClr val="535353"/>
                </a:solidFill>
                <a:cs typeface="Arial"/>
              </a:rPr>
              <a:t> </a:t>
            </a:r>
            <a:r>
              <a:rPr sz="2604" spc="-55" dirty="0" smtClean="0">
                <a:solidFill>
                  <a:srgbClr val="535353"/>
                </a:solidFill>
                <a:cs typeface="Arial"/>
              </a:rPr>
              <a:t>-</a:t>
            </a:r>
            <a:r>
              <a:rPr lang="en-IN" sz="2604" spc="-55" dirty="0" smtClean="0">
                <a:solidFill>
                  <a:srgbClr val="535353"/>
                </a:solidFill>
                <a:cs typeface="Arial"/>
              </a:rPr>
              <a:t> </a:t>
            </a:r>
            <a:r>
              <a:rPr sz="2604" spc="-236" dirty="0" smtClean="0">
                <a:solidFill>
                  <a:srgbClr val="535353"/>
                </a:solidFill>
                <a:cs typeface="Arial"/>
              </a:rPr>
              <a:t>Process</a:t>
            </a:r>
            <a:r>
              <a:rPr sz="2604" spc="10" dirty="0" smtClean="0">
                <a:solidFill>
                  <a:srgbClr val="535353"/>
                </a:solidFill>
                <a:cs typeface="Arial"/>
              </a:rPr>
              <a:t> </a:t>
            </a:r>
            <a:r>
              <a:rPr sz="2604" spc="-188" dirty="0" smtClean="0">
                <a:solidFill>
                  <a:srgbClr val="535353"/>
                </a:solidFill>
                <a:cs typeface="Arial"/>
              </a:rPr>
              <a:t>handling</a:t>
            </a:r>
            <a:r>
              <a:rPr lang="en-IN" sz="2604" spc="-188" dirty="0" smtClean="0">
                <a:solidFill>
                  <a:srgbClr val="535353"/>
                </a:solidFill>
                <a:cs typeface="Arial"/>
              </a:rPr>
              <a:t> </a:t>
            </a:r>
            <a:r>
              <a:rPr sz="2604" spc="-178" dirty="0" smtClean="0">
                <a:solidFill>
                  <a:srgbClr val="535353"/>
                </a:solidFill>
                <a:cs typeface="Arial"/>
              </a:rPr>
              <a:t>requests</a:t>
            </a:r>
            <a:r>
              <a:rPr sz="2604" spc="10" dirty="0" smtClean="0">
                <a:solidFill>
                  <a:srgbClr val="535353"/>
                </a:solidFill>
                <a:cs typeface="Arial"/>
              </a:rPr>
              <a:t> </a:t>
            </a:r>
            <a:r>
              <a:rPr sz="2604" spc="-212" dirty="0" smtClean="0">
                <a:solidFill>
                  <a:srgbClr val="535353"/>
                </a:solidFill>
                <a:cs typeface="Arial"/>
              </a:rPr>
              <a:t>and</a:t>
            </a:r>
            <a:r>
              <a:rPr lang="en-IN" sz="2604" spc="-212" dirty="0" smtClean="0">
                <a:solidFill>
                  <a:srgbClr val="535353"/>
                </a:solidFill>
                <a:cs typeface="Arial"/>
              </a:rPr>
              <a:t> </a:t>
            </a:r>
            <a:r>
              <a:rPr sz="2604" spc="-247" dirty="0" smtClean="0">
                <a:solidFill>
                  <a:srgbClr val="535353"/>
                </a:solidFill>
                <a:cs typeface="Arial"/>
              </a:rPr>
              <a:t>managing</a:t>
            </a:r>
            <a:r>
              <a:rPr lang="en-IN" sz="2604" spc="-247" dirty="0" smtClean="0">
                <a:solidFill>
                  <a:srgbClr val="535353"/>
                </a:solidFill>
                <a:cs typeface="Arial"/>
              </a:rPr>
              <a:t>  </a:t>
            </a:r>
            <a:r>
              <a:rPr sz="2604" spc="-339" dirty="0" smtClean="0">
                <a:solidFill>
                  <a:srgbClr val="535353"/>
                </a:solidFill>
                <a:cs typeface="Arial"/>
              </a:rPr>
              <a:t>a</a:t>
            </a:r>
            <a:r>
              <a:rPr lang="en-IN" sz="2604" spc="-339" dirty="0">
                <a:solidFill>
                  <a:srgbClr val="535353"/>
                </a:solidFill>
                <a:cs typeface="Arial"/>
              </a:rPr>
              <a:t> </a:t>
            </a:r>
            <a:r>
              <a:rPr lang="en-IN" sz="2604" spc="-339" dirty="0" smtClean="0">
                <a:solidFill>
                  <a:srgbClr val="535353"/>
                </a:solidFill>
                <a:cs typeface="Arial"/>
              </a:rPr>
              <a:t>  </a:t>
            </a:r>
            <a:r>
              <a:rPr sz="2604" spc="-58" dirty="0" smtClean="0">
                <a:solidFill>
                  <a:srgbClr val="535353"/>
                </a:solidFill>
                <a:cs typeface="Arial"/>
              </a:rPr>
              <a:t>partition</a:t>
            </a:r>
            <a:endParaRPr sz="2604" dirty="0">
              <a:cs typeface="Arial"/>
            </a:endParaRPr>
          </a:p>
          <a:p>
            <a:pPr marL="217583" indent="-208879">
              <a:spcBef>
                <a:spcPts val="2426"/>
              </a:spcBef>
              <a:buSzPct val="81578"/>
              <a:buChar char="•"/>
              <a:tabLst>
                <a:tab pos="217583" algn="l"/>
                <a:tab pos="5181951" algn="l"/>
              </a:tabLst>
            </a:pPr>
            <a:r>
              <a:rPr sz="2604" spc="-106" dirty="0">
                <a:solidFill>
                  <a:srgbClr val="535353"/>
                </a:solidFill>
                <a:cs typeface="Arial"/>
              </a:rPr>
              <a:t>Ownership </a:t>
            </a:r>
            <a:r>
              <a:rPr sz="2604" spc="-127" dirty="0">
                <a:solidFill>
                  <a:srgbClr val="535353"/>
                </a:solidFill>
                <a:cs typeface="Arial"/>
              </a:rPr>
              <a:t>Handoff </a:t>
            </a:r>
            <a:r>
              <a:rPr sz="2604" spc="-55" dirty="0">
                <a:solidFill>
                  <a:srgbClr val="535353"/>
                </a:solidFill>
                <a:cs typeface="Arial"/>
              </a:rPr>
              <a:t>- </a:t>
            </a:r>
            <a:r>
              <a:rPr sz="2604" spc="-192" dirty="0">
                <a:solidFill>
                  <a:srgbClr val="535353"/>
                </a:solidFill>
                <a:cs typeface="Arial"/>
              </a:rPr>
              <a:t>Transfer</a:t>
            </a:r>
            <a:r>
              <a:rPr sz="2604" spc="-72" dirty="0">
                <a:solidFill>
                  <a:srgbClr val="535353"/>
                </a:solidFill>
                <a:cs typeface="Arial"/>
              </a:rPr>
              <a:t> </a:t>
            </a:r>
            <a:r>
              <a:rPr sz="2604" spc="-69" dirty="0">
                <a:solidFill>
                  <a:srgbClr val="535353"/>
                </a:solidFill>
                <a:cs typeface="Arial"/>
              </a:rPr>
              <a:t>of</a:t>
            </a:r>
            <a:r>
              <a:rPr sz="2604" spc="3" dirty="0">
                <a:solidFill>
                  <a:srgbClr val="535353"/>
                </a:solidFill>
                <a:cs typeface="Arial"/>
              </a:rPr>
              <a:t> </a:t>
            </a:r>
            <a:r>
              <a:rPr sz="2604" spc="-185" dirty="0" smtClean="0">
                <a:solidFill>
                  <a:srgbClr val="535353"/>
                </a:solidFill>
                <a:cs typeface="Arial"/>
              </a:rPr>
              <a:t>data</a:t>
            </a:r>
            <a:r>
              <a:rPr lang="en-IN" sz="2604" spc="-185" dirty="0" smtClean="0">
                <a:solidFill>
                  <a:srgbClr val="535353"/>
                </a:solidFill>
                <a:cs typeface="Arial"/>
              </a:rPr>
              <a:t>  </a:t>
            </a:r>
            <a:r>
              <a:rPr sz="2604" spc="-106" dirty="0" smtClean="0">
                <a:solidFill>
                  <a:srgbClr val="535353"/>
                </a:solidFill>
                <a:cs typeface="Arial"/>
              </a:rPr>
              <a:t>on </a:t>
            </a:r>
            <a:r>
              <a:rPr sz="2604" spc="-144" dirty="0">
                <a:solidFill>
                  <a:srgbClr val="535353"/>
                </a:solidFill>
                <a:cs typeface="Arial"/>
              </a:rPr>
              <a:t>cluster</a:t>
            </a:r>
            <a:r>
              <a:rPr sz="2604" spc="93" dirty="0">
                <a:solidFill>
                  <a:srgbClr val="535353"/>
                </a:solidFill>
                <a:cs typeface="Arial"/>
              </a:rPr>
              <a:t> </a:t>
            </a:r>
            <a:r>
              <a:rPr sz="2604" spc="-240" dirty="0">
                <a:solidFill>
                  <a:srgbClr val="535353"/>
                </a:solidFill>
                <a:cs typeface="Arial"/>
              </a:rPr>
              <a:t>change</a:t>
            </a:r>
            <a:endParaRPr sz="2604" dirty="0">
              <a:cs typeface="Arial"/>
            </a:endParaRPr>
          </a:p>
          <a:p>
            <a:pPr marL="217583" indent="-208879">
              <a:spcBef>
                <a:spcPts val="2426"/>
              </a:spcBef>
              <a:buSzPct val="81578"/>
              <a:buChar char="•"/>
              <a:tabLst>
                <a:tab pos="217583" algn="l"/>
                <a:tab pos="4610578" algn="l"/>
                <a:tab pos="6990063" algn="l"/>
              </a:tabLst>
            </a:pPr>
            <a:r>
              <a:rPr sz="2604" spc="-89" dirty="0">
                <a:solidFill>
                  <a:srgbClr val="535353"/>
                </a:solidFill>
                <a:cs typeface="Arial"/>
              </a:rPr>
              <a:t>Hinted </a:t>
            </a:r>
            <a:r>
              <a:rPr sz="2604" spc="-127" dirty="0">
                <a:solidFill>
                  <a:srgbClr val="535353"/>
                </a:solidFill>
                <a:cs typeface="Arial"/>
              </a:rPr>
              <a:t>Handoff </a:t>
            </a:r>
            <a:r>
              <a:rPr sz="2604" spc="-55" dirty="0">
                <a:solidFill>
                  <a:srgbClr val="535353"/>
                </a:solidFill>
                <a:cs typeface="Arial"/>
              </a:rPr>
              <a:t>- </a:t>
            </a:r>
            <a:r>
              <a:rPr sz="2604" spc="-192" dirty="0">
                <a:solidFill>
                  <a:srgbClr val="535353"/>
                </a:solidFill>
                <a:cs typeface="Arial"/>
              </a:rPr>
              <a:t>Transfer</a:t>
            </a:r>
            <a:r>
              <a:rPr sz="2604" spc="-89" dirty="0">
                <a:solidFill>
                  <a:srgbClr val="535353"/>
                </a:solidFill>
                <a:cs typeface="Arial"/>
              </a:rPr>
              <a:t> </a:t>
            </a:r>
            <a:r>
              <a:rPr sz="2604" spc="-69" dirty="0">
                <a:solidFill>
                  <a:srgbClr val="535353"/>
                </a:solidFill>
                <a:cs typeface="Arial"/>
              </a:rPr>
              <a:t>of</a:t>
            </a:r>
            <a:r>
              <a:rPr sz="2604" spc="7" dirty="0">
                <a:solidFill>
                  <a:srgbClr val="535353"/>
                </a:solidFill>
                <a:cs typeface="Arial"/>
              </a:rPr>
              <a:t> </a:t>
            </a:r>
            <a:r>
              <a:rPr sz="2604" spc="-185" dirty="0" smtClean="0">
                <a:solidFill>
                  <a:srgbClr val="535353"/>
                </a:solidFill>
                <a:cs typeface="Arial"/>
              </a:rPr>
              <a:t>data</a:t>
            </a:r>
            <a:r>
              <a:rPr lang="en-IN" sz="2604" spc="-185" dirty="0" smtClean="0">
                <a:solidFill>
                  <a:srgbClr val="535353"/>
                </a:solidFill>
                <a:cs typeface="Arial"/>
              </a:rPr>
              <a:t> </a:t>
            </a:r>
            <a:r>
              <a:rPr sz="2604" spc="-106" dirty="0" smtClean="0">
                <a:solidFill>
                  <a:srgbClr val="535353"/>
                </a:solidFill>
                <a:cs typeface="Arial"/>
              </a:rPr>
              <a:t>on</a:t>
            </a:r>
            <a:r>
              <a:rPr sz="2604" spc="7" dirty="0" smtClean="0">
                <a:solidFill>
                  <a:srgbClr val="535353"/>
                </a:solidFill>
                <a:cs typeface="Arial"/>
              </a:rPr>
              <a:t> </a:t>
            </a:r>
            <a:r>
              <a:rPr sz="2604" spc="-89" dirty="0" smtClean="0">
                <a:solidFill>
                  <a:srgbClr val="535353"/>
                </a:solidFill>
                <a:cs typeface="Arial"/>
              </a:rPr>
              <a:t>node/network</a:t>
            </a:r>
            <a:r>
              <a:rPr lang="en-IN" sz="2604" spc="-89" dirty="0" smtClean="0">
                <a:solidFill>
                  <a:srgbClr val="535353"/>
                </a:solidFill>
                <a:cs typeface="Arial"/>
              </a:rPr>
              <a:t> </a:t>
            </a:r>
            <a:r>
              <a:rPr sz="2604" spc="-144" dirty="0" smtClean="0">
                <a:solidFill>
                  <a:srgbClr val="535353"/>
                </a:solidFill>
                <a:cs typeface="Arial"/>
              </a:rPr>
              <a:t>failure</a:t>
            </a:r>
            <a:endParaRPr sz="2604" dirty="0">
              <a:cs typeface="Arial"/>
            </a:endParaRPr>
          </a:p>
          <a:p>
            <a:pPr marL="217583" indent="-208879">
              <a:spcBef>
                <a:spcPts val="2426"/>
              </a:spcBef>
              <a:buSzPct val="81578"/>
              <a:buChar char="•"/>
              <a:tabLst>
                <a:tab pos="217583" algn="l"/>
                <a:tab pos="1463462" algn="l"/>
                <a:tab pos="1658851" algn="l"/>
                <a:tab pos="4953054" algn="l"/>
              </a:tabLst>
            </a:pPr>
            <a:r>
              <a:rPr sz="2604" spc="-58" dirty="0">
                <a:solidFill>
                  <a:srgbClr val="535353"/>
                </a:solidFill>
                <a:cs typeface="Arial"/>
              </a:rPr>
              <a:t>Quorum	</a:t>
            </a:r>
            <a:r>
              <a:rPr sz="2604" spc="-55" dirty="0">
                <a:solidFill>
                  <a:srgbClr val="535353"/>
                </a:solidFill>
                <a:cs typeface="Arial"/>
              </a:rPr>
              <a:t>-	</a:t>
            </a:r>
            <a:r>
              <a:rPr sz="2604" spc="-219" dirty="0">
                <a:solidFill>
                  <a:srgbClr val="535353"/>
                </a:solidFill>
                <a:cs typeface="Arial"/>
              </a:rPr>
              <a:t>Set  </a:t>
            </a:r>
            <a:r>
              <a:rPr sz="2604" spc="-69" dirty="0">
                <a:solidFill>
                  <a:srgbClr val="535353"/>
                </a:solidFill>
                <a:cs typeface="Arial"/>
              </a:rPr>
              <a:t>of </a:t>
            </a:r>
            <a:r>
              <a:rPr sz="2604" spc="-185" dirty="0">
                <a:solidFill>
                  <a:srgbClr val="535353"/>
                </a:solidFill>
                <a:cs typeface="Arial"/>
              </a:rPr>
              <a:t>nodes</a:t>
            </a:r>
            <a:r>
              <a:rPr sz="2604" spc="-202" dirty="0">
                <a:solidFill>
                  <a:srgbClr val="535353"/>
                </a:solidFill>
                <a:cs typeface="Arial"/>
              </a:rPr>
              <a:t> </a:t>
            </a:r>
            <a:r>
              <a:rPr sz="2604" spc="-117" dirty="0">
                <a:solidFill>
                  <a:srgbClr val="535353"/>
                </a:solidFill>
                <a:cs typeface="Arial"/>
              </a:rPr>
              <a:t>required</a:t>
            </a:r>
            <a:r>
              <a:rPr sz="2604" spc="3" dirty="0">
                <a:solidFill>
                  <a:srgbClr val="535353"/>
                </a:solidFill>
                <a:cs typeface="Arial"/>
              </a:rPr>
              <a:t> </a:t>
            </a:r>
            <a:r>
              <a:rPr sz="2604" spc="10" dirty="0" smtClean="0">
                <a:solidFill>
                  <a:srgbClr val="535353"/>
                </a:solidFill>
                <a:cs typeface="Arial"/>
              </a:rPr>
              <a:t>to</a:t>
            </a:r>
            <a:r>
              <a:rPr lang="en-IN" sz="2604" spc="10" dirty="0" smtClean="0">
                <a:solidFill>
                  <a:srgbClr val="535353"/>
                </a:solidFill>
                <a:cs typeface="Arial"/>
              </a:rPr>
              <a:t> </a:t>
            </a:r>
            <a:r>
              <a:rPr sz="2604" spc="-110" dirty="0" smtClean="0">
                <a:solidFill>
                  <a:srgbClr val="535353"/>
                </a:solidFill>
                <a:cs typeface="Arial"/>
              </a:rPr>
              <a:t>participate </a:t>
            </a:r>
            <a:r>
              <a:rPr sz="2604" spc="-134" dirty="0">
                <a:solidFill>
                  <a:srgbClr val="535353"/>
                </a:solidFill>
                <a:cs typeface="Arial"/>
              </a:rPr>
              <a:t>in</a:t>
            </a:r>
            <a:r>
              <a:rPr sz="2604" spc="86" dirty="0">
                <a:solidFill>
                  <a:srgbClr val="535353"/>
                </a:solidFill>
                <a:cs typeface="Arial"/>
              </a:rPr>
              <a:t> </a:t>
            </a:r>
            <a:r>
              <a:rPr sz="2604" spc="-144" dirty="0">
                <a:solidFill>
                  <a:srgbClr val="535353"/>
                </a:solidFill>
                <a:cs typeface="Arial"/>
              </a:rPr>
              <a:t>transaction</a:t>
            </a:r>
            <a:endParaRPr sz="2604" dirty="0">
              <a:cs typeface="Arial"/>
            </a:endParaRPr>
          </a:p>
        </p:txBody>
      </p:sp>
      <p:sp>
        <p:nvSpPr>
          <p:cNvPr id="7" name="object 7"/>
          <p:cNvSpPr txBox="1">
            <a:spLocks noGrp="1"/>
          </p:cNvSpPr>
          <p:nvPr>
            <p:ph type="sldNum" sz="quarter" idx="4294967295"/>
          </p:nvPr>
        </p:nvSpPr>
        <p:spPr>
          <a:xfrm>
            <a:off x="7757315" y="6707959"/>
            <a:ext cx="130546" cy="115416"/>
          </a:xfrm>
          <a:prstGeom prst="rect">
            <a:avLst/>
          </a:prstGeom>
        </p:spPr>
        <p:txBody>
          <a:bodyPr vert="horz" wrap="square" lIns="0" tIns="0" rIns="0" bIns="0" rtlCol="0">
            <a:spAutoFit/>
          </a:bodyPr>
          <a:lstStyle/>
          <a:p>
            <a:pPr marL="26110">
              <a:lnSpc>
                <a:spcPts val="867"/>
              </a:lnSpc>
            </a:pPr>
            <a:fld id="{81D60167-4931-47E6-BA6A-407CBD079E47}" type="slidenum">
              <a:rPr dirty="0"/>
              <a:pPr marL="26110">
                <a:lnSpc>
                  <a:spcPts val="867"/>
                </a:lnSpc>
              </a:pPr>
              <a:t>60</a:t>
            </a:fld>
            <a:endParaRPr dirty="0"/>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extLst>
      <p:ext uri="{BB962C8B-B14F-4D97-AF65-F5344CB8AC3E}">
        <p14:creationId xmlns:p14="http://schemas.microsoft.com/office/powerpoint/2010/main" xmlns="" val="24112060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r>
              <a:rPr lang="en-US" b="1" dirty="0" smtClean="0"/>
              <a:t>THE RIAK RING</a:t>
            </a:r>
            <a:endParaRPr lang="en-US" b="1"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5" name="Content Placeholder 4"/>
          <p:cNvSpPr>
            <a:spLocks noGrp="1"/>
          </p:cNvSpPr>
          <p:nvPr>
            <p:ph sz="quarter" idx="1"/>
          </p:nvPr>
        </p:nvSpPr>
        <p:spPr/>
        <p:txBody>
          <a:bodyPr>
            <a:normAutofit/>
          </a:bodyPr>
          <a:lstStyle/>
          <a:p>
            <a:pPr algn="just"/>
            <a:r>
              <a:rPr lang="en-US" sz="2000" dirty="0" smtClean="0"/>
              <a:t>The basis of </a:t>
            </a:r>
            <a:r>
              <a:rPr lang="en-US" sz="2000" dirty="0" err="1" smtClean="0"/>
              <a:t>Riak</a:t>
            </a:r>
            <a:r>
              <a:rPr lang="en-US" sz="2000" dirty="0" smtClean="0"/>
              <a:t> KV’s </a:t>
            </a:r>
            <a:r>
              <a:rPr lang="en-US" sz="2000" dirty="0" err="1" smtClean="0"/>
              <a:t>masterless</a:t>
            </a:r>
            <a:r>
              <a:rPr lang="en-US" sz="2000" dirty="0" smtClean="0"/>
              <a:t> architecture, replication, and fault tolerance is the Ring. </a:t>
            </a:r>
          </a:p>
          <a:p>
            <a:pPr algn="just"/>
            <a:r>
              <a:rPr lang="en-US" sz="2000" dirty="0" smtClean="0"/>
              <a:t>This Ring is a managed collection of partitions that share a common hash space. </a:t>
            </a:r>
          </a:p>
          <a:p>
            <a:pPr algn="just"/>
            <a:r>
              <a:rPr lang="en-US" sz="2000" dirty="0" smtClean="0"/>
              <a:t>The hash space is called a Ring because the last value in the hash space is thought of as being adjacent to the first value in the space. </a:t>
            </a:r>
          </a:p>
          <a:p>
            <a:pPr algn="just"/>
            <a:r>
              <a:rPr lang="en-US" sz="2000" dirty="0" smtClean="0"/>
              <a:t>Replicas of data are stored in the “next N partitions” of the hash spaces.</a:t>
            </a:r>
            <a:endParaRPr lang="en-US" sz="2000" dirty="0"/>
          </a:p>
        </p:txBody>
      </p:sp>
      <p:pic>
        <p:nvPicPr>
          <p:cNvPr id="1026" name="Picture 2"/>
          <p:cNvPicPr>
            <a:picLocks noChangeAspect="1" noChangeArrowheads="1"/>
          </p:cNvPicPr>
          <p:nvPr/>
        </p:nvPicPr>
        <p:blipFill>
          <a:blip r:embed="rId2" cstate="print"/>
          <a:srcRect/>
          <a:stretch>
            <a:fillRect/>
          </a:stretch>
        </p:blipFill>
        <p:spPr bwMode="auto">
          <a:xfrm>
            <a:off x="2667000" y="3657600"/>
            <a:ext cx="2743200" cy="2482279"/>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lstStyle/>
          <a:p>
            <a:r>
              <a:rPr lang="en-US" b="1" dirty="0" smtClean="0"/>
              <a:t>NODES AND VNODES</a:t>
            </a:r>
            <a:endParaRPr lang="en-US" b="1"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5" name="Content Placeholder 4"/>
          <p:cNvSpPr>
            <a:spLocks noGrp="1"/>
          </p:cNvSpPr>
          <p:nvPr>
            <p:ph sz="quarter" idx="1"/>
          </p:nvPr>
        </p:nvSpPr>
        <p:spPr/>
        <p:txBody>
          <a:bodyPr>
            <a:normAutofit/>
          </a:bodyPr>
          <a:lstStyle/>
          <a:p>
            <a:pPr algn="just"/>
            <a:r>
              <a:rPr lang="en-US" sz="2000" dirty="0" smtClean="0"/>
              <a:t>Each node in a </a:t>
            </a:r>
            <a:r>
              <a:rPr lang="en-US" sz="2000" dirty="0" err="1" smtClean="0"/>
              <a:t>Riak</a:t>
            </a:r>
            <a:r>
              <a:rPr lang="en-US" sz="2000" dirty="0" smtClean="0"/>
              <a:t> KV cluster manages one or many virtual nodes, or </a:t>
            </a:r>
            <a:r>
              <a:rPr lang="en-US" sz="2000" dirty="0" err="1" smtClean="0"/>
              <a:t>vnodes</a:t>
            </a:r>
            <a:r>
              <a:rPr lang="en-US" sz="2000" dirty="0" smtClean="0"/>
              <a:t>. </a:t>
            </a:r>
          </a:p>
          <a:p>
            <a:pPr algn="just"/>
            <a:r>
              <a:rPr lang="en-US" sz="2000" dirty="0" smtClean="0"/>
              <a:t>Each </a:t>
            </a:r>
            <a:r>
              <a:rPr lang="en-US" sz="2000" dirty="0" err="1" smtClean="0"/>
              <a:t>vnode</a:t>
            </a:r>
            <a:r>
              <a:rPr lang="en-US" sz="2000" dirty="0" smtClean="0"/>
              <a:t> is a separate process which is assigned a partition of the Ring, and is responsible for a number of operations in a </a:t>
            </a:r>
            <a:r>
              <a:rPr lang="en-US" sz="2000" dirty="0" err="1" smtClean="0"/>
              <a:t>Riak</a:t>
            </a:r>
            <a:r>
              <a:rPr lang="en-US" sz="2000" dirty="0" smtClean="0"/>
              <a:t> cluster, from the storing of objects, to handling of incoming read/write requests from other </a:t>
            </a:r>
            <a:r>
              <a:rPr lang="en-US" sz="2000" dirty="0" err="1" smtClean="0"/>
              <a:t>vnodes</a:t>
            </a:r>
            <a:r>
              <a:rPr lang="en-US" sz="2000" dirty="0" smtClean="0"/>
              <a:t>, to interpreting causal context metadata for objects. </a:t>
            </a:r>
          </a:p>
          <a:p>
            <a:pPr algn="just"/>
            <a:r>
              <a:rPr lang="en-US" sz="2000" dirty="0" smtClean="0"/>
              <a:t>If your cluster has 64 partitions and you are running three nodes, two of your nodes will have 21 </a:t>
            </a:r>
            <a:r>
              <a:rPr lang="en-US" sz="2000" dirty="0" err="1" smtClean="0"/>
              <a:t>vnodes</a:t>
            </a:r>
            <a:r>
              <a:rPr lang="en-US" sz="2000" dirty="0" smtClean="0"/>
              <a:t>, while the third node holds 22 </a:t>
            </a:r>
            <a:r>
              <a:rPr lang="en-US" sz="2000" dirty="0" err="1" smtClean="0"/>
              <a:t>vnodes</a:t>
            </a:r>
            <a:r>
              <a:rPr lang="en-US" sz="2000" dirty="0" smtClean="0"/>
              <a:t>. </a:t>
            </a:r>
          </a:p>
          <a:p>
            <a:pPr algn="just"/>
            <a:r>
              <a:rPr lang="en-US" sz="2000" dirty="0" smtClean="0"/>
              <a:t>The concept of </a:t>
            </a:r>
            <a:r>
              <a:rPr lang="en-US" sz="2000" dirty="0" err="1" smtClean="0"/>
              <a:t>vnodes</a:t>
            </a:r>
            <a:r>
              <a:rPr lang="en-US" sz="2000" dirty="0" smtClean="0"/>
              <a:t> is important as we look at data replication. </a:t>
            </a:r>
          </a:p>
          <a:p>
            <a:pPr algn="just"/>
            <a:r>
              <a:rPr lang="en-US" sz="2000" dirty="0" smtClean="0"/>
              <a:t>No single </a:t>
            </a:r>
            <a:r>
              <a:rPr lang="en-US" sz="2000" dirty="0" err="1" smtClean="0"/>
              <a:t>vnode</a:t>
            </a:r>
            <a:r>
              <a:rPr lang="en-US" sz="2000" dirty="0" smtClean="0"/>
              <a:t> is responsible for more than one replica of an object.</a:t>
            </a:r>
          </a:p>
          <a:p>
            <a:pPr algn="just"/>
            <a:r>
              <a:rPr lang="en-US" sz="2000" dirty="0" smtClean="0"/>
              <a:t>Each object belongs to a primary </a:t>
            </a:r>
            <a:r>
              <a:rPr lang="en-US" sz="2000" dirty="0" err="1" smtClean="0"/>
              <a:t>vnode</a:t>
            </a:r>
            <a:r>
              <a:rPr lang="en-US" sz="2000" dirty="0" smtClean="0"/>
              <a:t>, and is then replicated to neighboring </a:t>
            </a:r>
            <a:r>
              <a:rPr lang="en-US" sz="2000" dirty="0" err="1" smtClean="0"/>
              <a:t>vnodes</a:t>
            </a:r>
            <a:r>
              <a:rPr lang="en-US" sz="2000" dirty="0" smtClean="0"/>
              <a:t> located on separate nodes in the cluster.</a:t>
            </a:r>
            <a:endParaRPr lang="en-US"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CAP Theorem - AP</a:t>
            </a:r>
            <a:endParaRPr lang="en-US" b="1"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5" name="Content Placeholder 4"/>
          <p:cNvSpPr>
            <a:spLocks noGrp="1"/>
          </p:cNvSpPr>
          <p:nvPr>
            <p:ph sz="quarter" idx="1"/>
          </p:nvPr>
        </p:nvSpPr>
        <p:spPr/>
        <p:txBody>
          <a:bodyPr>
            <a:normAutofit/>
          </a:bodyPr>
          <a:lstStyle/>
          <a:p>
            <a:pPr algn="just"/>
            <a:r>
              <a:rPr lang="en-US" sz="2000" dirty="0" err="1" smtClean="0"/>
              <a:t>Riak</a:t>
            </a:r>
            <a:r>
              <a:rPr lang="en-US" sz="2000" dirty="0" smtClean="0"/>
              <a:t> KV is a tunable AP system. </a:t>
            </a:r>
          </a:p>
          <a:p>
            <a:pPr algn="just"/>
            <a:r>
              <a:rPr lang="en-US" sz="2000" dirty="0" smtClean="0"/>
              <a:t>By default, </a:t>
            </a:r>
            <a:r>
              <a:rPr lang="en-US" sz="2000" dirty="0" err="1" smtClean="0"/>
              <a:t>Riak</a:t>
            </a:r>
            <a:r>
              <a:rPr lang="en-US" sz="2000" dirty="0" smtClean="0"/>
              <a:t> KV replicas are “eventually consistent,” meaning that while data is always available, not all replicas may have the most recent update at the exact same time, causing brief periods—generally on the order of milliseconds—of inconsistency while all state changes are synchronized. </a:t>
            </a:r>
          </a:p>
          <a:p>
            <a:pPr algn="just"/>
            <a:r>
              <a:rPr lang="en-US" sz="2000" dirty="0" err="1" smtClean="0"/>
              <a:t>Riak</a:t>
            </a:r>
            <a:r>
              <a:rPr lang="en-US" sz="2000" dirty="0" smtClean="0"/>
              <a:t> KV is designed to deliver maximum data availability, so as long as your client can reach one </a:t>
            </a:r>
            <a:r>
              <a:rPr lang="en-US" sz="2000" dirty="0" err="1" smtClean="0"/>
              <a:t>Riak</a:t>
            </a:r>
            <a:r>
              <a:rPr lang="en-US" sz="2000" dirty="0" smtClean="0"/>
              <a:t> KV server, it can write data.</a:t>
            </a:r>
            <a:endParaRPr lang="en-US" sz="20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Document Databases</a:t>
            </a:r>
            <a:endParaRPr lang="en-US" dirty="0"/>
          </a:p>
        </p:txBody>
      </p:sp>
      <p:sp>
        <p:nvSpPr>
          <p:cNvPr id="3" name="Content Placeholder 2"/>
          <p:cNvSpPr>
            <a:spLocks noGrp="1"/>
          </p:cNvSpPr>
          <p:nvPr>
            <p:ph sz="quarter" idx="1"/>
          </p:nvPr>
        </p:nvSpPr>
        <p:spPr/>
        <p:txBody>
          <a:bodyPr>
            <a:normAutofit/>
          </a:bodyPr>
          <a:lstStyle/>
          <a:p>
            <a:pPr algn="just"/>
            <a:r>
              <a:rPr lang="en-US" sz="2000" dirty="0" smtClean="0"/>
              <a:t>Document databases, also called document-oriented databases.</a:t>
            </a:r>
          </a:p>
          <a:p>
            <a:pPr algn="just"/>
            <a:r>
              <a:rPr lang="en-IN" sz="2000" dirty="0" smtClean="0"/>
              <a:t>It </a:t>
            </a:r>
            <a:r>
              <a:rPr lang="en-US" sz="2000" dirty="0" smtClean="0"/>
              <a:t>uses a key-value approach </a:t>
            </a:r>
            <a:r>
              <a:rPr lang="en-GB" sz="2000" dirty="0" smtClean="0"/>
              <a:t>to storing data but with important differences from key-value databases. </a:t>
            </a:r>
            <a:r>
              <a:rPr lang="en-GB" sz="2000" b="1" dirty="0" smtClean="0"/>
              <a:t>A document </a:t>
            </a:r>
            <a:r>
              <a:rPr lang="en-US" sz="2000" b="1" dirty="0" smtClean="0"/>
              <a:t>database stores values as documents</a:t>
            </a:r>
            <a:r>
              <a:rPr lang="en-US" sz="2000" dirty="0" smtClean="0"/>
              <a:t>.</a:t>
            </a:r>
          </a:p>
          <a:p>
            <a:pPr algn="just"/>
            <a:r>
              <a:rPr lang="en-US" sz="2000" dirty="0" smtClean="0"/>
              <a:t>Documents are semi-structured entities, </a:t>
            </a:r>
            <a:r>
              <a:rPr lang="en-GB" sz="2000" dirty="0" smtClean="0"/>
              <a:t>typically in a standard format such as JavaScript Object Notation (JSON) or Extensible </a:t>
            </a:r>
            <a:r>
              <a:rPr lang="en-US" sz="2000" dirty="0" smtClean="0"/>
              <a:t>Markup Language (XML).</a:t>
            </a:r>
          </a:p>
          <a:p>
            <a:pPr algn="just"/>
            <a:r>
              <a:rPr lang="en-GB" sz="2000" dirty="0" smtClean="0"/>
              <a:t>when the term </a:t>
            </a:r>
            <a:r>
              <a:rPr lang="en-GB" sz="2000" b="1" i="1" dirty="0" smtClean="0"/>
              <a:t>document</a:t>
            </a:r>
            <a:r>
              <a:rPr lang="en-GB" sz="2000" i="1" dirty="0" smtClean="0"/>
              <a:t> is used in this </a:t>
            </a:r>
            <a:r>
              <a:rPr lang="en-GB" sz="2000" dirty="0" smtClean="0"/>
              <a:t>context, it does not refer to word processing or other office productivity files. It refers to data structures that are stored as strings or </a:t>
            </a:r>
            <a:r>
              <a:rPr lang="en-GB" sz="2000" dirty="0" err="1" smtClean="0"/>
              <a:t>binar</a:t>
            </a:r>
            <a:r>
              <a:rPr lang="en-GB" sz="2000" dirty="0" smtClean="0"/>
              <a:t> representations of strings.</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Document Databases</a:t>
            </a:r>
            <a:endParaRPr lang="en-US" dirty="0"/>
          </a:p>
        </p:txBody>
      </p:sp>
      <p:sp>
        <p:nvSpPr>
          <p:cNvPr id="3" name="Content Placeholder 2"/>
          <p:cNvSpPr>
            <a:spLocks noGrp="1"/>
          </p:cNvSpPr>
          <p:nvPr>
            <p:ph sz="quarter" idx="1"/>
          </p:nvPr>
        </p:nvSpPr>
        <p:spPr>
          <a:xfrm>
            <a:off x="457200" y="1219200"/>
            <a:ext cx="8229600" cy="2185990"/>
          </a:xfrm>
        </p:spPr>
        <p:txBody>
          <a:bodyPr>
            <a:normAutofit/>
          </a:bodyPr>
          <a:lstStyle/>
          <a:p>
            <a:pPr algn="just"/>
            <a:r>
              <a:rPr lang="en-US" sz="2000" b="1" dirty="0" smtClean="0"/>
              <a:t>Documents</a:t>
            </a:r>
          </a:p>
          <a:p>
            <a:pPr algn="just"/>
            <a:r>
              <a:rPr lang="en-GB" sz="2000" dirty="0" smtClean="0"/>
              <a:t>Instead of storing each attribute of an entity with a separate key, document databases store </a:t>
            </a:r>
            <a:r>
              <a:rPr lang="en-US" sz="2000" dirty="0" smtClean="0"/>
              <a:t>multiple attributes in a single document.</a:t>
            </a:r>
          </a:p>
          <a:p>
            <a:pPr algn="just"/>
            <a:r>
              <a:rPr lang="en-GB" sz="2000" dirty="0" smtClean="0"/>
              <a:t>One of the most important characteristics of document databases is you do not have to define a fixed schema before you add data to the database</a:t>
            </a:r>
            <a:r>
              <a:rPr lang="en-GB" sz="1800" dirty="0" smtClean="0"/>
              <a:t>. </a:t>
            </a:r>
          </a:p>
        </p:txBody>
      </p:sp>
      <p:pic>
        <p:nvPicPr>
          <p:cNvPr id="4" name="Picture 2"/>
          <p:cNvPicPr>
            <a:picLocks noChangeAspect="1" noChangeArrowheads="1"/>
          </p:cNvPicPr>
          <p:nvPr/>
        </p:nvPicPr>
        <p:blipFill>
          <a:blip r:embed="rId2" cstate="print"/>
          <a:srcRect/>
          <a:stretch>
            <a:fillRect/>
          </a:stretch>
        </p:blipFill>
        <p:spPr bwMode="auto">
          <a:xfrm>
            <a:off x="1981200" y="3352800"/>
            <a:ext cx="4708300" cy="2025664"/>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Document Databases</a:t>
            </a:r>
            <a:endParaRPr lang="en-US" dirty="0"/>
          </a:p>
        </p:txBody>
      </p:sp>
      <p:sp>
        <p:nvSpPr>
          <p:cNvPr id="6" name="Content Placeholder 5"/>
          <p:cNvSpPr>
            <a:spLocks noGrp="1"/>
          </p:cNvSpPr>
          <p:nvPr>
            <p:ph sz="quarter" idx="1"/>
          </p:nvPr>
        </p:nvSpPr>
        <p:spPr>
          <a:xfrm>
            <a:off x="457200" y="1295400"/>
            <a:ext cx="8153400" cy="1971676"/>
          </a:xfrm>
        </p:spPr>
        <p:txBody>
          <a:bodyPr>
            <a:noAutofit/>
          </a:bodyPr>
          <a:lstStyle/>
          <a:p>
            <a:pPr algn="just"/>
            <a:r>
              <a:rPr lang="en-GB" sz="2000" dirty="0" smtClean="0"/>
              <a:t>Simply adding a document to the database creates the underlying data structures needed to support the document.</a:t>
            </a:r>
          </a:p>
          <a:p>
            <a:pPr algn="just"/>
            <a:r>
              <a:rPr lang="en-GB" sz="2000" dirty="0" smtClean="0"/>
              <a:t>The lack of a fixed schema gives developers more flexibility with document databases than they have with relational databases.</a:t>
            </a:r>
          </a:p>
          <a:p>
            <a:pPr algn="just"/>
            <a:r>
              <a:rPr lang="en-GB" sz="2000" dirty="0" smtClean="0"/>
              <a:t>For example, employees can have different attributes than the ones listed above. Another valid employee document is</a:t>
            </a:r>
            <a:endParaRPr lang="en-US" sz="2000" dirty="0" smtClean="0"/>
          </a:p>
          <a:p>
            <a:pPr algn="just"/>
            <a:endParaRPr lang="en-US" sz="2800" dirty="0"/>
          </a:p>
        </p:txBody>
      </p:sp>
      <p:pic>
        <p:nvPicPr>
          <p:cNvPr id="2051" name="Picture 3"/>
          <p:cNvPicPr>
            <a:picLocks noChangeAspect="1" noChangeArrowheads="1"/>
          </p:cNvPicPr>
          <p:nvPr/>
        </p:nvPicPr>
        <p:blipFill>
          <a:blip r:embed="rId2" cstate="print"/>
          <a:srcRect/>
          <a:stretch>
            <a:fillRect/>
          </a:stretch>
        </p:blipFill>
        <p:spPr bwMode="auto">
          <a:xfrm>
            <a:off x="1752600" y="3657600"/>
            <a:ext cx="4857784" cy="237802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
        <p:nvSpPr>
          <p:cNvPr id="7" name="Footer Placeholder 6"/>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Document Databases</a:t>
            </a:r>
            <a:endParaRPr lang="en-US" dirty="0"/>
          </a:p>
        </p:txBody>
      </p:sp>
      <p:sp>
        <p:nvSpPr>
          <p:cNvPr id="3" name="Content Placeholder 2"/>
          <p:cNvSpPr>
            <a:spLocks noGrp="1"/>
          </p:cNvSpPr>
          <p:nvPr>
            <p:ph sz="quarter" idx="1"/>
          </p:nvPr>
        </p:nvSpPr>
        <p:spPr/>
        <p:txBody>
          <a:bodyPr>
            <a:normAutofit/>
          </a:bodyPr>
          <a:lstStyle/>
          <a:p>
            <a:pPr algn="just"/>
            <a:r>
              <a:rPr lang="en-US" sz="2000" b="1" dirty="0" smtClean="0"/>
              <a:t>Querying Documents</a:t>
            </a:r>
          </a:p>
          <a:p>
            <a:pPr algn="just"/>
            <a:r>
              <a:rPr lang="fr-FR" sz="2000" dirty="0" smtClean="0"/>
              <a:t>Document databases provide application programming interfaces (APIs) or query </a:t>
            </a:r>
            <a:r>
              <a:rPr lang="en-GB" sz="2000" dirty="0" smtClean="0"/>
              <a:t>languages that enable you to retrieve documents based on attribute values.</a:t>
            </a:r>
          </a:p>
          <a:p>
            <a:pPr algn="just"/>
            <a:r>
              <a:rPr lang="en-US" sz="2000" dirty="0" smtClean="0"/>
              <a:t>For example, if </a:t>
            </a:r>
            <a:r>
              <a:rPr lang="en-GB" sz="2000" dirty="0" smtClean="0"/>
              <a:t>you have a database with a collection of employee documents called “employees,” you could use a statement such as the following to return the set of all employees with the </a:t>
            </a:r>
            <a:r>
              <a:rPr lang="en-US" sz="2000" dirty="0" smtClean="0"/>
              <a:t>position Manager:</a:t>
            </a:r>
          </a:p>
          <a:p>
            <a:pPr lvl="1" algn="just">
              <a:buNone/>
            </a:pPr>
            <a:r>
              <a:rPr lang="en-IN" sz="2000" b="1" dirty="0" smtClean="0"/>
              <a:t>               </a:t>
            </a:r>
            <a:r>
              <a:rPr lang="en-US" sz="2000" b="1" dirty="0" err="1" smtClean="0"/>
              <a:t>db.employees.find</a:t>
            </a:r>
            <a:r>
              <a:rPr lang="en-US" sz="2000" b="1" dirty="0" smtClean="0"/>
              <a:t>( { position:“Manager”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a:bodyPr>
          <a:lstStyle/>
          <a:p>
            <a:r>
              <a:rPr lang="en-GB" sz="2600" b="1" dirty="0" smtClean="0"/>
              <a:t>Differences Between Document and Relational Databases</a:t>
            </a:r>
            <a:endParaRPr lang="en-US" sz="2600" dirty="0"/>
          </a:p>
        </p:txBody>
      </p:sp>
      <p:sp>
        <p:nvSpPr>
          <p:cNvPr id="3" name="Content Placeholder 2"/>
          <p:cNvSpPr>
            <a:spLocks noGrp="1"/>
          </p:cNvSpPr>
          <p:nvPr>
            <p:ph sz="quarter" idx="1"/>
          </p:nvPr>
        </p:nvSpPr>
        <p:spPr/>
        <p:txBody>
          <a:bodyPr>
            <a:normAutofit/>
          </a:bodyPr>
          <a:lstStyle/>
          <a:p>
            <a:pPr algn="just"/>
            <a:r>
              <a:rPr lang="en-GB" sz="2000" dirty="0" smtClean="0"/>
              <a:t>A key distinction between document and relational databases is that document databases do not require a fixed, predefined schema.</a:t>
            </a:r>
          </a:p>
          <a:p>
            <a:pPr algn="just"/>
            <a:r>
              <a:rPr lang="en-GB" sz="2000" dirty="0" smtClean="0"/>
              <a:t>Another important difference is that documents can have embedded documents and lists of multiple values within a document.</a:t>
            </a:r>
          </a:p>
        </p:txBody>
      </p:sp>
      <p:pic>
        <p:nvPicPr>
          <p:cNvPr id="3074" name="Picture 2"/>
          <p:cNvPicPr>
            <a:picLocks noChangeAspect="1" noChangeArrowheads="1"/>
          </p:cNvPicPr>
          <p:nvPr/>
        </p:nvPicPr>
        <p:blipFill>
          <a:blip r:embed="rId2" cstate="print"/>
          <a:srcRect/>
          <a:stretch>
            <a:fillRect/>
          </a:stretch>
        </p:blipFill>
        <p:spPr bwMode="auto">
          <a:xfrm>
            <a:off x="2502041" y="2590801"/>
            <a:ext cx="4203559" cy="3608716"/>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68</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600" b="1" dirty="0" smtClean="0"/>
              <a:t>Differences Between Document and Relational Databases</a:t>
            </a:r>
            <a:endParaRPr lang="en-US" sz="2600" dirty="0"/>
          </a:p>
        </p:txBody>
      </p:sp>
      <p:sp>
        <p:nvSpPr>
          <p:cNvPr id="3" name="Content Placeholder 2"/>
          <p:cNvSpPr>
            <a:spLocks noGrp="1"/>
          </p:cNvSpPr>
          <p:nvPr>
            <p:ph sz="quarter" idx="1"/>
          </p:nvPr>
        </p:nvSpPr>
        <p:spPr/>
        <p:txBody>
          <a:bodyPr>
            <a:normAutofit/>
          </a:bodyPr>
          <a:lstStyle/>
          <a:p>
            <a:pPr algn="just"/>
            <a:r>
              <a:rPr lang="en-GB" sz="2000" dirty="0" smtClean="0"/>
              <a:t>Document databases are probably the most popular type of NoSQL database. They offer support for querying structures with multiple attributes, like relational databases, but offer more flexibility with regard to variation in the attributes used by each document.</a:t>
            </a:r>
            <a:endParaRPr lang="en-US" sz="2000" dirty="0" smtClean="0"/>
          </a:p>
          <a:p>
            <a:pPr algn="just"/>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6447501" cy="690563"/>
          </a:xfrm>
        </p:spPr>
        <p:txBody>
          <a:bodyPr/>
          <a:lstStyle/>
          <a:p>
            <a:r>
              <a:rPr lang="en-IN" b="1" dirty="0">
                <a:solidFill>
                  <a:srgbClr val="0070C0"/>
                </a:solidFill>
              </a:rPr>
              <a:t>Limitations of Relational </a:t>
            </a:r>
            <a:r>
              <a:rPr lang="en-IN" b="1" dirty="0" smtClean="0">
                <a:solidFill>
                  <a:srgbClr val="0070C0"/>
                </a:solidFill>
              </a:rPr>
              <a:t>databases</a:t>
            </a:r>
            <a:endParaRPr lang="en-IN" dirty="0">
              <a:solidFill>
                <a:srgbClr val="0070C0"/>
              </a:solidFill>
            </a:endParaRPr>
          </a:p>
        </p:txBody>
      </p:sp>
      <p:sp>
        <p:nvSpPr>
          <p:cNvPr id="3" name="Content Placeholder 2"/>
          <p:cNvSpPr>
            <a:spLocks noGrp="1"/>
          </p:cNvSpPr>
          <p:nvPr>
            <p:ph idx="1"/>
          </p:nvPr>
        </p:nvSpPr>
        <p:spPr>
          <a:xfrm>
            <a:off x="457200" y="1295400"/>
            <a:ext cx="8077200" cy="4094797"/>
          </a:xfrm>
        </p:spPr>
        <p:txBody>
          <a:bodyPr>
            <a:normAutofit/>
          </a:bodyPr>
          <a:lstStyle/>
          <a:p>
            <a:pPr algn="just"/>
            <a:r>
              <a:rPr lang="en-IN" sz="2000" dirty="0" smtClean="0"/>
              <a:t>In </a:t>
            </a:r>
            <a:r>
              <a:rPr lang="en-IN" sz="2000" dirty="0"/>
              <a:t>relational database we need to define structure and schema of data first and then only we can process the data.</a:t>
            </a:r>
          </a:p>
          <a:p>
            <a:pPr algn="just"/>
            <a:r>
              <a:rPr lang="en-IN" sz="2000" dirty="0" smtClean="0"/>
              <a:t>Relational </a:t>
            </a:r>
            <a:r>
              <a:rPr lang="en-IN" sz="2000" dirty="0"/>
              <a:t>database systems provides consistency and integrity of data by enforcing </a:t>
            </a:r>
            <a:r>
              <a:rPr lang="en-IN" sz="2000" b="1" u="sng" dirty="0">
                <a:solidFill>
                  <a:srgbClr val="00B0F0"/>
                </a:solidFill>
              </a:rPr>
              <a:t>ACID properties</a:t>
            </a:r>
            <a:r>
              <a:rPr lang="en-IN" sz="2000" dirty="0"/>
              <a:t> (Atomicity, Consistency, Isolation and </a:t>
            </a:r>
            <a:r>
              <a:rPr lang="en-IN" sz="2000" dirty="0" smtClean="0"/>
              <a:t>Durability).</a:t>
            </a:r>
          </a:p>
          <a:p>
            <a:pPr algn="just"/>
            <a:r>
              <a:rPr lang="en-IN" sz="2000" dirty="0" smtClean="0"/>
              <a:t>However </a:t>
            </a:r>
            <a:r>
              <a:rPr lang="en-IN" sz="2000" dirty="0"/>
              <a:t>in most of the other cases these properties are significant performance overhead and can make your database response very slow.</a:t>
            </a:r>
          </a:p>
          <a:p>
            <a:pPr algn="just"/>
            <a:r>
              <a:rPr lang="en-IN" sz="2000" dirty="0" smtClean="0"/>
              <a:t>RDBMS </a:t>
            </a:r>
            <a:r>
              <a:rPr lang="en-IN" sz="2000" dirty="0"/>
              <a:t>don’t provide you a better way of performing operations such as create, insert, update, delete </a:t>
            </a:r>
            <a:r>
              <a:rPr lang="en-IN" sz="2000" dirty="0" err="1"/>
              <a:t>etc</a:t>
            </a:r>
            <a:r>
              <a:rPr lang="en-IN" sz="2000" dirty="0"/>
              <a:t> on this data. </a:t>
            </a:r>
            <a:endParaRPr lang="en-IN" sz="2000" dirty="0" smtClean="0"/>
          </a:p>
          <a:p>
            <a:pPr algn="just"/>
            <a:r>
              <a:rPr lang="en-IN" sz="2000" dirty="0" smtClean="0"/>
              <a:t>On </a:t>
            </a:r>
            <a:r>
              <a:rPr lang="en-IN" sz="2000" dirty="0"/>
              <a:t>the other hand </a:t>
            </a:r>
            <a:r>
              <a:rPr lang="en-IN" sz="2000" dirty="0" err="1"/>
              <a:t>NoSQL</a:t>
            </a:r>
            <a:r>
              <a:rPr lang="en-IN" sz="2000" dirty="0"/>
              <a:t> store their data in </a:t>
            </a:r>
            <a:r>
              <a:rPr lang="en-IN" sz="2000" b="1" dirty="0"/>
              <a:t>JSON</a:t>
            </a:r>
            <a:r>
              <a:rPr lang="en-IN" sz="2000" dirty="0"/>
              <a:t> format, which is compatible with most of the today’s world application.</a:t>
            </a:r>
          </a:p>
          <a:p>
            <a:endParaRPr lang="en-IN" sz="2000"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7</a:t>
            </a:fld>
            <a:endParaRPr lang="en-IN"/>
          </a:p>
        </p:txBody>
      </p:sp>
    </p:spTree>
    <p:extLst>
      <p:ext uri="{BB962C8B-B14F-4D97-AF65-F5344CB8AC3E}">
        <p14:creationId xmlns:p14="http://schemas.microsoft.com/office/powerpoint/2010/main" xmlns="" val="8232345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81012"/>
            <a:ext cx="7518003" cy="661988"/>
          </a:xfrm>
        </p:spPr>
        <p:txBody>
          <a:bodyPr/>
          <a:lstStyle/>
          <a:p>
            <a:pPr algn="ctr"/>
            <a:r>
              <a:rPr lang="en-US" b="1" dirty="0"/>
              <a:t>Difference between RDBMS and </a:t>
            </a:r>
            <a:r>
              <a:rPr lang="en-US" b="1" dirty="0" err="1"/>
              <a:t>MongoDB</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4136078759"/>
              </p:ext>
            </p:extLst>
          </p:nvPr>
        </p:nvGraphicFramePr>
        <p:xfrm>
          <a:off x="533400" y="1219200"/>
          <a:ext cx="8305800" cy="4805144"/>
        </p:xfrm>
        <a:graphic>
          <a:graphicData uri="http://schemas.openxmlformats.org/drawingml/2006/table">
            <a:tbl>
              <a:tblPr>
                <a:tableStyleId>{5940675A-B579-460E-94D1-54222C63F5DA}</a:tableStyleId>
              </a:tblPr>
              <a:tblGrid>
                <a:gridCol w="4152900"/>
                <a:gridCol w="4152900"/>
              </a:tblGrid>
              <a:tr h="259343">
                <a:tc>
                  <a:txBody>
                    <a:bodyPr/>
                    <a:lstStyle/>
                    <a:p>
                      <a:pPr algn="l" fontAlgn="base"/>
                      <a:r>
                        <a:rPr lang="en-US" sz="1300" b="1" dirty="0">
                          <a:effectLst/>
                        </a:rPr>
                        <a:t>RDBMS</a:t>
                      </a:r>
                    </a:p>
                  </a:txBody>
                  <a:tcPr marL="42798" marR="42798" marT="57064" marB="57064" anchor="ctr"/>
                </a:tc>
                <a:tc>
                  <a:txBody>
                    <a:bodyPr/>
                    <a:lstStyle/>
                    <a:p>
                      <a:pPr algn="l" fontAlgn="base"/>
                      <a:r>
                        <a:rPr lang="en-US" sz="1300" b="1" dirty="0" err="1">
                          <a:effectLst/>
                        </a:rPr>
                        <a:t>MongoDB</a:t>
                      </a:r>
                      <a:endParaRPr lang="en-US" sz="1300" b="1" dirty="0">
                        <a:effectLst/>
                      </a:endParaRPr>
                    </a:p>
                  </a:txBody>
                  <a:tcPr marL="42798" marR="42798" marT="57064" marB="57064" anchor="ctr"/>
                </a:tc>
              </a:tr>
              <a:tr h="312592">
                <a:tc>
                  <a:txBody>
                    <a:bodyPr/>
                    <a:lstStyle/>
                    <a:p>
                      <a:pPr algn="l" fontAlgn="base"/>
                      <a:r>
                        <a:rPr lang="en-US" sz="1300" dirty="0">
                          <a:effectLst/>
                        </a:rPr>
                        <a:t>It is a relational database.</a:t>
                      </a:r>
                      <a:endParaRPr lang="en-US" sz="1300" b="0" dirty="0">
                        <a:effectLst/>
                      </a:endParaRPr>
                    </a:p>
                  </a:txBody>
                  <a:tcPr marL="42798" marR="42798" marT="79889" marB="79889" anchor="ctr"/>
                </a:tc>
                <a:tc>
                  <a:txBody>
                    <a:bodyPr/>
                    <a:lstStyle/>
                    <a:p>
                      <a:pPr algn="l" fontAlgn="base"/>
                      <a:r>
                        <a:rPr lang="en-US" sz="1300" dirty="0">
                          <a:effectLst/>
                        </a:rPr>
                        <a:t>It is a non-relational and document-oriented database.</a:t>
                      </a:r>
                      <a:endParaRPr lang="en-US" sz="1300" b="0" dirty="0">
                        <a:effectLst/>
                      </a:endParaRPr>
                    </a:p>
                  </a:txBody>
                  <a:tcPr marL="42798" marR="42798" marT="79889" marB="79889" anchor="ctr"/>
                </a:tc>
              </a:tr>
              <a:tr h="350934">
                <a:tc>
                  <a:txBody>
                    <a:bodyPr/>
                    <a:lstStyle/>
                    <a:p>
                      <a:pPr algn="l" fontAlgn="base"/>
                      <a:r>
                        <a:rPr lang="en-US" sz="1300" dirty="0">
                          <a:effectLst/>
                        </a:rPr>
                        <a:t>Not suitable for hierarchical data storage.</a:t>
                      </a:r>
                      <a:endParaRPr lang="en-US" sz="1300" b="0" dirty="0">
                        <a:effectLst/>
                      </a:endParaRPr>
                    </a:p>
                  </a:txBody>
                  <a:tcPr marL="42798" marR="42798" marT="79889" marB="79889" anchor="ctr"/>
                </a:tc>
                <a:tc>
                  <a:txBody>
                    <a:bodyPr/>
                    <a:lstStyle/>
                    <a:p>
                      <a:pPr algn="l" fontAlgn="base"/>
                      <a:r>
                        <a:rPr lang="en-US" sz="1300">
                          <a:effectLst/>
                        </a:rPr>
                        <a:t>Suitable for hierarchical data storage.</a:t>
                      </a:r>
                      <a:endParaRPr lang="en-US" sz="1300" b="0">
                        <a:effectLst/>
                      </a:endParaRPr>
                    </a:p>
                  </a:txBody>
                  <a:tcPr marL="42798" marR="42798" marT="79889" marB="79889" anchor="ctr"/>
                </a:tc>
              </a:tr>
              <a:tr h="304800">
                <a:tc>
                  <a:txBody>
                    <a:bodyPr/>
                    <a:lstStyle/>
                    <a:p>
                      <a:pPr algn="l" fontAlgn="base"/>
                      <a:r>
                        <a:rPr lang="en-US" sz="1300" dirty="0">
                          <a:effectLst/>
                        </a:rPr>
                        <a:t>It is vertically scalable </a:t>
                      </a:r>
                      <a:r>
                        <a:rPr lang="en-US" sz="1300" dirty="0" err="1">
                          <a:effectLst/>
                        </a:rPr>
                        <a:t>i.e</a:t>
                      </a:r>
                      <a:r>
                        <a:rPr lang="en-US" sz="1300" dirty="0">
                          <a:effectLst/>
                        </a:rPr>
                        <a:t> increasing RAM.</a:t>
                      </a:r>
                      <a:endParaRPr lang="en-US" sz="1300" b="0" dirty="0">
                        <a:effectLst/>
                      </a:endParaRPr>
                    </a:p>
                  </a:txBody>
                  <a:tcPr marL="42798" marR="42798" marT="79889" marB="79889" anchor="ctr"/>
                </a:tc>
                <a:tc>
                  <a:txBody>
                    <a:bodyPr/>
                    <a:lstStyle/>
                    <a:p>
                      <a:pPr algn="l" fontAlgn="base"/>
                      <a:r>
                        <a:rPr lang="en-US" sz="1300">
                          <a:effectLst/>
                        </a:rPr>
                        <a:t>It is horizontally scalable i.e we can add more servers.</a:t>
                      </a:r>
                      <a:endParaRPr lang="en-US" sz="1300" b="0">
                        <a:effectLst/>
                      </a:endParaRPr>
                    </a:p>
                  </a:txBody>
                  <a:tcPr marL="42798" marR="42798" marT="79889" marB="79889" anchor="ctr"/>
                </a:tc>
              </a:tr>
              <a:tr h="292416">
                <a:tc>
                  <a:txBody>
                    <a:bodyPr/>
                    <a:lstStyle/>
                    <a:p>
                      <a:pPr algn="l" fontAlgn="base"/>
                      <a:r>
                        <a:rPr lang="en-US" sz="1300" dirty="0">
                          <a:effectLst/>
                        </a:rPr>
                        <a:t>It has a predefined schema.</a:t>
                      </a:r>
                      <a:endParaRPr lang="en-US" sz="1300" b="0" dirty="0">
                        <a:effectLst/>
                      </a:endParaRPr>
                    </a:p>
                  </a:txBody>
                  <a:tcPr marL="42798" marR="42798" marT="79889" marB="79889" anchor="ctr"/>
                </a:tc>
                <a:tc>
                  <a:txBody>
                    <a:bodyPr/>
                    <a:lstStyle/>
                    <a:p>
                      <a:pPr algn="l" fontAlgn="base"/>
                      <a:r>
                        <a:rPr lang="en-US" sz="1300">
                          <a:effectLst/>
                        </a:rPr>
                        <a:t>It has a dynamic schema.</a:t>
                      </a:r>
                      <a:endParaRPr lang="en-US" sz="1300" b="0">
                        <a:effectLst/>
                      </a:endParaRPr>
                    </a:p>
                  </a:txBody>
                  <a:tcPr marL="42798" marR="42798" marT="79889" marB="79889" anchor="ctr"/>
                </a:tc>
              </a:tr>
              <a:tr h="292416">
                <a:tc>
                  <a:txBody>
                    <a:bodyPr/>
                    <a:lstStyle/>
                    <a:p>
                      <a:pPr algn="l" fontAlgn="base"/>
                      <a:r>
                        <a:rPr lang="en-US" sz="1300" dirty="0">
                          <a:effectLst/>
                        </a:rPr>
                        <a:t>It is quite vulnerable to SQL injection.</a:t>
                      </a:r>
                      <a:endParaRPr lang="en-US" sz="1300" b="0" dirty="0">
                        <a:effectLst/>
                      </a:endParaRPr>
                    </a:p>
                  </a:txBody>
                  <a:tcPr marL="42798" marR="42798" marT="79889" marB="79889" anchor="ctr"/>
                </a:tc>
                <a:tc>
                  <a:txBody>
                    <a:bodyPr/>
                    <a:lstStyle/>
                    <a:p>
                      <a:pPr algn="l" fontAlgn="base"/>
                      <a:r>
                        <a:rPr lang="en-US" sz="1300">
                          <a:effectLst/>
                        </a:rPr>
                        <a:t>It is not affected by SQL injection.</a:t>
                      </a:r>
                      <a:endParaRPr lang="en-US" sz="1300" b="0">
                        <a:effectLst/>
                      </a:endParaRPr>
                    </a:p>
                  </a:txBody>
                  <a:tcPr marL="42798" marR="42798" marT="79889" marB="79889" anchor="ctr"/>
                </a:tc>
              </a:tr>
              <a:tr h="419826">
                <a:tc>
                  <a:txBody>
                    <a:bodyPr/>
                    <a:lstStyle/>
                    <a:p>
                      <a:pPr algn="l" fontAlgn="base"/>
                      <a:r>
                        <a:rPr lang="en-US" sz="1300" dirty="0">
                          <a:effectLst/>
                        </a:rPr>
                        <a:t>It centers around ACID properties (Atomicity, Consistency, Isolation, and Durability).</a:t>
                      </a:r>
                      <a:endParaRPr lang="en-US" sz="1300" b="0" dirty="0">
                        <a:effectLst/>
                      </a:endParaRPr>
                    </a:p>
                  </a:txBody>
                  <a:tcPr marL="42798" marR="42798" marT="79889" marB="79889" anchor="ctr"/>
                </a:tc>
                <a:tc>
                  <a:txBody>
                    <a:bodyPr/>
                    <a:lstStyle/>
                    <a:p>
                      <a:pPr algn="l" fontAlgn="base"/>
                      <a:r>
                        <a:rPr lang="en-US" sz="1300" dirty="0">
                          <a:effectLst/>
                        </a:rPr>
                        <a:t>It centers around the CAP theorem (Consistency, Availability, and Partition tolerance).</a:t>
                      </a:r>
                      <a:endParaRPr lang="en-US" sz="1300" b="0" dirty="0">
                        <a:effectLst/>
                      </a:endParaRPr>
                    </a:p>
                  </a:txBody>
                  <a:tcPr marL="42798" marR="42798" marT="79889" marB="79889" anchor="ctr"/>
                </a:tc>
              </a:tr>
              <a:tr h="199088">
                <a:tc>
                  <a:txBody>
                    <a:bodyPr/>
                    <a:lstStyle/>
                    <a:p>
                      <a:pPr algn="l" fontAlgn="base"/>
                      <a:r>
                        <a:rPr lang="en-US" sz="1300" dirty="0">
                          <a:effectLst/>
                        </a:rPr>
                        <a:t>It is row-based.</a:t>
                      </a:r>
                      <a:endParaRPr lang="en-US" sz="1300" b="0" dirty="0">
                        <a:effectLst/>
                      </a:endParaRPr>
                    </a:p>
                  </a:txBody>
                  <a:tcPr marL="42798" marR="42798" marT="79889" marB="79889" anchor="ctr"/>
                </a:tc>
                <a:tc>
                  <a:txBody>
                    <a:bodyPr/>
                    <a:lstStyle/>
                    <a:p>
                      <a:pPr algn="l" fontAlgn="base"/>
                      <a:r>
                        <a:rPr lang="en-US" sz="1300">
                          <a:effectLst/>
                        </a:rPr>
                        <a:t>It is document-based.</a:t>
                      </a:r>
                      <a:endParaRPr lang="en-US" sz="1300" b="0">
                        <a:effectLst/>
                      </a:endParaRPr>
                    </a:p>
                  </a:txBody>
                  <a:tcPr marL="42798" marR="42798" marT="79889" marB="79889" anchor="ctr"/>
                </a:tc>
              </a:tr>
              <a:tr h="237430">
                <a:tc>
                  <a:txBody>
                    <a:bodyPr/>
                    <a:lstStyle/>
                    <a:p>
                      <a:pPr algn="l" fontAlgn="base"/>
                      <a:r>
                        <a:rPr lang="en-US" sz="1300" dirty="0">
                          <a:effectLst/>
                        </a:rPr>
                        <a:t>It is slower in comparison with </a:t>
                      </a:r>
                      <a:r>
                        <a:rPr lang="en-US" sz="1300" dirty="0" err="1">
                          <a:effectLst/>
                        </a:rPr>
                        <a:t>MongoDB</a:t>
                      </a:r>
                      <a:r>
                        <a:rPr lang="en-US" sz="1300" dirty="0">
                          <a:effectLst/>
                        </a:rPr>
                        <a:t>.</a:t>
                      </a:r>
                      <a:endParaRPr lang="en-US" sz="1300" b="0" dirty="0">
                        <a:effectLst/>
                      </a:endParaRPr>
                    </a:p>
                  </a:txBody>
                  <a:tcPr marL="42798" marR="42798" marT="79889" marB="79889" anchor="ctr"/>
                </a:tc>
                <a:tc>
                  <a:txBody>
                    <a:bodyPr/>
                    <a:lstStyle/>
                    <a:p>
                      <a:pPr algn="l" fontAlgn="base"/>
                      <a:r>
                        <a:rPr lang="en-US" sz="1300" dirty="0">
                          <a:effectLst/>
                        </a:rPr>
                        <a:t>It is almost 100 times faster than RDBMS.</a:t>
                      </a:r>
                      <a:endParaRPr lang="en-US" sz="1300" b="0" dirty="0">
                        <a:effectLst/>
                      </a:endParaRPr>
                    </a:p>
                  </a:txBody>
                  <a:tcPr marL="42798" marR="42798" marT="79889" marB="79889" anchor="ctr"/>
                </a:tc>
              </a:tr>
              <a:tr h="292416">
                <a:tc>
                  <a:txBody>
                    <a:bodyPr/>
                    <a:lstStyle/>
                    <a:p>
                      <a:pPr algn="l" fontAlgn="base"/>
                      <a:r>
                        <a:rPr lang="en-US" sz="1300">
                          <a:effectLst/>
                        </a:rPr>
                        <a:t>Supports complex joins.</a:t>
                      </a:r>
                      <a:endParaRPr lang="en-US" sz="1300" b="0">
                        <a:effectLst/>
                      </a:endParaRPr>
                    </a:p>
                  </a:txBody>
                  <a:tcPr marL="42798" marR="42798" marT="79889" marB="79889" anchor="ctr"/>
                </a:tc>
                <a:tc>
                  <a:txBody>
                    <a:bodyPr/>
                    <a:lstStyle/>
                    <a:p>
                      <a:pPr algn="l" fontAlgn="base"/>
                      <a:r>
                        <a:rPr lang="en-US" sz="1300" dirty="0">
                          <a:effectLst/>
                        </a:rPr>
                        <a:t>No support for complex joins.</a:t>
                      </a:r>
                      <a:endParaRPr lang="en-US" sz="1300" b="0" dirty="0">
                        <a:effectLst/>
                      </a:endParaRPr>
                    </a:p>
                  </a:txBody>
                  <a:tcPr marL="42798" marR="42798" marT="79889" marB="79889" anchor="ctr"/>
                </a:tc>
              </a:tr>
              <a:tr h="237914">
                <a:tc>
                  <a:txBody>
                    <a:bodyPr/>
                    <a:lstStyle/>
                    <a:p>
                      <a:pPr algn="l" fontAlgn="base"/>
                      <a:r>
                        <a:rPr lang="en-US" sz="1300">
                          <a:effectLst/>
                        </a:rPr>
                        <a:t>It is column-based.</a:t>
                      </a:r>
                      <a:endParaRPr lang="en-US" sz="1300" b="0">
                        <a:effectLst/>
                      </a:endParaRPr>
                    </a:p>
                  </a:txBody>
                  <a:tcPr marL="42798" marR="42798" marT="79889" marB="79889" anchor="ctr"/>
                </a:tc>
                <a:tc>
                  <a:txBody>
                    <a:bodyPr/>
                    <a:lstStyle/>
                    <a:p>
                      <a:pPr algn="l" fontAlgn="base"/>
                      <a:r>
                        <a:rPr lang="en-US" sz="1300" dirty="0">
                          <a:effectLst/>
                        </a:rPr>
                        <a:t>It is field-based.</a:t>
                      </a:r>
                      <a:endParaRPr lang="en-US" sz="1300" b="0" dirty="0">
                        <a:effectLst/>
                      </a:endParaRPr>
                    </a:p>
                  </a:txBody>
                  <a:tcPr marL="42798" marR="42798" marT="79889" marB="79889" anchor="ctr"/>
                </a:tc>
              </a:tr>
              <a:tr h="276256">
                <a:tc>
                  <a:txBody>
                    <a:bodyPr/>
                    <a:lstStyle/>
                    <a:p>
                      <a:pPr algn="l" fontAlgn="base"/>
                      <a:r>
                        <a:rPr lang="en-US" sz="1300">
                          <a:effectLst/>
                        </a:rPr>
                        <a:t>It does not provide JavaScript client for querying.</a:t>
                      </a:r>
                      <a:endParaRPr lang="en-US" sz="1300" b="0">
                        <a:effectLst/>
                      </a:endParaRPr>
                    </a:p>
                  </a:txBody>
                  <a:tcPr marL="42798" marR="42798" marT="79889" marB="79889" anchor="ctr"/>
                </a:tc>
                <a:tc>
                  <a:txBody>
                    <a:bodyPr/>
                    <a:lstStyle/>
                    <a:p>
                      <a:pPr algn="l" fontAlgn="base"/>
                      <a:r>
                        <a:rPr lang="en-US" sz="1300" dirty="0">
                          <a:effectLst/>
                        </a:rPr>
                        <a:t>It provides a JavaScript client for querying.</a:t>
                      </a:r>
                      <a:endParaRPr lang="en-US" sz="1300" b="0" dirty="0">
                        <a:effectLst/>
                      </a:endParaRPr>
                    </a:p>
                  </a:txBody>
                  <a:tcPr marL="42798" marR="42798" marT="79889" marB="79889" anchor="ctr"/>
                </a:tc>
              </a:tr>
              <a:tr h="314598">
                <a:tc>
                  <a:txBody>
                    <a:bodyPr/>
                    <a:lstStyle/>
                    <a:p>
                      <a:pPr algn="l" fontAlgn="base"/>
                      <a:r>
                        <a:rPr lang="en-US" sz="1300">
                          <a:effectLst/>
                        </a:rPr>
                        <a:t>It supports SQL query language only.</a:t>
                      </a:r>
                      <a:endParaRPr lang="en-US" sz="1300" b="0">
                        <a:effectLst/>
                      </a:endParaRPr>
                    </a:p>
                  </a:txBody>
                  <a:tcPr marL="42798" marR="42798" marT="79889" marB="79889" anchor="ctr"/>
                </a:tc>
                <a:tc>
                  <a:txBody>
                    <a:bodyPr/>
                    <a:lstStyle/>
                    <a:p>
                      <a:pPr algn="l" fontAlgn="base"/>
                      <a:r>
                        <a:rPr lang="en-US" sz="1300" dirty="0">
                          <a:effectLst/>
                        </a:rPr>
                        <a:t>It supports JSON query language along with SQL.</a:t>
                      </a:r>
                      <a:endParaRPr lang="en-US" sz="1300" b="0" dirty="0">
                        <a:effectLst/>
                      </a:endParaRPr>
                    </a:p>
                  </a:txBody>
                  <a:tcPr marL="42798" marR="42798" marT="79889" marB="79889" anchor="ctr"/>
                </a:tc>
              </a:tr>
            </a:tbl>
          </a:graphicData>
        </a:graphic>
      </p:graphicFrame>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B9F8D520-B930-483E-87A5-F4A2EE2820CB}" type="slidenum">
              <a:rPr lang="en-IN" smtClean="0"/>
              <a:pPr/>
              <a:t>70</a:t>
            </a:fld>
            <a:endParaRPr lang="en-IN"/>
          </a:p>
        </p:txBody>
      </p:sp>
    </p:spTree>
    <p:extLst>
      <p:ext uri="{BB962C8B-B14F-4D97-AF65-F5344CB8AC3E}">
        <p14:creationId xmlns:p14="http://schemas.microsoft.com/office/powerpoint/2010/main" xmlns="" val="24607293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719138"/>
          </a:xfrm>
        </p:spPr>
        <p:txBody>
          <a:bodyPr>
            <a:normAutofit/>
          </a:bodyPr>
          <a:lstStyle/>
          <a:p>
            <a:r>
              <a:rPr lang="en-US" altLang="zh-CN" b="1" dirty="0">
                <a:solidFill>
                  <a:srgbClr val="0070C0"/>
                </a:solidFill>
                <a:latin typeface="Cambria" panose="02040503050406030204" pitchFamily="18" charset="0"/>
                <a:ea typeface="Cambria" panose="02040503050406030204" pitchFamily="18" charset="0"/>
              </a:rPr>
              <a:t>What is </a:t>
            </a:r>
            <a:r>
              <a:rPr lang="en-US" altLang="zh-CN" b="1" dirty="0" err="1">
                <a:solidFill>
                  <a:srgbClr val="0070C0"/>
                </a:solidFill>
                <a:latin typeface="Cambria" panose="02040503050406030204" pitchFamily="18" charset="0"/>
                <a:ea typeface="Cambria" panose="02040503050406030204" pitchFamily="18" charset="0"/>
              </a:rPr>
              <a:t>MongoDB</a:t>
            </a:r>
            <a:r>
              <a:rPr lang="en-US" altLang="zh-CN" b="1" dirty="0" smtClean="0">
                <a:solidFill>
                  <a:srgbClr val="0070C0"/>
                </a:solidFill>
                <a:latin typeface="Cambria" panose="02040503050406030204" pitchFamily="18" charset="0"/>
                <a:ea typeface="Cambria" panose="02040503050406030204" pitchFamily="18" charset="0"/>
              </a:rPr>
              <a:t>?</a:t>
            </a:r>
            <a:endParaRPr lang="en-US" b="1" dirty="0">
              <a:solidFill>
                <a:srgbClr val="0070C0"/>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533400" y="1219200"/>
            <a:ext cx="8077200" cy="4246365"/>
          </a:xfrm>
        </p:spPr>
        <p:txBody>
          <a:bodyPr>
            <a:normAutofit/>
          </a:bodyPr>
          <a:lstStyle/>
          <a:p>
            <a:pPr algn="just"/>
            <a:r>
              <a:rPr lang="en-US" altLang="zh-CN" sz="2000" b="1" dirty="0" err="1">
                <a:solidFill>
                  <a:srgbClr val="000000"/>
                </a:solidFill>
                <a:latin typeface="Constantia" charset="0"/>
              </a:rPr>
              <a:t>Defination</a:t>
            </a:r>
            <a:r>
              <a:rPr lang="en-US" altLang="zh-CN" sz="2000" b="1" dirty="0">
                <a:solidFill>
                  <a:srgbClr val="000000"/>
                </a:solidFill>
                <a:latin typeface="Constantia" charset="0"/>
              </a:rPr>
              <a:t>: </a:t>
            </a:r>
            <a:r>
              <a:rPr lang="en-US" altLang="zh-CN" sz="2000" dirty="0" err="1">
                <a:solidFill>
                  <a:srgbClr val="000000"/>
                </a:solidFill>
                <a:latin typeface="Constantia" charset="0"/>
              </a:rPr>
              <a:t>MongoDB</a:t>
            </a:r>
            <a:r>
              <a:rPr lang="en-US" altLang="zh-CN" sz="2000" dirty="0">
                <a:solidFill>
                  <a:srgbClr val="000000"/>
                </a:solidFill>
                <a:latin typeface="Constantia" charset="0"/>
              </a:rPr>
              <a:t> is an </a:t>
            </a:r>
            <a:r>
              <a:rPr lang="en-US" altLang="zh-CN" sz="2000" b="1" dirty="0">
                <a:solidFill>
                  <a:srgbClr val="008000"/>
                </a:solidFill>
                <a:latin typeface="Constantia" charset="0"/>
              </a:rPr>
              <a:t>open source</a:t>
            </a:r>
            <a:r>
              <a:rPr lang="en-US" altLang="zh-CN" sz="2000" dirty="0">
                <a:solidFill>
                  <a:srgbClr val="000000"/>
                </a:solidFill>
                <a:latin typeface="Constantia" charset="0"/>
              </a:rPr>
              <a:t>, </a:t>
            </a:r>
            <a:r>
              <a:rPr lang="en-US" altLang="zh-CN" sz="2000" b="1" dirty="0">
                <a:solidFill>
                  <a:srgbClr val="FF6600"/>
                </a:solidFill>
                <a:latin typeface="Constantia" charset="0"/>
              </a:rPr>
              <a:t>document-oriented</a:t>
            </a:r>
            <a:r>
              <a:rPr lang="en-US" altLang="zh-CN" sz="2000" dirty="0">
                <a:solidFill>
                  <a:srgbClr val="000000"/>
                </a:solidFill>
                <a:latin typeface="Constantia" charset="0"/>
              </a:rPr>
              <a:t> database designed with both scalability and developer agility in mind. </a:t>
            </a:r>
            <a:endParaRPr lang="en-US" altLang="zh-CN" sz="2000" dirty="0" smtClean="0">
              <a:solidFill>
                <a:srgbClr val="000000"/>
              </a:solidFill>
              <a:latin typeface="Constantia" charset="0"/>
            </a:endParaRPr>
          </a:p>
          <a:p>
            <a:pPr algn="just"/>
            <a:r>
              <a:rPr lang="en-US" altLang="zh-CN" sz="2000" dirty="0" smtClean="0">
                <a:solidFill>
                  <a:srgbClr val="000000"/>
                </a:solidFill>
                <a:latin typeface="Constantia" charset="0"/>
              </a:rPr>
              <a:t>Instead </a:t>
            </a:r>
            <a:r>
              <a:rPr lang="en-US" altLang="zh-CN" sz="2000" dirty="0">
                <a:solidFill>
                  <a:srgbClr val="000000"/>
                </a:solidFill>
                <a:latin typeface="Constantia" charset="0"/>
              </a:rPr>
              <a:t>of storing your data</a:t>
            </a:r>
            <a:r>
              <a:rPr lang="en-US" altLang="zh-CN" sz="2000" dirty="0">
                <a:solidFill>
                  <a:schemeClr val="tx1"/>
                </a:solidFill>
                <a:latin typeface="Constantia" charset="0"/>
              </a:rPr>
              <a:t> in </a:t>
            </a:r>
            <a:r>
              <a:rPr lang="en-US" altLang="zh-CN" sz="2000" dirty="0">
                <a:solidFill>
                  <a:srgbClr val="FF0000"/>
                </a:solidFill>
                <a:latin typeface="Constantia" charset="0"/>
              </a:rPr>
              <a:t>tables and rows</a:t>
            </a:r>
            <a:r>
              <a:rPr lang="en-US" altLang="zh-CN" sz="2000" dirty="0">
                <a:solidFill>
                  <a:srgbClr val="000000"/>
                </a:solidFill>
                <a:latin typeface="Constantia" charset="0"/>
              </a:rPr>
              <a:t> as you would with a relational database, in </a:t>
            </a:r>
            <a:r>
              <a:rPr lang="en-US" altLang="zh-CN" sz="2000" dirty="0" err="1">
                <a:solidFill>
                  <a:srgbClr val="000000"/>
                </a:solidFill>
                <a:latin typeface="Constantia" charset="0"/>
              </a:rPr>
              <a:t>MongoDB</a:t>
            </a:r>
            <a:r>
              <a:rPr lang="en-US" altLang="zh-CN" sz="2000" dirty="0">
                <a:solidFill>
                  <a:srgbClr val="000000"/>
                </a:solidFill>
                <a:latin typeface="Constantia" charset="0"/>
              </a:rPr>
              <a:t> you store </a:t>
            </a:r>
            <a:r>
              <a:rPr lang="en-US" altLang="zh-CN" sz="2000" b="1" dirty="0">
                <a:solidFill>
                  <a:srgbClr val="0000FF"/>
                </a:solidFill>
                <a:latin typeface="Constantia" charset="0"/>
              </a:rPr>
              <a:t>JSON-like documents </a:t>
            </a:r>
            <a:r>
              <a:rPr lang="en-US" altLang="zh-CN" sz="2000" dirty="0">
                <a:solidFill>
                  <a:srgbClr val="000000"/>
                </a:solidFill>
                <a:latin typeface="Constantia" charset="0"/>
              </a:rPr>
              <a:t>with </a:t>
            </a:r>
            <a:r>
              <a:rPr lang="en-US" altLang="zh-CN" sz="2000" b="1" dirty="0">
                <a:solidFill>
                  <a:srgbClr val="800000"/>
                </a:solidFill>
                <a:latin typeface="Constantia" charset="0"/>
              </a:rPr>
              <a:t>dynamic </a:t>
            </a:r>
            <a:r>
              <a:rPr lang="en-US" altLang="zh-CN" sz="2000" b="1" dirty="0" smtClean="0">
                <a:solidFill>
                  <a:srgbClr val="800000"/>
                </a:solidFill>
                <a:latin typeface="Constantia" charset="0"/>
              </a:rPr>
              <a:t>schemas (</a:t>
            </a:r>
            <a:r>
              <a:rPr lang="en-US" altLang="zh-CN" sz="2000" b="1" dirty="0">
                <a:solidFill>
                  <a:srgbClr val="800000"/>
                </a:solidFill>
                <a:latin typeface="Constantia" charset="0"/>
              </a:rPr>
              <a:t>schema-free, </a:t>
            </a:r>
            <a:r>
              <a:rPr lang="en-US" altLang="zh-CN" sz="2000" b="1" dirty="0" err="1">
                <a:solidFill>
                  <a:srgbClr val="800000"/>
                </a:solidFill>
                <a:latin typeface="Constantia" charset="0"/>
              </a:rPr>
              <a:t>schemaless</a:t>
            </a:r>
            <a:r>
              <a:rPr lang="en-US" altLang="zh-CN" sz="2000" b="1" dirty="0">
                <a:solidFill>
                  <a:srgbClr val="800000"/>
                </a:solidFill>
                <a:latin typeface="Constantia" charset="0"/>
              </a:rPr>
              <a:t>)</a:t>
            </a:r>
            <a:r>
              <a:rPr lang="en-US" altLang="zh-CN" sz="2000" dirty="0">
                <a:solidFill>
                  <a:srgbClr val="000000"/>
                </a:solidFill>
                <a:latin typeface="Constantia" charset="0"/>
              </a:rPr>
              <a:t>.</a:t>
            </a:r>
          </a:p>
          <a:p>
            <a:pPr algn="just"/>
            <a:endParaRPr lang="en-US" sz="2000"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71</a:t>
            </a:fld>
            <a:endParaRPr lang="en-US"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0006246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6447501" cy="642463"/>
          </a:xfrm>
        </p:spPr>
        <p:txBody>
          <a:bodyPr>
            <a:normAutofit/>
          </a:bodyPr>
          <a:lstStyle/>
          <a:p>
            <a:pPr algn="ctr"/>
            <a:r>
              <a:rPr lang="en-US" b="1" dirty="0" smtClean="0"/>
              <a:t>What is </a:t>
            </a:r>
            <a:r>
              <a:rPr lang="en-US" b="1" dirty="0" err="1" smtClean="0"/>
              <a:t>MongoDB</a:t>
            </a:r>
            <a:r>
              <a:rPr lang="en-US" b="1" dirty="0" smtClean="0"/>
              <a:t>? (Cont’d)</a:t>
            </a:r>
            <a:endParaRPr lang="en-US" b="1" dirty="0"/>
          </a:p>
        </p:txBody>
      </p:sp>
      <p:sp>
        <p:nvSpPr>
          <p:cNvPr id="3" name="Content Placeholder 2"/>
          <p:cNvSpPr>
            <a:spLocks noGrp="1"/>
          </p:cNvSpPr>
          <p:nvPr>
            <p:ph idx="1"/>
          </p:nvPr>
        </p:nvSpPr>
        <p:spPr>
          <a:xfrm>
            <a:off x="457200" y="1295401"/>
            <a:ext cx="8229600" cy="990600"/>
          </a:xfrm>
        </p:spPr>
        <p:txBody>
          <a:bodyPr>
            <a:normAutofit/>
          </a:bodyPr>
          <a:lstStyle/>
          <a:p>
            <a:r>
              <a:rPr lang="en-US" sz="2000" b="1" dirty="0" smtClean="0">
                <a:solidFill>
                  <a:srgbClr val="800000"/>
                </a:solidFill>
                <a:latin typeface="+mj-lt"/>
              </a:rPr>
              <a:t>Document-Oriented DB</a:t>
            </a:r>
          </a:p>
          <a:p>
            <a:pPr lvl="1"/>
            <a:r>
              <a:rPr lang="en-US" sz="2000" dirty="0" smtClean="0">
                <a:latin typeface="+mj-lt"/>
              </a:rPr>
              <a:t>Unit object is a document instead of a row (tuple) in relational DBs</a:t>
            </a:r>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72</a:t>
            </a:fld>
            <a:endParaRPr lang="en-US" dirty="0"/>
          </a:p>
        </p:txBody>
      </p:sp>
      <p:pic>
        <p:nvPicPr>
          <p:cNvPr id="24" name="Picture 23" descr="Screen Shot 2015-03-13 at 8.29.20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2057400"/>
            <a:ext cx="4537939" cy="2675892"/>
          </a:xfrm>
          <a:prstGeom prst="rect">
            <a:avLst/>
          </a:prstGeom>
        </p:spPr>
      </p:pic>
      <p:pic>
        <p:nvPicPr>
          <p:cNvPr id="26" name="Picture 25"/>
          <p:cNvPicPr>
            <a:picLocks noChangeAspect="1"/>
          </p:cNvPicPr>
          <p:nvPr/>
        </p:nvPicPr>
        <p:blipFill>
          <a:blip r:embed="rId3" cstate="print"/>
          <a:stretch>
            <a:fillRect/>
          </a:stretch>
        </p:blipFill>
        <p:spPr>
          <a:xfrm>
            <a:off x="4953000" y="2057400"/>
            <a:ext cx="3213005" cy="4156644"/>
          </a:xfrm>
          <a:prstGeom prst="rect">
            <a:avLst/>
          </a:prstGeom>
        </p:spPr>
      </p:pic>
      <p:sp>
        <p:nvSpPr>
          <p:cNvPr id="5" name="Footer Placeholder 4"/>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7237460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200"/>
            <a:ext cx="6447501" cy="690562"/>
          </a:xfrm>
        </p:spPr>
        <p:txBody>
          <a:bodyPr/>
          <a:lstStyle/>
          <a:p>
            <a:pPr algn="ctr"/>
            <a:r>
              <a:rPr lang="en-US" b="1" dirty="0" smtClean="0"/>
              <a:t>Is It Fast?</a:t>
            </a:r>
            <a:endParaRPr lang="en-US" b="1" dirty="0"/>
          </a:p>
        </p:txBody>
      </p:sp>
      <p:sp>
        <p:nvSpPr>
          <p:cNvPr id="3" name="Content Placeholder 2"/>
          <p:cNvSpPr>
            <a:spLocks noGrp="1"/>
          </p:cNvSpPr>
          <p:nvPr>
            <p:ph idx="1"/>
          </p:nvPr>
        </p:nvSpPr>
        <p:spPr>
          <a:xfrm>
            <a:off x="533400" y="1219200"/>
            <a:ext cx="5688435" cy="583108"/>
          </a:xfrm>
        </p:spPr>
        <p:txBody>
          <a:bodyPr>
            <a:normAutofit/>
          </a:bodyPr>
          <a:lstStyle/>
          <a:p>
            <a:r>
              <a:rPr lang="en-US" sz="2000" dirty="0" smtClean="0">
                <a:latin typeface="+mj-lt"/>
              </a:rPr>
              <a:t>For semi-structured &amp; complex relationships: Yes</a:t>
            </a:r>
            <a:endParaRPr lang="en-US" sz="2000" dirty="0">
              <a:latin typeface="+mj-lt"/>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73</a:t>
            </a:fld>
            <a:endParaRPr lang="en-US" dirty="0"/>
          </a:p>
        </p:txBody>
      </p:sp>
      <p:pic>
        <p:nvPicPr>
          <p:cNvPr id="5" name="Picture 4" descr="Screen Shot 2015-03-13 at 8.22.33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52600" y="1828800"/>
            <a:ext cx="4966362" cy="4340695"/>
          </a:xfrm>
          <a:prstGeom prst="rect">
            <a:avLst/>
          </a:prstGeom>
        </p:spPr>
      </p:pic>
      <p:sp>
        <p:nvSpPr>
          <p:cNvPr id="6" name="Footer Placeholder 5"/>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2299623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18085" y="244160"/>
            <a:ext cx="5509022" cy="641666"/>
          </a:xfrm>
        </p:spPr>
        <p:txBody>
          <a:bodyPr/>
          <a:lstStyle/>
          <a:p>
            <a:pPr algn="ctr"/>
            <a:r>
              <a:rPr lang="en-US" b="1" dirty="0" smtClean="0"/>
              <a:t>It is Growing Fast</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74</a:t>
            </a:fld>
            <a:endParaRPr lang="en-US" dirty="0"/>
          </a:p>
        </p:txBody>
      </p:sp>
      <p:pic>
        <p:nvPicPr>
          <p:cNvPr id="5" name="Picture 4" descr="Screen Shot 2015-03-13 at 8.25.34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12572" y="1192134"/>
            <a:ext cx="6231228" cy="5080697"/>
          </a:xfrm>
          <a:prstGeom prst="rect">
            <a:avLst/>
          </a:prstGeom>
        </p:spPr>
      </p:pic>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33356258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2500" y="497975"/>
            <a:ext cx="6447501" cy="673600"/>
          </a:xfrm>
        </p:spPr>
        <p:txBody>
          <a:bodyPr/>
          <a:lstStyle/>
          <a:p>
            <a:pPr algn="ctr"/>
            <a:r>
              <a:rPr lang="en-US" b="1" dirty="0" smtClean="0"/>
              <a:t>Integration with Others</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75</a:t>
            </a:fld>
            <a:endParaRPr lang="en-US" dirty="0"/>
          </a:p>
        </p:txBody>
      </p:sp>
      <p:pic>
        <p:nvPicPr>
          <p:cNvPr id="7" name="Picture 6" descr="Screen Shot 2015-03-13 at 8.05.59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94011" y="1654608"/>
            <a:ext cx="2820437" cy="4038578"/>
          </a:xfrm>
          <a:prstGeom prst="rect">
            <a:avLst/>
          </a:prstGeom>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14447" y="1456394"/>
            <a:ext cx="4672325" cy="44300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22311039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411" y="437276"/>
            <a:ext cx="6447501" cy="650240"/>
          </a:xfrm>
        </p:spPr>
        <p:txBody>
          <a:bodyPr/>
          <a:lstStyle/>
          <a:p>
            <a:pPr algn="ctr"/>
            <a:r>
              <a:rPr lang="en-US" b="1" dirty="0" smtClean="0"/>
              <a:t>JSON</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76</a:t>
            </a:fld>
            <a:endParaRPr lang="en-US" dirty="0"/>
          </a:p>
        </p:txBody>
      </p:sp>
      <p:pic>
        <p:nvPicPr>
          <p:cNvPr id="7" name="Picture 6" descr="Screen Shot 2015-03-13 at 10.27.04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337962" y="1788160"/>
            <a:ext cx="2943477" cy="4456430"/>
          </a:xfrm>
          <a:prstGeom prst="rect">
            <a:avLst/>
          </a:prstGeom>
        </p:spPr>
      </p:pic>
      <p:cxnSp>
        <p:nvCxnSpPr>
          <p:cNvPr id="9" name="Straight Arrow Connector 8"/>
          <p:cNvCxnSpPr/>
          <p:nvPr/>
        </p:nvCxnSpPr>
        <p:spPr>
          <a:xfrm>
            <a:off x="2003173" y="2794000"/>
            <a:ext cx="334790" cy="5283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30522" y="2455446"/>
            <a:ext cx="1516377" cy="338554"/>
          </a:xfrm>
          <a:prstGeom prst="rect">
            <a:avLst/>
          </a:prstGeom>
          <a:noFill/>
        </p:spPr>
        <p:txBody>
          <a:bodyPr wrap="none" rtlCol="0">
            <a:spAutoFit/>
          </a:bodyPr>
          <a:lstStyle/>
          <a:p>
            <a:r>
              <a:rPr lang="en-US" sz="1600" dirty="0"/>
              <a:t>One document</a:t>
            </a:r>
          </a:p>
        </p:txBody>
      </p:sp>
      <p:cxnSp>
        <p:nvCxnSpPr>
          <p:cNvPr id="12" name="Straight Arrow Connector 11"/>
          <p:cNvCxnSpPr/>
          <p:nvPr/>
        </p:nvCxnSpPr>
        <p:spPr>
          <a:xfrm>
            <a:off x="2567053" y="1493520"/>
            <a:ext cx="380510" cy="618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84903" y="1175286"/>
            <a:ext cx="1198149" cy="338554"/>
          </a:xfrm>
          <a:prstGeom prst="rect">
            <a:avLst/>
          </a:prstGeom>
          <a:noFill/>
        </p:spPr>
        <p:txBody>
          <a:bodyPr wrap="none" rtlCol="0">
            <a:spAutoFit/>
          </a:bodyPr>
          <a:lstStyle/>
          <a:p>
            <a:r>
              <a:rPr lang="en-US" sz="1600" dirty="0"/>
              <a:t>Field Name</a:t>
            </a:r>
          </a:p>
        </p:txBody>
      </p:sp>
      <p:cxnSp>
        <p:nvCxnSpPr>
          <p:cNvPr id="16" name="Straight Arrow Connector 15"/>
          <p:cNvCxnSpPr/>
          <p:nvPr/>
        </p:nvCxnSpPr>
        <p:spPr>
          <a:xfrm flipH="1">
            <a:off x="3854831" y="1662799"/>
            <a:ext cx="708660" cy="449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40016" y="1344563"/>
            <a:ext cx="1163908" cy="338554"/>
          </a:xfrm>
          <a:prstGeom prst="rect">
            <a:avLst/>
          </a:prstGeom>
          <a:noFill/>
        </p:spPr>
        <p:txBody>
          <a:bodyPr wrap="none" rtlCol="0">
            <a:spAutoFit/>
          </a:bodyPr>
          <a:lstStyle/>
          <a:p>
            <a:r>
              <a:rPr lang="en-US" sz="1600" dirty="0"/>
              <a:t>Field Value</a:t>
            </a:r>
          </a:p>
        </p:txBody>
      </p:sp>
      <p:sp>
        <p:nvSpPr>
          <p:cNvPr id="19" name="Content Placeholder 2"/>
          <p:cNvSpPr>
            <a:spLocks noGrp="1"/>
          </p:cNvSpPr>
          <p:nvPr>
            <p:ph idx="1"/>
          </p:nvPr>
        </p:nvSpPr>
        <p:spPr>
          <a:xfrm>
            <a:off x="5334000" y="1295400"/>
            <a:ext cx="2720339" cy="4841240"/>
          </a:xfrm>
        </p:spPr>
        <p:txBody>
          <a:bodyPr>
            <a:noAutofit/>
          </a:bodyPr>
          <a:lstStyle/>
          <a:p>
            <a:r>
              <a:rPr lang="en-US" sz="2400" b="1" i="1" dirty="0">
                <a:solidFill>
                  <a:srgbClr val="800000"/>
                </a:solidFill>
              </a:rPr>
              <a:t>Field Value</a:t>
            </a:r>
          </a:p>
          <a:p>
            <a:pPr lvl="1"/>
            <a:r>
              <a:rPr lang="en-US" sz="2000" dirty="0"/>
              <a:t>Scalar (</a:t>
            </a:r>
            <a:r>
              <a:rPr lang="en-US" sz="2000" dirty="0" err="1"/>
              <a:t>Int</a:t>
            </a:r>
            <a:r>
              <a:rPr lang="en-US" sz="2000" dirty="0"/>
              <a:t>, Boolean, String, Date, …)</a:t>
            </a:r>
          </a:p>
          <a:p>
            <a:pPr lvl="1"/>
            <a:endParaRPr lang="en-US" sz="2000" dirty="0"/>
          </a:p>
          <a:p>
            <a:pPr lvl="1"/>
            <a:r>
              <a:rPr lang="en-US" sz="2000" dirty="0"/>
              <a:t>Document (Embedding or Nesting)</a:t>
            </a:r>
          </a:p>
          <a:p>
            <a:pPr lvl="1"/>
            <a:endParaRPr lang="en-US" sz="2000" dirty="0"/>
          </a:p>
          <a:p>
            <a:pPr lvl="1"/>
            <a:r>
              <a:rPr lang="en-US" sz="2000" dirty="0"/>
              <a:t>Array of JSON objects</a:t>
            </a:r>
          </a:p>
          <a:p>
            <a:pPr lvl="1"/>
            <a:endParaRPr lang="en-US" sz="2000" dirty="0"/>
          </a:p>
          <a:p>
            <a:pPr lvl="1"/>
            <a:endParaRPr lang="en-US" sz="2000" dirty="0"/>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658351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457200"/>
            <a:ext cx="6447501" cy="706469"/>
          </a:xfrm>
        </p:spPr>
        <p:txBody>
          <a:bodyPr/>
          <a:lstStyle/>
          <a:p>
            <a:pPr algn="ctr"/>
            <a:r>
              <a:rPr lang="en-US" b="1" dirty="0" smtClean="0"/>
              <a:t>Another Example</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77</a:t>
            </a:fld>
            <a:endParaRPr lang="en-US" dirty="0"/>
          </a:p>
        </p:txBody>
      </p:sp>
      <p:pic>
        <p:nvPicPr>
          <p:cNvPr id="5" name="Picture 4" descr="Screen Shot 2015-03-13 at 10.55.16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47903" y="1548376"/>
            <a:ext cx="3338348" cy="4461362"/>
          </a:xfrm>
          <a:prstGeom prst="rect">
            <a:avLst/>
          </a:prstGeom>
        </p:spPr>
      </p:pic>
      <p:grpSp>
        <p:nvGrpSpPr>
          <p:cNvPr id="3" name="Group 2"/>
          <p:cNvGrpSpPr/>
          <p:nvPr/>
        </p:nvGrpSpPr>
        <p:grpSpPr>
          <a:xfrm>
            <a:off x="4286251" y="1548377"/>
            <a:ext cx="3387198" cy="2971893"/>
            <a:chOff x="4191000" y="2428293"/>
            <a:chExt cx="4054475" cy="1972350"/>
          </a:xfrm>
        </p:grpSpPr>
        <p:sp>
          <p:nvSpPr>
            <p:cNvPr id="6" name="Right Arrow 5"/>
            <p:cNvSpPr/>
            <p:nvPr/>
          </p:nvSpPr>
          <p:spPr>
            <a:xfrm>
              <a:off x="4191000" y="3331400"/>
              <a:ext cx="762000" cy="8953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28941" y="2428293"/>
              <a:ext cx="3116534" cy="612784"/>
            </a:xfrm>
            <a:prstGeom prst="rect">
              <a:avLst/>
            </a:prstGeom>
            <a:noFill/>
          </p:spPr>
          <p:txBody>
            <a:bodyPr wrap="square" rtlCol="0">
              <a:spAutoFit/>
            </a:bodyPr>
            <a:lstStyle/>
            <a:p>
              <a:r>
                <a:rPr lang="en-US" b="1" dirty="0">
                  <a:solidFill>
                    <a:srgbClr val="800000"/>
                  </a:solidFill>
                </a:rPr>
                <a:t>Remember it is stored in binary formats (BSON)</a:t>
              </a:r>
            </a:p>
          </p:txBody>
        </p:sp>
        <p:pic>
          <p:nvPicPr>
            <p:cNvPr id="8" name="Picture 7" descr="Screen Shot 2015-03-13 at 10.58.00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57117" y="3093701"/>
              <a:ext cx="2525645" cy="1306942"/>
            </a:xfrm>
            <a:prstGeom prst="rect">
              <a:avLst/>
            </a:prstGeom>
          </p:spPr>
        </p:pic>
      </p:grpSp>
      <p:sp>
        <p:nvSpPr>
          <p:cNvPr id="9" name="Footer Placeholder 8"/>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369431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35" y="492745"/>
            <a:ext cx="6447501" cy="681180"/>
          </a:xfrm>
        </p:spPr>
        <p:txBody>
          <a:bodyPr/>
          <a:lstStyle/>
          <a:p>
            <a:pPr algn="ctr"/>
            <a:r>
              <a:rPr lang="en-US" b="1" dirty="0" err="1" smtClean="0"/>
              <a:t>MongoDB</a:t>
            </a:r>
            <a:r>
              <a:rPr lang="en-US" b="1" dirty="0"/>
              <a:t> </a:t>
            </a:r>
            <a:r>
              <a:rPr lang="en-US" b="1" dirty="0" smtClean="0"/>
              <a:t>Model</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78</a:t>
            </a:fld>
            <a:endParaRPr lang="en-US" dirty="0"/>
          </a:p>
        </p:txBody>
      </p:sp>
      <p:sp>
        <p:nvSpPr>
          <p:cNvPr id="5" name="TextBox 4"/>
          <p:cNvSpPr txBox="1"/>
          <p:nvPr/>
        </p:nvSpPr>
        <p:spPr>
          <a:xfrm>
            <a:off x="1371600" y="1295400"/>
            <a:ext cx="4466094"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34490" y="2063512"/>
            <a:ext cx="265176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16382" y="4069218"/>
            <a:ext cx="3459479" cy="2287132"/>
          </a:xfrm>
          <a:prstGeom prst="rect">
            <a:avLst/>
          </a:prstGeom>
        </p:spPr>
      </p:pic>
      <p:sp>
        <p:nvSpPr>
          <p:cNvPr id="8" name="TextBox 7"/>
          <p:cNvSpPr txBox="1"/>
          <p:nvPr/>
        </p:nvSpPr>
        <p:spPr>
          <a:xfrm>
            <a:off x="1371600" y="3505200"/>
            <a:ext cx="4501169"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044442" y="1712761"/>
            <a:ext cx="2560319" cy="2062103"/>
          </a:xfrm>
          <a:prstGeom prst="rect">
            <a:avLst/>
          </a:prstGeom>
          <a:noFill/>
        </p:spPr>
        <p:txBody>
          <a:bodyPr wrap="square" rtlCol="0">
            <a:spAutoFit/>
          </a:bodyPr>
          <a:lstStyle/>
          <a:p>
            <a:pPr marL="285750" indent="-285750">
              <a:buFont typeface="Arial"/>
              <a:buChar char="•"/>
            </a:pPr>
            <a:r>
              <a:rPr lang="en-US" sz="1600" b="1" dirty="0">
                <a:solidFill>
                  <a:srgbClr val="800000"/>
                </a:solidFill>
                <a:latin typeface="Times New Roman"/>
                <a:cs typeface="Times New Roman"/>
              </a:rPr>
              <a:t>Collection</a:t>
            </a:r>
            <a:r>
              <a:rPr lang="en-US" sz="1600" dirty="0">
                <a:latin typeface="Times New Roman"/>
                <a:cs typeface="Times New Roman"/>
              </a:rPr>
              <a:t> is a group of similar documents</a:t>
            </a:r>
          </a:p>
          <a:p>
            <a:pPr marL="285750" indent="-285750">
              <a:buFont typeface="Arial"/>
              <a:buChar char="•"/>
            </a:pPr>
            <a:endParaRPr lang="en-US" sz="1600" dirty="0">
              <a:latin typeface="Times New Roman"/>
              <a:cs typeface="Times New Roman"/>
            </a:endParaRPr>
          </a:p>
          <a:p>
            <a:pPr marL="285750" indent="-285750">
              <a:buFont typeface="Arial"/>
              <a:buChar char="•"/>
            </a:pPr>
            <a:r>
              <a:rPr lang="en-US" sz="1600" dirty="0">
                <a:latin typeface="Times New Roman"/>
                <a:cs typeface="Times New Roman"/>
              </a:rPr>
              <a:t>Within a collection, each document must have a unique Id</a:t>
            </a:r>
          </a:p>
          <a:p>
            <a:endParaRPr lang="en-US" sz="1600" dirty="0"/>
          </a:p>
          <a:p>
            <a:pPr marL="285750" indent="-285750">
              <a:buFont typeface="Arial"/>
              <a:buChar char="•"/>
            </a:pPr>
            <a:endParaRPr lang="en-US" sz="1600" dirty="0"/>
          </a:p>
        </p:txBody>
      </p:sp>
      <p:sp>
        <p:nvSpPr>
          <p:cNvPr id="10" name="Rectangle 9"/>
          <p:cNvSpPr/>
          <p:nvPr/>
        </p:nvSpPr>
        <p:spPr>
          <a:xfrm>
            <a:off x="5143500" y="4028578"/>
            <a:ext cx="2324100" cy="11530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FFFF00"/>
                </a:solidFill>
              </a:rPr>
              <a:t>Unlike RDBMS: </a:t>
            </a:r>
          </a:p>
          <a:p>
            <a:pPr algn="ctr"/>
            <a:r>
              <a:rPr lang="en-US" b="1" dirty="0">
                <a:solidFill>
                  <a:srgbClr val="FFFF00"/>
                </a:solidFill>
              </a:rPr>
              <a:t>No Integrity Constraints in </a:t>
            </a:r>
            <a:r>
              <a:rPr lang="en-US" b="1" dirty="0" err="1">
                <a:solidFill>
                  <a:srgbClr val="FFFF00"/>
                </a:solidFill>
              </a:rPr>
              <a:t>MongoDB</a:t>
            </a:r>
            <a:endParaRPr lang="en-US" b="1" dirty="0">
              <a:solidFill>
                <a:srgbClr val="FFFF00"/>
              </a:solidFill>
            </a:endParaRPr>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202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3981" y="537726"/>
            <a:ext cx="6447501" cy="748258"/>
          </a:xfrm>
        </p:spPr>
        <p:txBody>
          <a:bodyPr/>
          <a:lstStyle/>
          <a:p>
            <a:pPr algn="ctr"/>
            <a:r>
              <a:rPr lang="en-US" b="1" dirty="0" err="1" smtClean="0"/>
              <a:t>MongoDB</a:t>
            </a:r>
            <a:r>
              <a:rPr lang="en-US" b="1" dirty="0"/>
              <a:t> </a:t>
            </a:r>
            <a:r>
              <a:rPr lang="en-US" b="1" dirty="0" smtClean="0"/>
              <a:t>Model</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79</a:t>
            </a:fld>
            <a:endParaRPr lang="en-US" dirty="0"/>
          </a:p>
        </p:txBody>
      </p:sp>
      <p:sp>
        <p:nvSpPr>
          <p:cNvPr id="5" name="TextBox 4"/>
          <p:cNvSpPr txBox="1"/>
          <p:nvPr/>
        </p:nvSpPr>
        <p:spPr>
          <a:xfrm>
            <a:off x="1371600" y="1371600"/>
            <a:ext cx="4466094" cy="369332"/>
          </a:xfrm>
          <a:prstGeom prst="rect">
            <a:avLst/>
          </a:prstGeom>
          <a:noFill/>
        </p:spPr>
        <p:txBody>
          <a:bodyPr wrap="none" rtlCol="0">
            <a:spAutoFit/>
          </a:bodyPr>
          <a:lstStyle/>
          <a:p>
            <a:r>
              <a:rPr lang="en-US" dirty="0"/>
              <a:t>One </a:t>
            </a:r>
            <a:r>
              <a:rPr lang="en-US" b="1" i="1" dirty="0">
                <a:solidFill>
                  <a:srgbClr val="FF0000"/>
                </a:solidFill>
              </a:rPr>
              <a:t>document</a:t>
            </a:r>
            <a:r>
              <a:rPr lang="en-US" dirty="0">
                <a:solidFill>
                  <a:srgbClr val="FF0000"/>
                </a:solidFill>
              </a:rPr>
              <a:t> </a:t>
            </a:r>
            <a:r>
              <a:rPr lang="en-US" dirty="0"/>
              <a:t>(e.g., one </a:t>
            </a:r>
            <a:r>
              <a:rPr lang="en-US" dirty="0">
                <a:solidFill>
                  <a:srgbClr val="800000"/>
                </a:solidFill>
              </a:rPr>
              <a:t>tuple</a:t>
            </a:r>
            <a:r>
              <a:rPr lang="en-US" dirty="0"/>
              <a:t> in RDBMS)</a:t>
            </a:r>
          </a:p>
        </p:txBody>
      </p:sp>
      <p:pic>
        <p:nvPicPr>
          <p:cNvPr id="6" name="Picture 5" descr="Screen Shot 2015-03-13 at 10.37.50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34490" y="2063512"/>
            <a:ext cx="2651760" cy="1353820"/>
          </a:xfrm>
          <a:prstGeom prst="rect">
            <a:avLst/>
          </a:prstGeom>
          <a:ln>
            <a:solidFill>
              <a:schemeClr val="tx1"/>
            </a:solidFill>
          </a:ln>
        </p:spPr>
      </p:pic>
      <p:pic>
        <p:nvPicPr>
          <p:cNvPr id="7" name="Picture 6" descr="Screen Shot 2015-03-13 at 10.39.29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16382" y="4069218"/>
            <a:ext cx="3459479" cy="2287132"/>
          </a:xfrm>
          <a:prstGeom prst="rect">
            <a:avLst/>
          </a:prstGeom>
        </p:spPr>
      </p:pic>
      <p:sp>
        <p:nvSpPr>
          <p:cNvPr id="8" name="TextBox 7"/>
          <p:cNvSpPr txBox="1"/>
          <p:nvPr/>
        </p:nvSpPr>
        <p:spPr>
          <a:xfrm>
            <a:off x="1363981" y="3805208"/>
            <a:ext cx="4501169" cy="369332"/>
          </a:xfrm>
          <a:prstGeom prst="rect">
            <a:avLst/>
          </a:prstGeom>
          <a:noFill/>
        </p:spPr>
        <p:txBody>
          <a:bodyPr wrap="none" rtlCol="0">
            <a:spAutoFit/>
          </a:bodyPr>
          <a:lstStyle/>
          <a:p>
            <a:r>
              <a:rPr lang="en-US" dirty="0"/>
              <a:t>One </a:t>
            </a:r>
            <a:r>
              <a:rPr lang="en-US" b="1" i="1" dirty="0">
                <a:solidFill>
                  <a:srgbClr val="FF0000"/>
                </a:solidFill>
              </a:rPr>
              <a:t>Collection</a:t>
            </a:r>
            <a:r>
              <a:rPr lang="en-US" dirty="0"/>
              <a:t> (e.g., one </a:t>
            </a:r>
            <a:r>
              <a:rPr lang="en-US" dirty="0">
                <a:solidFill>
                  <a:srgbClr val="800000"/>
                </a:solidFill>
              </a:rPr>
              <a:t>Table</a:t>
            </a:r>
            <a:r>
              <a:rPr lang="en-US" dirty="0"/>
              <a:t> in RDBMS)</a:t>
            </a:r>
          </a:p>
        </p:txBody>
      </p:sp>
      <p:sp>
        <p:nvSpPr>
          <p:cNvPr id="9" name="TextBox 8"/>
          <p:cNvSpPr txBox="1"/>
          <p:nvPr/>
        </p:nvSpPr>
        <p:spPr>
          <a:xfrm>
            <a:off x="5791200" y="1371600"/>
            <a:ext cx="2560319" cy="3600986"/>
          </a:xfrm>
          <a:prstGeom prst="rect">
            <a:avLst/>
          </a:prstGeom>
          <a:noFill/>
        </p:spPr>
        <p:txBody>
          <a:bodyPr wrap="square" rtlCol="0">
            <a:spAutoFit/>
          </a:bodyPr>
          <a:lstStyle/>
          <a:p>
            <a:pPr marL="285750" indent="-285750">
              <a:buFont typeface="Arial"/>
              <a:buChar char="•"/>
            </a:pPr>
            <a:endParaRPr lang="en-US" sz="1600"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start with the </a:t>
            </a:r>
            <a:r>
              <a:rPr lang="hu-HU" b="1" dirty="0">
                <a:solidFill>
                  <a:srgbClr val="FF0000"/>
                </a:solidFill>
                <a:latin typeface="Times New Roman"/>
                <a:cs typeface="Times New Roman"/>
              </a:rPr>
              <a:t>$</a:t>
            </a:r>
            <a:r>
              <a:rPr lang="hu-HU" dirty="0">
                <a:latin typeface="Times New Roman"/>
                <a:cs typeface="Times New Roman"/>
              </a:rPr>
              <a:t> character</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The field names </a:t>
            </a:r>
            <a:r>
              <a:rPr lang="hu-HU" b="1" dirty="0">
                <a:latin typeface="Times New Roman"/>
                <a:cs typeface="Times New Roman"/>
              </a:rPr>
              <a:t>cannot</a:t>
            </a:r>
            <a:r>
              <a:rPr lang="hu-HU" dirty="0">
                <a:latin typeface="Times New Roman"/>
                <a:cs typeface="Times New Roman"/>
              </a:rPr>
              <a:t> contain the </a:t>
            </a:r>
            <a:r>
              <a:rPr lang="hu-HU" b="1" dirty="0">
                <a:solidFill>
                  <a:srgbClr val="FF0000"/>
                </a:solidFill>
                <a:latin typeface="Times New Roman"/>
                <a:cs typeface="Times New Roman"/>
              </a:rPr>
              <a:t>.</a:t>
            </a:r>
            <a:r>
              <a:rPr lang="hu-HU" dirty="0">
                <a:latin typeface="Times New Roman"/>
                <a:cs typeface="Times New Roman"/>
              </a:rPr>
              <a:t> character </a:t>
            </a:r>
          </a:p>
          <a:p>
            <a:pPr marL="285750" indent="-285750">
              <a:buFont typeface="Arial"/>
              <a:buChar char="•"/>
            </a:pPr>
            <a:endParaRPr lang="hu-HU" dirty="0">
              <a:latin typeface="Times New Roman"/>
              <a:cs typeface="Times New Roman"/>
            </a:endParaRPr>
          </a:p>
          <a:p>
            <a:pPr marL="285750" indent="-285750">
              <a:buFont typeface="Arial"/>
              <a:buChar char="•"/>
            </a:pPr>
            <a:r>
              <a:rPr lang="hu-HU" dirty="0">
                <a:latin typeface="Times New Roman"/>
                <a:cs typeface="Times New Roman"/>
              </a:rPr>
              <a:t>Max size of single document 16MB</a:t>
            </a:r>
          </a:p>
          <a:p>
            <a:pPr marL="285750" indent="-285750">
              <a:buFont typeface="Arial"/>
              <a:buChar char="•"/>
            </a:pPr>
            <a:endParaRPr lang="en-US" sz="1600" dirty="0"/>
          </a:p>
          <a:p>
            <a:pPr marL="285750" indent="-285750">
              <a:buFont typeface="Arial"/>
              <a:buChar char="•"/>
            </a:pPr>
            <a:endParaRPr lang="en-US" sz="1600" dirty="0"/>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42166035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6447501" cy="762000"/>
          </a:xfrm>
        </p:spPr>
        <p:txBody>
          <a:bodyPr/>
          <a:lstStyle/>
          <a:p>
            <a:r>
              <a:rPr lang="en-IN" b="1" dirty="0">
                <a:solidFill>
                  <a:srgbClr val="0070C0"/>
                </a:solidFill>
              </a:rPr>
              <a:t>History of </a:t>
            </a:r>
            <a:r>
              <a:rPr lang="en-IN" b="1" dirty="0" err="1">
                <a:solidFill>
                  <a:srgbClr val="0070C0"/>
                </a:solidFill>
              </a:rPr>
              <a:t>NoSQL</a:t>
            </a:r>
            <a:r>
              <a:rPr lang="en-IN" b="1" dirty="0">
                <a:solidFill>
                  <a:srgbClr val="0070C0"/>
                </a:solidFill>
              </a:rPr>
              <a:t> Databases</a:t>
            </a:r>
          </a:p>
        </p:txBody>
      </p:sp>
      <p:sp>
        <p:nvSpPr>
          <p:cNvPr id="3" name="Content Placeholder 2"/>
          <p:cNvSpPr>
            <a:spLocks noGrp="1"/>
          </p:cNvSpPr>
          <p:nvPr>
            <p:ph idx="1"/>
          </p:nvPr>
        </p:nvSpPr>
        <p:spPr>
          <a:xfrm>
            <a:off x="508000" y="1371602"/>
            <a:ext cx="8102600" cy="3672839"/>
          </a:xfrm>
        </p:spPr>
        <p:txBody>
          <a:bodyPr>
            <a:normAutofit/>
          </a:bodyPr>
          <a:lstStyle/>
          <a:p>
            <a:pPr algn="just"/>
            <a:r>
              <a:rPr lang="en-IN" sz="2000" dirty="0"/>
              <a:t>In the mid-1990s, the internet gained extreme popularity, and relational databases simply could not keep up with the flow of information demanded by users, </a:t>
            </a:r>
            <a:endParaRPr lang="en-IN" sz="2000" dirty="0" smtClean="0"/>
          </a:p>
          <a:p>
            <a:pPr algn="just"/>
            <a:r>
              <a:rPr lang="en-IN" sz="2000" dirty="0" smtClean="0"/>
              <a:t>As </a:t>
            </a:r>
            <a:r>
              <a:rPr lang="en-IN" sz="2000" dirty="0"/>
              <a:t>well as the larger variety of data types that occurred from this evolution. </a:t>
            </a:r>
            <a:endParaRPr lang="en-IN" sz="2000" dirty="0" smtClean="0"/>
          </a:p>
          <a:p>
            <a:pPr algn="just"/>
            <a:r>
              <a:rPr lang="en-IN" sz="2000" dirty="0" smtClean="0"/>
              <a:t>This </a:t>
            </a:r>
            <a:r>
              <a:rPr lang="en-IN" sz="2000" dirty="0"/>
              <a:t>led to the development of non-relational databases, often referred to as </a:t>
            </a:r>
            <a:r>
              <a:rPr lang="en-IN" sz="2000" dirty="0" err="1"/>
              <a:t>NoSQL</a:t>
            </a:r>
            <a:r>
              <a:rPr lang="en-IN" sz="2000" dirty="0"/>
              <a:t>. </a:t>
            </a:r>
            <a:endParaRPr lang="en-IN" sz="2000" dirty="0" smtClean="0"/>
          </a:p>
          <a:p>
            <a:pPr algn="just"/>
            <a:r>
              <a:rPr lang="en-IN" sz="2000" dirty="0" err="1" smtClean="0"/>
              <a:t>NoSQL</a:t>
            </a:r>
            <a:r>
              <a:rPr lang="en-IN" sz="2000" dirty="0" smtClean="0"/>
              <a:t> </a:t>
            </a:r>
            <a:r>
              <a:rPr lang="en-IN" sz="2000" dirty="0"/>
              <a:t>databases can translate strange data quickly and avoid the rigidity of SQL by replacing “organized” storage with more flexibility.</a:t>
            </a:r>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8</a:t>
            </a:fld>
            <a:endParaRPr lang="en-IN"/>
          </a:p>
        </p:txBody>
      </p:sp>
    </p:spTree>
    <p:extLst>
      <p:ext uri="{BB962C8B-B14F-4D97-AF65-F5344CB8AC3E}">
        <p14:creationId xmlns:p14="http://schemas.microsoft.com/office/powerpoint/2010/main" xmlns="" val="13064527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158"/>
            <a:ext cx="8001000" cy="822642"/>
          </a:xfrm>
        </p:spPr>
        <p:txBody>
          <a:bodyPr>
            <a:noAutofit/>
          </a:bodyPr>
          <a:lstStyle/>
          <a:p>
            <a:r>
              <a:rPr lang="en-US" sz="2800" b="1" dirty="0"/>
              <a:t>Example Document in </a:t>
            </a:r>
            <a:r>
              <a:rPr lang="en-US" sz="2800" b="1" dirty="0" err="1"/>
              <a:t>MongoDB</a:t>
            </a:r>
            <a:endParaRPr lang="en-US" sz="2800"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80</a:t>
            </a:fld>
            <a:endParaRPr lang="en-US" dirty="0"/>
          </a:p>
        </p:txBody>
      </p:sp>
      <p:sp>
        <p:nvSpPr>
          <p:cNvPr id="6" name="TextBox 5"/>
          <p:cNvSpPr txBox="1"/>
          <p:nvPr/>
        </p:nvSpPr>
        <p:spPr>
          <a:xfrm>
            <a:off x="533400" y="1219200"/>
            <a:ext cx="8077200" cy="2554545"/>
          </a:xfrm>
          <a:prstGeom prst="rect">
            <a:avLst/>
          </a:prstGeom>
          <a:noFill/>
        </p:spPr>
        <p:txBody>
          <a:bodyPr wrap="square" rtlCol="0">
            <a:spAutoFit/>
          </a:bodyPr>
          <a:lstStyle/>
          <a:p>
            <a:pPr marL="285750" indent="-285750">
              <a:buFont typeface="Arial"/>
              <a:buChar char="•"/>
            </a:pPr>
            <a:r>
              <a:rPr lang="en-US" sz="1600" dirty="0"/>
              <a:t>_id is a special column in each document </a:t>
            </a:r>
          </a:p>
          <a:p>
            <a:pPr marL="285750" indent="-285750">
              <a:buFont typeface="Arial"/>
              <a:buChar char="•"/>
            </a:pPr>
            <a:r>
              <a:rPr lang="en-US" sz="1600" dirty="0" smtClean="0"/>
              <a:t>Unique </a:t>
            </a:r>
            <a:r>
              <a:rPr lang="en-US" sz="1600" dirty="0"/>
              <a:t>within each collection</a:t>
            </a:r>
          </a:p>
          <a:p>
            <a:pPr marL="285750" indent="-285750">
              <a:buFont typeface="Arial"/>
              <a:buChar char="•"/>
            </a:pPr>
            <a:r>
              <a:rPr lang="en-US" sz="1600" dirty="0" smtClean="0"/>
              <a:t>_</a:t>
            </a:r>
            <a:r>
              <a:rPr lang="en-US" sz="1600" dirty="0"/>
              <a:t>id </a:t>
            </a:r>
            <a:r>
              <a:rPr lang="en-US" sz="1600" dirty="0">
                <a:sym typeface="Wingdings"/>
              </a:rPr>
              <a:t> Primary Key in RDBMS</a:t>
            </a:r>
            <a:endParaRPr lang="en-US" sz="1600" dirty="0"/>
          </a:p>
          <a:p>
            <a:pPr marL="285750" indent="-285750">
              <a:buFont typeface="Arial"/>
              <a:buChar char="•"/>
            </a:pPr>
            <a:r>
              <a:rPr lang="en-US" sz="1600" dirty="0" smtClean="0"/>
              <a:t>_</a:t>
            </a:r>
            <a:r>
              <a:rPr lang="en-US" sz="1600" dirty="0"/>
              <a:t>id is 12 Bytes, you can set it yourself</a:t>
            </a:r>
          </a:p>
          <a:p>
            <a:pPr marL="285750" indent="-285750">
              <a:buFont typeface="Arial"/>
              <a:buChar char="•"/>
            </a:pPr>
            <a:r>
              <a:rPr lang="en-US" sz="1600" dirty="0" smtClean="0"/>
              <a:t>Or</a:t>
            </a:r>
            <a:r>
              <a:rPr lang="en-US" sz="1600" dirty="0"/>
              <a:t>:</a:t>
            </a:r>
          </a:p>
          <a:p>
            <a:pPr marL="742950" lvl="1" indent="-285750">
              <a:buFont typeface="Arial"/>
              <a:buChar char="•"/>
            </a:pPr>
            <a:r>
              <a:rPr lang="en-US" sz="1600" dirty="0"/>
              <a:t>1</a:t>
            </a:r>
            <a:r>
              <a:rPr lang="en-US" sz="1600" baseline="30000" dirty="0"/>
              <a:t>st</a:t>
            </a:r>
            <a:r>
              <a:rPr lang="en-US" sz="1600" dirty="0"/>
              <a:t> 4 bytes </a:t>
            </a:r>
            <a:r>
              <a:rPr lang="en-US" sz="1600" dirty="0">
                <a:sym typeface="Wingdings"/>
              </a:rPr>
              <a:t> timestamp</a:t>
            </a:r>
          </a:p>
          <a:p>
            <a:pPr marL="742950" lvl="1" indent="-285750">
              <a:buFont typeface="Arial"/>
              <a:buChar char="•"/>
            </a:pPr>
            <a:r>
              <a:rPr lang="en-US" sz="1600" dirty="0">
                <a:sym typeface="Wingdings"/>
              </a:rPr>
              <a:t>Next 3 bytes  machine id</a:t>
            </a:r>
          </a:p>
          <a:p>
            <a:pPr marL="742950" lvl="1" indent="-285750">
              <a:buFont typeface="Arial"/>
              <a:buChar char="•"/>
            </a:pPr>
            <a:r>
              <a:rPr lang="en-US" sz="1600" dirty="0">
                <a:sym typeface="Wingdings"/>
              </a:rPr>
              <a:t>Next 2 bytes  Process id</a:t>
            </a:r>
          </a:p>
          <a:p>
            <a:pPr marL="742950" lvl="1" indent="-285750">
              <a:buFont typeface="Arial"/>
              <a:buChar char="•"/>
            </a:pPr>
            <a:r>
              <a:rPr lang="en-US" sz="1600" dirty="0">
                <a:sym typeface="Wingdings"/>
              </a:rPr>
              <a:t>Last 3 bytes  incremental values</a:t>
            </a:r>
            <a:endParaRPr lang="en-US" sz="1600" dirty="0"/>
          </a:p>
          <a:p>
            <a:endParaRPr lang="en-US" sz="1600" dirty="0"/>
          </a:p>
        </p:txBody>
      </p:sp>
      <p:sp>
        <p:nvSpPr>
          <p:cNvPr id="3" name="Footer Placeholder 2"/>
          <p:cNvSpPr>
            <a:spLocks noGrp="1"/>
          </p:cNvSpPr>
          <p:nvPr>
            <p:ph type="ftr" sz="quarter" idx="11"/>
          </p:nvPr>
        </p:nvSpPr>
        <p:spPr/>
        <p:txBody>
          <a:bodyPr/>
          <a:lstStyle/>
          <a:p>
            <a:r>
              <a:rPr lang="en-IN" smtClean="0"/>
              <a:t>Mrs. Deepali Jaadhav</a:t>
            </a:r>
            <a:endParaRPr lang="en-IN"/>
          </a:p>
        </p:txBody>
      </p:sp>
      <p:pic>
        <p:nvPicPr>
          <p:cNvPr id="1026" name="Picture 2"/>
          <p:cNvPicPr>
            <a:picLocks noChangeAspect="1" noChangeArrowheads="1"/>
          </p:cNvPicPr>
          <p:nvPr/>
        </p:nvPicPr>
        <p:blipFill>
          <a:blip r:embed="rId2" cstate="print"/>
          <a:srcRect/>
          <a:stretch>
            <a:fillRect/>
          </a:stretch>
        </p:blipFill>
        <p:spPr bwMode="auto">
          <a:xfrm>
            <a:off x="4572000" y="1143000"/>
            <a:ext cx="4191000" cy="5029200"/>
          </a:xfrm>
          <a:prstGeom prst="rect">
            <a:avLst/>
          </a:prstGeom>
          <a:noFill/>
          <a:ln w="9525">
            <a:noFill/>
            <a:miter lim="800000"/>
            <a:headEnd/>
            <a:tailEnd/>
          </a:ln>
        </p:spPr>
      </p:pic>
    </p:spTree>
    <p:extLst>
      <p:ext uri="{BB962C8B-B14F-4D97-AF65-F5344CB8AC3E}">
        <p14:creationId xmlns:p14="http://schemas.microsoft.com/office/powerpoint/2010/main" xmlns="" val="2903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dissolve">
                                      <p:cBhvr>
                                        <p:cTn id="7" dur="500"/>
                                        <p:tgtEl>
                                          <p:spTgt spid="6">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dissolve">
                                      <p:cBhvr>
                                        <p:cTn id="10" dur="500"/>
                                        <p:tgtEl>
                                          <p:spTgt spid="6">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Effect transition="in" filter="dissolve">
                                      <p:cBhvr>
                                        <p:cTn id="13" dur="500"/>
                                        <p:tgtEl>
                                          <p:spTgt spid="6">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6" end="6"/>
                                            </p:txEl>
                                          </p:spTgt>
                                        </p:tgtEl>
                                        <p:attrNameLst>
                                          <p:attrName>style.visibility</p:attrName>
                                        </p:attrNameLst>
                                      </p:cBhvr>
                                      <p:to>
                                        <p:strVal val="visible"/>
                                      </p:to>
                                    </p:set>
                                    <p:animEffect transition="in" filter="dissolve">
                                      <p:cBhvr>
                                        <p:cTn id="16" dur="500"/>
                                        <p:tgtEl>
                                          <p:spTgt spid="6">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animEffect transition="in" filter="dissolve">
                                      <p:cBhvr>
                                        <p:cTn id="19" dur="500"/>
                                        <p:tgtEl>
                                          <p:spTgt spid="6">
                                            <p:txEl>
                                              <p:pRg st="7" end="7"/>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dissolve">
                                      <p:cBhvr>
                                        <p:cTn id="2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6705600" cy="914400"/>
          </a:xfrm>
        </p:spPr>
        <p:txBody>
          <a:bodyPr>
            <a:normAutofit fontScale="90000"/>
          </a:bodyPr>
          <a:lstStyle/>
          <a:p>
            <a:pPr algn="ctr"/>
            <a:r>
              <a:rPr lang="en-US" sz="2800" b="1" dirty="0" smtClean="0"/>
              <a:t>No Defined Schema </a:t>
            </a:r>
            <a:br>
              <a:rPr lang="en-US" sz="2800" b="1" dirty="0" smtClean="0"/>
            </a:br>
            <a:r>
              <a:rPr lang="en-US" sz="2800" b="1" dirty="0" smtClean="0"/>
              <a:t>(Schema-free Or Schema-less)</a:t>
            </a:r>
            <a:endParaRPr lang="en-US" sz="2800"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81</a:t>
            </a:fld>
            <a:endParaRPr lang="en-US" dirty="0"/>
          </a:p>
        </p:txBody>
      </p:sp>
      <p:pic>
        <p:nvPicPr>
          <p:cNvPr id="5" name="Picture 4" descr="Screen Shot 2015-03-13 at 11.09.27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6400" y="1371600"/>
            <a:ext cx="5895975" cy="4457700"/>
          </a:xfrm>
          <a:prstGeom prst="rect">
            <a:avLst/>
          </a:prstGeom>
        </p:spPr>
      </p:pic>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31723921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233" y="428527"/>
            <a:ext cx="6447501" cy="700187"/>
          </a:xfrm>
        </p:spPr>
        <p:txBody>
          <a:bodyPr/>
          <a:lstStyle/>
          <a:p>
            <a:pPr algn="ctr"/>
            <a:r>
              <a:rPr lang="en-US" b="1" dirty="0" smtClean="0"/>
              <a:t>CRUD</a:t>
            </a:r>
            <a:endParaRPr lang="en-US" b="1" dirty="0"/>
          </a:p>
        </p:txBody>
      </p:sp>
      <p:sp>
        <p:nvSpPr>
          <p:cNvPr id="3" name="Content Placeholder 2"/>
          <p:cNvSpPr>
            <a:spLocks noGrp="1"/>
          </p:cNvSpPr>
          <p:nvPr>
            <p:ph idx="1"/>
          </p:nvPr>
        </p:nvSpPr>
        <p:spPr>
          <a:xfrm>
            <a:off x="1652861" y="1128714"/>
            <a:ext cx="6060873" cy="5026318"/>
          </a:xfrm>
        </p:spPr>
        <p:txBody>
          <a:bodyPr>
            <a:normAutofit/>
          </a:bodyPr>
          <a:lstStyle/>
          <a:p>
            <a:r>
              <a:rPr lang="hu-HU" b="1" dirty="0">
                <a:solidFill>
                  <a:srgbClr val="FF0000"/>
                </a:solidFill>
                <a:latin typeface="Cambria" panose="02040503050406030204" pitchFamily="18" charset="0"/>
                <a:ea typeface="Cambria" panose="02040503050406030204" pitchFamily="18" charset="0"/>
              </a:rPr>
              <a:t>C</a:t>
            </a:r>
            <a:r>
              <a:rPr lang="hu-HU" dirty="0">
                <a:latin typeface="Cambria" panose="02040503050406030204" pitchFamily="18" charset="0"/>
                <a:ea typeface="Cambria" panose="02040503050406030204" pitchFamily="18" charset="0"/>
              </a:rPr>
              <a:t>reate</a:t>
            </a:r>
          </a:p>
          <a:p>
            <a:pPr lvl="1"/>
            <a:r>
              <a:rPr lang="hu-HU" sz="1800" dirty="0">
                <a:latin typeface="Cambria" panose="02040503050406030204" pitchFamily="18" charset="0"/>
                <a:ea typeface="Cambria" panose="02040503050406030204" pitchFamily="18" charset="0"/>
              </a:rPr>
              <a:t>db.collection.insert( &lt;document&gt; ) </a:t>
            </a:r>
          </a:p>
          <a:p>
            <a:pPr lvl="1"/>
            <a:r>
              <a:rPr lang="hu-HU" sz="1800" dirty="0">
                <a:latin typeface="Cambria" panose="02040503050406030204" pitchFamily="18" charset="0"/>
                <a:ea typeface="Cambria" panose="02040503050406030204" pitchFamily="18" charset="0"/>
              </a:rPr>
              <a:t>db.collection.save( &lt;document&gt; ) </a:t>
            </a:r>
          </a:p>
          <a:p>
            <a:pPr lvl="1"/>
            <a:r>
              <a:rPr lang="hu-HU" sz="1800" dirty="0">
                <a:latin typeface="Cambria" panose="02040503050406030204" pitchFamily="18" charset="0"/>
                <a:ea typeface="Cambria" panose="02040503050406030204" pitchFamily="18" charset="0"/>
              </a:rPr>
              <a:t>db.collection.update( &lt;query&gt;, &lt;update&gt;, { upsert: true } ) </a:t>
            </a:r>
          </a:p>
          <a:p>
            <a:r>
              <a:rPr lang="hu-HU" b="1" dirty="0">
                <a:solidFill>
                  <a:srgbClr val="FF0000"/>
                </a:solidFill>
                <a:latin typeface="Cambria" panose="02040503050406030204" pitchFamily="18" charset="0"/>
                <a:ea typeface="Cambria" panose="02040503050406030204" pitchFamily="18" charset="0"/>
              </a:rPr>
              <a:t>R</a:t>
            </a:r>
            <a:r>
              <a:rPr lang="hu-HU" dirty="0">
                <a:latin typeface="Cambria" panose="02040503050406030204" pitchFamily="18" charset="0"/>
                <a:ea typeface="Cambria" panose="02040503050406030204" pitchFamily="18" charset="0"/>
              </a:rPr>
              <a:t>ead</a:t>
            </a:r>
          </a:p>
          <a:p>
            <a:pPr lvl="1"/>
            <a:r>
              <a:rPr lang="hu-HU" sz="1800" dirty="0">
                <a:latin typeface="Cambria" panose="02040503050406030204" pitchFamily="18" charset="0"/>
                <a:ea typeface="Cambria" panose="02040503050406030204" pitchFamily="18" charset="0"/>
              </a:rPr>
              <a:t>db.collection.find( &lt;query&gt;, &lt;projection&gt; )</a:t>
            </a:r>
          </a:p>
          <a:p>
            <a:pPr lvl="1"/>
            <a:r>
              <a:rPr lang="hu-HU" sz="1800" dirty="0">
                <a:latin typeface="Cambria" panose="02040503050406030204" pitchFamily="18" charset="0"/>
                <a:ea typeface="Cambria" panose="02040503050406030204" pitchFamily="18" charset="0"/>
              </a:rPr>
              <a:t>db.collection.findOne( &lt;query&gt;, &lt;projection&gt; ) </a:t>
            </a:r>
          </a:p>
          <a:p>
            <a:r>
              <a:rPr lang="hu-HU" b="1" dirty="0">
                <a:solidFill>
                  <a:srgbClr val="FF0000"/>
                </a:solidFill>
                <a:latin typeface="Cambria" panose="02040503050406030204" pitchFamily="18" charset="0"/>
                <a:ea typeface="Cambria" panose="02040503050406030204" pitchFamily="18" charset="0"/>
              </a:rPr>
              <a:t>U</a:t>
            </a:r>
            <a:r>
              <a:rPr lang="hu-HU" dirty="0">
                <a:latin typeface="Cambria" panose="02040503050406030204" pitchFamily="18" charset="0"/>
                <a:ea typeface="Cambria" panose="02040503050406030204" pitchFamily="18" charset="0"/>
              </a:rPr>
              <a:t>pdate</a:t>
            </a:r>
          </a:p>
          <a:p>
            <a:pPr lvl="1"/>
            <a:r>
              <a:rPr lang="hu-HU" sz="1800" dirty="0">
                <a:latin typeface="Cambria" panose="02040503050406030204" pitchFamily="18" charset="0"/>
                <a:ea typeface="Cambria" panose="02040503050406030204" pitchFamily="18" charset="0"/>
              </a:rPr>
              <a:t>db.collection.update( &lt;query&gt;, &lt;update&gt;, &lt;options&gt; ) </a:t>
            </a:r>
          </a:p>
          <a:p>
            <a:r>
              <a:rPr lang="hu-HU" b="1" dirty="0">
                <a:solidFill>
                  <a:srgbClr val="FF0000"/>
                </a:solidFill>
                <a:latin typeface="Cambria" panose="02040503050406030204" pitchFamily="18" charset="0"/>
                <a:ea typeface="Cambria" panose="02040503050406030204" pitchFamily="18" charset="0"/>
              </a:rPr>
              <a:t>D</a:t>
            </a:r>
            <a:r>
              <a:rPr lang="hu-HU" dirty="0">
                <a:latin typeface="Cambria" panose="02040503050406030204" pitchFamily="18" charset="0"/>
                <a:ea typeface="Cambria" panose="02040503050406030204" pitchFamily="18" charset="0"/>
              </a:rPr>
              <a:t>elete</a:t>
            </a:r>
          </a:p>
          <a:p>
            <a:pPr lvl="1"/>
            <a:r>
              <a:rPr lang="hu-HU" sz="1800" dirty="0">
                <a:latin typeface="Cambria" panose="02040503050406030204" pitchFamily="18" charset="0"/>
                <a:ea typeface="Cambria" panose="02040503050406030204" pitchFamily="18" charset="0"/>
              </a:rPr>
              <a:t>db.collection.remove( &lt;query&gt;, &lt;justOne&gt; ) </a:t>
            </a:r>
          </a:p>
          <a:p>
            <a:endParaRPr lang="en-US" dirty="0">
              <a:latin typeface="Cambria" panose="02040503050406030204" pitchFamily="18" charset="0"/>
              <a:ea typeface="Cambria" panose="02040503050406030204" pitchFamily="18" charset="0"/>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82</a:t>
            </a:fld>
            <a:endParaRPr lang="en-US" dirty="0"/>
          </a:p>
        </p:txBody>
      </p:sp>
      <p:sp>
        <p:nvSpPr>
          <p:cNvPr id="5" name="Footer Placeholder 4"/>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6170839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523" y="440190"/>
            <a:ext cx="6447501" cy="702810"/>
          </a:xfrm>
        </p:spPr>
        <p:txBody>
          <a:bodyPr/>
          <a:lstStyle/>
          <a:p>
            <a:pPr algn="ctr"/>
            <a:r>
              <a:rPr lang="en-US" b="1" dirty="0" smtClean="0"/>
              <a:t>CRUD Examples</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83</a:t>
            </a:fld>
            <a:endParaRPr lang="en-US" dirty="0"/>
          </a:p>
        </p:txBody>
      </p:sp>
      <p:pic>
        <p:nvPicPr>
          <p:cNvPr id="5" name="Picture 4" descr="Screen Shot 2015-03-13 at 8.44.15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37031" y="1285876"/>
            <a:ext cx="5385573" cy="4950091"/>
          </a:xfrm>
          <a:prstGeom prst="rect">
            <a:avLst/>
          </a:prstGeom>
        </p:spPr>
      </p:pic>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4770276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103" y="428452"/>
            <a:ext cx="6447501" cy="593962"/>
          </a:xfrm>
        </p:spPr>
        <p:txBody>
          <a:bodyPr>
            <a:normAutofit/>
          </a:bodyPr>
          <a:lstStyle/>
          <a:p>
            <a:pPr algn="ctr"/>
            <a:r>
              <a:rPr lang="en-US" b="1" dirty="0" smtClean="0"/>
              <a:t>Examples</a:t>
            </a:r>
            <a:endParaRPr lang="en-US" b="1"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84</a:t>
            </a:fld>
            <a:endParaRPr lang="en-US" dirty="0"/>
          </a:p>
        </p:txBody>
      </p:sp>
      <p:pic>
        <p:nvPicPr>
          <p:cNvPr id="5" name="Picture 4" descr="Screen Shot 2015-03-13 at 11.21.28 A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18615" y="2032001"/>
            <a:ext cx="3260234" cy="2539999"/>
          </a:xfrm>
          <a:prstGeom prst="rect">
            <a:avLst/>
          </a:prstGeom>
        </p:spPr>
      </p:pic>
      <p:sp>
        <p:nvSpPr>
          <p:cNvPr id="6" name="TextBox 5"/>
          <p:cNvSpPr txBox="1"/>
          <p:nvPr/>
        </p:nvSpPr>
        <p:spPr>
          <a:xfrm>
            <a:off x="838200" y="1457324"/>
            <a:ext cx="3124200" cy="400110"/>
          </a:xfrm>
          <a:prstGeom prst="rect">
            <a:avLst/>
          </a:prstGeom>
          <a:noFill/>
        </p:spPr>
        <p:txBody>
          <a:bodyPr wrap="square" rtlCol="0">
            <a:spAutoFit/>
          </a:bodyPr>
          <a:lstStyle/>
          <a:p>
            <a:r>
              <a:rPr lang="en-US" sz="2000" b="1" dirty="0">
                <a:solidFill>
                  <a:srgbClr val="800000"/>
                </a:solidFill>
              </a:rPr>
              <a:t>In RDBMS</a:t>
            </a:r>
          </a:p>
        </p:txBody>
      </p:sp>
      <p:pic>
        <p:nvPicPr>
          <p:cNvPr id="7" name="Picture 6" descr="Screen Shot 2015-03-13 at 11.22.08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76800" y="2286000"/>
            <a:ext cx="2679013" cy="1439211"/>
          </a:xfrm>
          <a:prstGeom prst="rect">
            <a:avLst/>
          </a:prstGeom>
        </p:spPr>
      </p:pic>
      <p:pic>
        <p:nvPicPr>
          <p:cNvPr id="8" name="Picture 7" descr="Screen Shot 2015-03-13 at 11.22.16 AM.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696852" y="4328520"/>
            <a:ext cx="3267134" cy="546727"/>
          </a:xfrm>
          <a:prstGeom prst="rect">
            <a:avLst/>
          </a:prstGeom>
        </p:spPr>
      </p:pic>
      <p:sp>
        <p:nvSpPr>
          <p:cNvPr id="9" name="TextBox 8"/>
          <p:cNvSpPr txBox="1"/>
          <p:nvPr/>
        </p:nvSpPr>
        <p:spPr>
          <a:xfrm>
            <a:off x="5397283" y="1457325"/>
            <a:ext cx="2298917" cy="369332"/>
          </a:xfrm>
          <a:prstGeom prst="rect">
            <a:avLst/>
          </a:prstGeom>
          <a:noFill/>
        </p:spPr>
        <p:txBody>
          <a:bodyPr wrap="square" rtlCol="0">
            <a:spAutoFit/>
          </a:bodyPr>
          <a:lstStyle/>
          <a:p>
            <a:r>
              <a:rPr lang="en-US" b="1" dirty="0">
                <a:solidFill>
                  <a:srgbClr val="800000"/>
                </a:solidFill>
              </a:rPr>
              <a:t>In </a:t>
            </a:r>
            <a:r>
              <a:rPr lang="en-US" b="1" dirty="0" err="1">
                <a:solidFill>
                  <a:srgbClr val="800000"/>
                </a:solidFill>
              </a:rPr>
              <a:t>MongoDB</a:t>
            </a:r>
            <a:endParaRPr lang="en-US" b="1" dirty="0">
              <a:solidFill>
                <a:srgbClr val="800000"/>
              </a:solidFill>
            </a:endParaRPr>
          </a:p>
        </p:txBody>
      </p:sp>
      <p:sp>
        <p:nvSpPr>
          <p:cNvPr id="10" name="TextBox 9"/>
          <p:cNvSpPr txBox="1"/>
          <p:nvPr/>
        </p:nvSpPr>
        <p:spPr>
          <a:xfrm>
            <a:off x="4724400" y="1828800"/>
            <a:ext cx="3874587" cy="400110"/>
          </a:xfrm>
          <a:prstGeom prst="rect">
            <a:avLst/>
          </a:prstGeom>
          <a:noFill/>
        </p:spPr>
        <p:txBody>
          <a:bodyPr wrap="square" rtlCol="0">
            <a:spAutoFit/>
          </a:bodyPr>
          <a:lstStyle/>
          <a:p>
            <a:r>
              <a:rPr lang="en-US" sz="2000" b="1" dirty="0"/>
              <a:t>Either insert the 1</a:t>
            </a:r>
            <a:r>
              <a:rPr lang="en-US" sz="2000" b="1" baseline="30000" dirty="0"/>
              <a:t>st</a:t>
            </a:r>
            <a:r>
              <a:rPr lang="en-US" sz="2000" b="1" dirty="0"/>
              <a:t> </a:t>
            </a:r>
            <a:r>
              <a:rPr lang="en-US" sz="2000" b="1" dirty="0" err="1"/>
              <a:t>docuement</a:t>
            </a:r>
            <a:endParaRPr lang="en-US" sz="2000" b="1" dirty="0"/>
          </a:p>
        </p:txBody>
      </p:sp>
      <p:sp>
        <p:nvSpPr>
          <p:cNvPr id="11" name="TextBox 10"/>
          <p:cNvSpPr txBox="1"/>
          <p:nvPr/>
        </p:nvSpPr>
        <p:spPr>
          <a:xfrm>
            <a:off x="4114800" y="3810000"/>
            <a:ext cx="4662367" cy="400110"/>
          </a:xfrm>
          <a:prstGeom prst="rect">
            <a:avLst/>
          </a:prstGeom>
          <a:noFill/>
        </p:spPr>
        <p:txBody>
          <a:bodyPr wrap="none" rtlCol="0">
            <a:spAutoFit/>
          </a:bodyPr>
          <a:lstStyle/>
          <a:p>
            <a:r>
              <a:rPr lang="en-US" sz="2000" b="1" dirty="0"/>
              <a:t>Or create “Users” collection explicitly</a:t>
            </a:r>
          </a:p>
        </p:txBody>
      </p:sp>
      <p:grpSp>
        <p:nvGrpSpPr>
          <p:cNvPr id="3" name="Group 2"/>
          <p:cNvGrpSpPr/>
          <p:nvPr/>
        </p:nvGrpSpPr>
        <p:grpSpPr>
          <a:xfrm>
            <a:off x="1524000" y="5181600"/>
            <a:ext cx="5359987" cy="762000"/>
            <a:chOff x="487639" y="5308081"/>
            <a:chExt cx="6904672" cy="419100"/>
          </a:xfrm>
        </p:grpSpPr>
        <p:pic>
          <p:nvPicPr>
            <p:cNvPr id="12" name="Picture 11" descr="Screen Shot 2015-03-13 at 11.24.03 AM.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87639" y="5308081"/>
              <a:ext cx="1981200" cy="419100"/>
            </a:xfrm>
            <a:prstGeom prst="rect">
              <a:avLst/>
            </a:prstGeom>
          </p:spPr>
        </p:pic>
        <p:pic>
          <p:nvPicPr>
            <p:cNvPr id="14" name="Picture 13" descr="Screen Shot 2015-03-13 at 11.24.53 AM.png"/>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5474611" y="5308081"/>
              <a:ext cx="1917700" cy="381000"/>
            </a:xfrm>
            <a:prstGeom prst="rect">
              <a:avLst/>
            </a:prstGeom>
          </p:spPr>
        </p:pic>
      </p:grpSp>
      <p:sp>
        <p:nvSpPr>
          <p:cNvPr id="13" name="Footer Placeholder 1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2070824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909" y="409575"/>
            <a:ext cx="6521450" cy="719138"/>
          </a:xfrm>
        </p:spPr>
        <p:txBody>
          <a:bodyPr>
            <a:normAutofit/>
          </a:bodyPr>
          <a:lstStyle/>
          <a:p>
            <a:pPr algn="ctr"/>
            <a:r>
              <a:rPr lang="en-US" b="1" dirty="0" smtClean="0"/>
              <a:t>Insertion</a:t>
            </a:r>
            <a:endParaRPr lang="en-US" b="1" dirty="0"/>
          </a:p>
        </p:txBody>
      </p:sp>
      <p:sp>
        <p:nvSpPr>
          <p:cNvPr id="3" name="Content Placeholder 2"/>
          <p:cNvSpPr>
            <a:spLocks noGrp="1"/>
          </p:cNvSpPr>
          <p:nvPr>
            <p:ph idx="1"/>
          </p:nvPr>
        </p:nvSpPr>
        <p:spPr>
          <a:xfrm>
            <a:off x="1547923" y="5953353"/>
            <a:ext cx="5509022" cy="453134"/>
          </a:xfrm>
        </p:spPr>
        <p:txBody>
          <a:bodyPr>
            <a:normAutofit fontScale="55000" lnSpcReduction="20000"/>
          </a:bodyPr>
          <a:lstStyle/>
          <a:p>
            <a:r>
              <a:rPr lang="en-US" dirty="0" smtClean="0"/>
              <a:t>The collection “users” is created automatically if it does not exist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85</a:t>
            </a:fld>
            <a:endParaRPr lang="en-US" dirty="0"/>
          </a:p>
        </p:txBody>
      </p:sp>
      <p:pic>
        <p:nvPicPr>
          <p:cNvPr id="6" name="Picture 5"/>
          <p:cNvPicPr>
            <a:picLocks noChangeAspect="1"/>
          </p:cNvPicPr>
          <p:nvPr/>
        </p:nvPicPr>
        <p:blipFill>
          <a:blip r:embed="rId2" cstate="print"/>
          <a:stretch>
            <a:fillRect/>
          </a:stretch>
        </p:blipFill>
        <p:spPr>
          <a:xfrm>
            <a:off x="914400" y="1128713"/>
            <a:ext cx="7239000" cy="4824640"/>
          </a:xfrm>
          <a:prstGeom prst="rect">
            <a:avLst/>
          </a:prstGeom>
        </p:spPr>
      </p:pic>
      <p:sp>
        <p:nvSpPr>
          <p:cNvPr id="5" name="Footer Placeholder 4"/>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3425292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Multi-Document Insertion</a:t>
            </a:r>
            <a:br>
              <a:rPr lang="en-US" dirty="0"/>
            </a:br>
            <a:r>
              <a:rPr lang="en-US" dirty="0"/>
              <a:t>(Use of Arrays)</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86</a:t>
            </a:fld>
            <a:endParaRPr lang="en-US" dirty="0"/>
          </a:p>
        </p:txBody>
      </p:sp>
      <p:pic>
        <p:nvPicPr>
          <p:cNvPr id="8" name="Picture 7"/>
          <p:cNvPicPr>
            <a:picLocks noChangeAspect="1"/>
          </p:cNvPicPr>
          <p:nvPr/>
        </p:nvPicPr>
        <p:blipFill>
          <a:blip r:embed="rId2" cstate="print"/>
          <a:stretch>
            <a:fillRect/>
          </a:stretch>
        </p:blipFill>
        <p:spPr>
          <a:xfrm>
            <a:off x="1066800" y="1371601"/>
            <a:ext cx="7238999" cy="4247954"/>
          </a:xfrm>
          <a:prstGeom prst="rect">
            <a:avLst/>
          </a:prstGeom>
          <a:ln>
            <a:solidFill>
              <a:schemeClr val="tx1"/>
            </a:solidFill>
          </a:ln>
        </p:spPr>
      </p:pic>
      <p:pic>
        <p:nvPicPr>
          <p:cNvPr id="9" name="Picture 8" descr="Screen Shot 2015-03-13 at 11.35.11 A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752600" y="5791200"/>
            <a:ext cx="2771775" cy="381000"/>
          </a:xfrm>
          <a:prstGeom prst="rect">
            <a:avLst/>
          </a:prstGeom>
          <a:ln>
            <a:solidFill>
              <a:schemeClr val="tx1"/>
            </a:solidFill>
          </a:ln>
        </p:spPr>
      </p:pic>
      <p:sp>
        <p:nvSpPr>
          <p:cNvPr id="10" name="TextBox 9"/>
          <p:cNvSpPr txBox="1"/>
          <p:nvPr/>
        </p:nvSpPr>
        <p:spPr>
          <a:xfrm>
            <a:off x="5410200" y="5638800"/>
            <a:ext cx="3075698" cy="646331"/>
          </a:xfrm>
          <a:prstGeom prst="rect">
            <a:avLst/>
          </a:prstGeom>
          <a:noFill/>
        </p:spPr>
        <p:txBody>
          <a:bodyPr wrap="square" rtlCol="0">
            <a:spAutoFit/>
          </a:bodyPr>
          <a:lstStyle/>
          <a:p>
            <a:r>
              <a:rPr lang="en-US" dirty="0"/>
              <a:t>All the documents are inserted at once</a:t>
            </a:r>
          </a:p>
        </p:txBody>
      </p:sp>
      <p:sp>
        <p:nvSpPr>
          <p:cNvPr id="11" name="Left Arrow 10"/>
          <p:cNvSpPr/>
          <p:nvPr/>
        </p:nvSpPr>
        <p:spPr>
          <a:xfrm>
            <a:off x="4724400" y="5638800"/>
            <a:ext cx="608993" cy="64545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8197145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Multi-Document Insertion </a:t>
            </a:r>
            <a:br>
              <a:rPr lang="en-US" sz="3200" dirty="0"/>
            </a:br>
            <a:r>
              <a:rPr lang="en-US" sz="3200" dirty="0"/>
              <a:t>(Bulk Operation)</a:t>
            </a:r>
          </a:p>
        </p:txBody>
      </p:sp>
      <p:sp>
        <p:nvSpPr>
          <p:cNvPr id="3" name="Content Placeholder 2"/>
          <p:cNvSpPr>
            <a:spLocks noGrp="1"/>
          </p:cNvSpPr>
          <p:nvPr>
            <p:ph idx="1"/>
          </p:nvPr>
        </p:nvSpPr>
        <p:spPr>
          <a:xfrm>
            <a:off x="762000" y="1295400"/>
            <a:ext cx="6019800" cy="728748"/>
          </a:xfrm>
        </p:spPr>
        <p:txBody>
          <a:bodyPr>
            <a:noAutofit/>
          </a:bodyPr>
          <a:lstStyle/>
          <a:p>
            <a:r>
              <a:rPr lang="en-US" sz="1800" dirty="0" smtClean="0"/>
              <a:t>A temporary object in memory</a:t>
            </a:r>
          </a:p>
          <a:p>
            <a:r>
              <a:rPr lang="en-US" sz="1800" dirty="0" smtClean="0"/>
              <a:t>Holds your insertions and uploads them at once</a:t>
            </a:r>
          </a:p>
        </p:txBody>
      </p:sp>
      <p:sp>
        <p:nvSpPr>
          <p:cNvPr id="4" name="Slide Number Placeholder 3"/>
          <p:cNvSpPr>
            <a:spLocks noGrp="1"/>
          </p:cNvSpPr>
          <p:nvPr>
            <p:ph type="sldNum" sz="quarter" idx="12"/>
          </p:nvPr>
        </p:nvSpPr>
        <p:spPr/>
        <p:txBody>
          <a:bodyPr/>
          <a:lstStyle/>
          <a:p>
            <a:fld id="{EBFB1032-EA64-7144-B003-9BCC9D94B503}" type="slidenum">
              <a:rPr lang="en-US" smtClean="0"/>
              <a:pPr/>
              <a:t>87</a:t>
            </a:fld>
            <a:endParaRPr lang="en-US" dirty="0"/>
          </a:p>
        </p:txBody>
      </p:sp>
      <p:pic>
        <p:nvPicPr>
          <p:cNvPr id="9" name="Picture 8"/>
          <p:cNvPicPr>
            <a:picLocks noChangeAspect="1"/>
          </p:cNvPicPr>
          <p:nvPr/>
        </p:nvPicPr>
        <p:blipFill>
          <a:blip r:embed="rId2" cstate="print"/>
          <a:stretch>
            <a:fillRect/>
          </a:stretch>
        </p:blipFill>
        <p:spPr>
          <a:xfrm>
            <a:off x="1735211" y="2540191"/>
            <a:ext cx="4513960" cy="3816161"/>
          </a:xfrm>
          <a:prstGeom prst="rect">
            <a:avLst/>
          </a:prstGeom>
          <a:ln>
            <a:solidFill>
              <a:schemeClr val="tx1"/>
            </a:solidFill>
          </a:ln>
        </p:spPr>
      </p:pic>
      <p:grpSp>
        <p:nvGrpSpPr>
          <p:cNvPr id="5" name="Group 4"/>
          <p:cNvGrpSpPr/>
          <p:nvPr/>
        </p:nvGrpSpPr>
        <p:grpSpPr>
          <a:xfrm>
            <a:off x="4878932" y="1981200"/>
            <a:ext cx="3810385" cy="689406"/>
            <a:chOff x="4981243" y="1981200"/>
            <a:chExt cx="5080513" cy="689406"/>
          </a:xfrm>
        </p:grpSpPr>
        <p:sp>
          <p:nvSpPr>
            <p:cNvPr id="10" name="Left Arrow 9"/>
            <p:cNvSpPr/>
            <p:nvPr/>
          </p:nvSpPr>
          <p:spPr>
            <a:xfrm rot="18690197">
              <a:off x="4804276" y="2275016"/>
              <a:ext cx="572557" cy="21862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486400" y="1981200"/>
              <a:ext cx="4575356" cy="369332"/>
            </a:xfrm>
            <a:prstGeom prst="rect">
              <a:avLst/>
            </a:prstGeom>
            <a:noFill/>
          </p:spPr>
          <p:txBody>
            <a:bodyPr wrap="none" rtlCol="0">
              <a:spAutoFit/>
            </a:bodyPr>
            <a:lstStyle/>
            <a:p>
              <a:r>
                <a:rPr lang="en-US" dirty="0"/>
                <a:t>There is also </a:t>
              </a:r>
              <a:r>
                <a:rPr lang="en-US" i="1" dirty="0">
                  <a:solidFill>
                    <a:srgbClr val="FF0000"/>
                  </a:solidFill>
                </a:rPr>
                <a:t>Bulk Ordered</a:t>
              </a:r>
              <a:r>
                <a:rPr lang="en-US" dirty="0"/>
                <a:t> object</a:t>
              </a:r>
            </a:p>
          </p:txBody>
        </p:sp>
      </p:grpSp>
      <p:sp>
        <p:nvSpPr>
          <p:cNvPr id="12" name="Rounded Rectangle 11"/>
          <p:cNvSpPr/>
          <p:nvPr/>
        </p:nvSpPr>
        <p:spPr>
          <a:xfrm>
            <a:off x="5241991" y="3851934"/>
            <a:ext cx="2248589" cy="79120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FFFF00"/>
                </a:solidFill>
              </a:rPr>
              <a:t>_id</a:t>
            </a:r>
            <a:r>
              <a:rPr lang="en-US" dirty="0"/>
              <a:t> column is added automatically</a:t>
            </a:r>
          </a:p>
        </p:txBody>
      </p:sp>
      <p:sp>
        <p:nvSpPr>
          <p:cNvPr id="6" name="Footer Placeholder 5"/>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3599099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Deletion</a:t>
            </a:r>
            <a:br>
              <a:rPr lang="en-US" dirty="0" smtClean="0"/>
            </a:br>
            <a:r>
              <a:rPr lang="en-US" dirty="0" smtClean="0"/>
              <a:t>(Remove Operation)</a:t>
            </a:r>
            <a:endParaRPr lang="en-US" dirty="0"/>
          </a:p>
        </p:txBody>
      </p:sp>
      <p:sp>
        <p:nvSpPr>
          <p:cNvPr id="3" name="Content Placeholder 2"/>
          <p:cNvSpPr>
            <a:spLocks noGrp="1"/>
          </p:cNvSpPr>
          <p:nvPr>
            <p:ph idx="1"/>
          </p:nvPr>
        </p:nvSpPr>
        <p:spPr>
          <a:xfrm>
            <a:off x="685800" y="1219200"/>
            <a:ext cx="7848600" cy="728744"/>
          </a:xfrm>
        </p:spPr>
        <p:txBody>
          <a:bodyPr>
            <a:normAutofit/>
          </a:bodyPr>
          <a:lstStyle/>
          <a:p>
            <a:r>
              <a:rPr lang="en-US" sz="2000" dirty="0" smtClean="0"/>
              <a:t>You can put condition on any field in the document (even </a:t>
            </a:r>
            <a:r>
              <a:rPr lang="en-US" sz="2000" b="1" i="1" dirty="0" smtClean="0">
                <a:solidFill>
                  <a:srgbClr val="800000"/>
                </a:solidFill>
              </a:rPr>
              <a:t>_id</a:t>
            </a:r>
            <a:r>
              <a:rPr lang="en-US" sz="2000" dirty="0" smtClean="0">
                <a:solidFill>
                  <a:schemeClr val="tx1"/>
                </a:solidFill>
              </a:rPr>
              <a:t>)</a:t>
            </a:r>
            <a:endParaRPr lang="en-US" sz="2000" dirty="0">
              <a:solidFill>
                <a:schemeClr val="tx1"/>
              </a:solidFill>
            </a:endParaRPr>
          </a:p>
        </p:txBody>
      </p:sp>
      <p:sp>
        <p:nvSpPr>
          <p:cNvPr id="4" name="Slide Number Placeholder 3"/>
          <p:cNvSpPr>
            <a:spLocks noGrp="1"/>
          </p:cNvSpPr>
          <p:nvPr>
            <p:ph type="sldNum" sz="quarter" idx="12"/>
          </p:nvPr>
        </p:nvSpPr>
        <p:spPr/>
        <p:txBody>
          <a:bodyPr/>
          <a:lstStyle/>
          <a:p>
            <a:fld id="{EBFB1032-EA64-7144-B003-9BCC9D94B503}" type="slidenum">
              <a:rPr lang="en-US" smtClean="0"/>
              <a:pPr/>
              <a:t>88</a:t>
            </a:fld>
            <a:endParaRPr lang="en-US" dirty="0"/>
          </a:p>
        </p:txBody>
      </p:sp>
      <p:pic>
        <p:nvPicPr>
          <p:cNvPr id="5" name="Picture 4" descr="Screen Shot 2015-03-13 at 12.06.07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09800" y="1981200"/>
            <a:ext cx="5096878" cy="2590800"/>
          </a:xfrm>
          <a:prstGeom prst="rect">
            <a:avLst/>
          </a:prstGeom>
          <a:ln>
            <a:solidFill>
              <a:schemeClr val="tx1"/>
            </a:solidFill>
          </a:ln>
        </p:spPr>
      </p:pic>
      <p:sp>
        <p:nvSpPr>
          <p:cNvPr id="6" name="TextBox 5"/>
          <p:cNvSpPr txBox="1"/>
          <p:nvPr/>
        </p:nvSpPr>
        <p:spPr>
          <a:xfrm>
            <a:off x="914400" y="5105400"/>
            <a:ext cx="2082108" cy="369332"/>
          </a:xfrm>
          <a:prstGeom prst="rect">
            <a:avLst/>
          </a:prstGeom>
          <a:noFill/>
          <a:ln>
            <a:solidFill>
              <a:schemeClr val="tx1"/>
            </a:solidFill>
          </a:ln>
        </p:spPr>
        <p:txBody>
          <a:bodyPr wrap="none" rtlCol="0">
            <a:spAutoFit/>
          </a:bodyPr>
          <a:lstStyle/>
          <a:p>
            <a:r>
              <a:rPr lang="en-US" dirty="0" err="1"/>
              <a:t>db.users.remove</a:t>
            </a:r>
            <a:r>
              <a:rPr lang="en-US" dirty="0"/>
              <a:t> ( )</a:t>
            </a:r>
          </a:p>
        </p:txBody>
      </p:sp>
      <p:sp>
        <p:nvSpPr>
          <p:cNvPr id="7" name="TextBox 6"/>
          <p:cNvSpPr txBox="1"/>
          <p:nvPr/>
        </p:nvSpPr>
        <p:spPr>
          <a:xfrm>
            <a:off x="3461857" y="5116576"/>
            <a:ext cx="4658839" cy="369332"/>
          </a:xfrm>
          <a:prstGeom prst="rect">
            <a:avLst/>
          </a:prstGeom>
          <a:noFill/>
        </p:spPr>
        <p:txBody>
          <a:bodyPr wrap="none" rtlCol="0">
            <a:spAutoFit/>
          </a:bodyPr>
          <a:lstStyle/>
          <a:p>
            <a:r>
              <a:rPr lang="en-US" dirty="0"/>
              <a:t>Removes all documents from </a:t>
            </a:r>
            <a:r>
              <a:rPr lang="en-US" i="1" dirty="0"/>
              <a:t>users </a:t>
            </a:r>
            <a:r>
              <a:rPr lang="en-US" dirty="0"/>
              <a:t>collection</a:t>
            </a:r>
          </a:p>
        </p:txBody>
      </p:sp>
      <p:sp>
        <p:nvSpPr>
          <p:cNvPr id="8" name="Right Arrow 7"/>
          <p:cNvSpPr/>
          <p:nvPr/>
        </p:nvSpPr>
        <p:spPr>
          <a:xfrm>
            <a:off x="3165169" y="5142851"/>
            <a:ext cx="296689" cy="3638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ooter Placeholder 8"/>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5636780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89</a:t>
            </a:fld>
            <a:endParaRPr lang="en-US" dirty="0"/>
          </a:p>
        </p:txBody>
      </p:sp>
      <p:pic>
        <p:nvPicPr>
          <p:cNvPr id="5" name="Picture 4"/>
          <p:cNvPicPr>
            <a:picLocks noChangeAspect="1"/>
          </p:cNvPicPr>
          <p:nvPr/>
        </p:nvPicPr>
        <p:blipFill>
          <a:blip r:embed="rId2" cstate="print"/>
          <a:stretch>
            <a:fillRect/>
          </a:stretch>
        </p:blipFill>
        <p:spPr>
          <a:xfrm>
            <a:off x="1981200" y="1371600"/>
            <a:ext cx="4785360" cy="1595120"/>
          </a:xfrm>
          <a:prstGeom prst="rect">
            <a:avLst/>
          </a:prstGeom>
        </p:spPr>
      </p:pic>
      <p:pic>
        <p:nvPicPr>
          <p:cNvPr id="6" name="Picture 5"/>
          <p:cNvPicPr>
            <a:picLocks noChangeAspect="1"/>
          </p:cNvPicPr>
          <p:nvPr/>
        </p:nvPicPr>
        <p:blipFill>
          <a:blip r:embed="rId3" cstate="print"/>
          <a:stretch>
            <a:fillRect/>
          </a:stretch>
        </p:blipFill>
        <p:spPr>
          <a:xfrm>
            <a:off x="1818085" y="4419600"/>
            <a:ext cx="4914900" cy="1310640"/>
          </a:xfrm>
          <a:prstGeom prst="rect">
            <a:avLst/>
          </a:prstGeom>
        </p:spPr>
      </p:pic>
      <p:cxnSp>
        <p:nvCxnSpPr>
          <p:cNvPr id="7" name="Straight Arrow Connector 6"/>
          <p:cNvCxnSpPr/>
          <p:nvPr/>
        </p:nvCxnSpPr>
        <p:spPr>
          <a:xfrm flipH="1" flipV="1">
            <a:off x="3124200" y="2743200"/>
            <a:ext cx="594360" cy="26416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667000" y="3124200"/>
            <a:ext cx="5184368" cy="338554"/>
          </a:xfrm>
          <a:prstGeom prst="rect">
            <a:avLst/>
          </a:prstGeom>
          <a:noFill/>
        </p:spPr>
        <p:txBody>
          <a:bodyPr wrap="none" rtlCol="0">
            <a:spAutoFit/>
          </a:bodyPr>
          <a:lstStyle/>
          <a:p>
            <a:r>
              <a:rPr lang="en-US" sz="1600" dirty="0">
                <a:solidFill>
                  <a:srgbClr val="FF6600"/>
                </a:solidFill>
              </a:rPr>
              <a:t>Otherwise, it will update only the 1</a:t>
            </a:r>
            <a:r>
              <a:rPr lang="en-US" sz="1600" baseline="30000" dirty="0">
                <a:solidFill>
                  <a:srgbClr val="FF6600"/>
                </a:solidFill>
              </a:rPr>
              <a:t>st</a:t>
            </a:r>
            <a:r>
              <a:rPr lang="en-US" sz="1600" dirty="0">
                <a:solidFill>
                  <a:srgbClr val="FF6600"/>
                </a:solidFill>
              </a:rPr>
              <a:t> matching document</a:t>
            </a:r>
          </a:p>
        </p:txBody>
      </p:sp>
      <p:sp>
        <p:nvSpPr>
          <p:cNvPr id="11" name="TextBox 10"/>
          <p:cNvSpPr txBox="1"/>
          <p:nvPr/>
        </p:nvSpPr>
        <p:spPr>
          <a:xfrm>
            <a:off x="1420131" y="4124948"/>
            <a:ext cx="2466701" cy="369332"/>
          </a:xfrm>
          <a:prstGeom prst="rect">
            <a:avLst/>
          </a:prstGeom>
          <a:noFill/>
        </p:spPr>
        <p:txBody>
          <a:bodyPr wrap="none" rtlCol="0">
            <a:spAutoFit/>
          </a:bodyPr>
          <a:lstStyle/>
          <a:p>
            <a:r>
              <a:rPr lang="en-US" b="1" dirty="0">
                <a:solidFill>
                  <a:srgbClr val="800000"/>
                </a:solidFill>
              </a:rPr>
              <a:t>Equivalent to in SQL:</a:t>
            </a:r>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2228217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70C0"/>
                </a:solidFill>
              </a:rPr>
              <a:t>History of </a:t>
            </a:r>
            <a:r>
              <a:rPr lang="en-IN" b="1" dirty="0" err="1">
                <a:solidFill>
                  <a:srgbClr val="0070C0"/>
                </a:solidFill>
              </a:rPr>
              <a:t>NoSQL</a:t>
            </a:r>
            <a:r>
              <a:rPr lang="en-IN" b="1" dirty="0">
                <a:solidFill>
                  <a:srgbClr val="0070C0"/>
                </a:solidFill>
              </a:rPr>
              <a:t> </a:t>
            </a:r>
            <a:r>
              <a:rPr lang="en-IN" b="1" dirty="0" smtClean="0">
                <a:solidFill>
                  <a:srgbClr val="0070C0"/>
                </a:solidFill>
              </a:rPr>
              <a:t>Databases</a:t>
            </a:r>
            <a:endParaRPr lang="en-IN" dirty="0">
              <a:solidFill>
                <a:srgbClr val="0070C0"/>
              </a:solidFill>
            </a:endParaRPr>
          </a:p>
        </p:txBody>
      </p:sp>
      <p:sp>
        <p:nvSpPr>
          <p:cNvPr id="3" name="Content Placeholder 2"/>
          <p:cNvSpPr>
            <a:spLocks noGrp="1"/>
          </p:cNvSpPr>
          <p:nvPr>
            <p:ph sz="half" idx="1"/>
          </p:nvPr>
        </p:nvSpPr>
        <p:spPr>
          <a:xfrm>
            <a:off x="457200" y="1295400"/>
            <a:ext cx="3505200" cy="4245307"/>
          </a:xfrm>
        </p:spPr>
        <p:txBody>
          <a:bodyPr>
            <a:normAutofit fontScale="85000" lnSpcReduction="10000"/>
          </a:bodyPr>
          <a:lstStyle/>
          <a:p>
            <a:pPr algn="just"/>
            <a:r>
              <a:rPr lang="en-IN" sz="2000" dirty="0"/>
              <a:t>1998- Carlo </a:t>
            </a:r>
            <a:r>
              <a:rPr lang="en-IN" sz="2000" dirty="0" err="1"/>
              <a:t>Strozzi</a:t>
            </a:r>
            <a:r>
              <a:rPr lang="en-IN" sz="2000" dirty="0"/>
              <a:t> use the term </a:t>
            </a:r>
            <a:r>
              <a:rPr lang="en-IN" sz="2000" dirty="0" err="1"/>
              <a:t>NoSQL</a:t>
            </a:r>
            <a:r>
              <a:rPr lang="en-IN" sz="2000" dirty="0"/>
              <a:t> for his lightweight, open-source relational database</a:t>
            </a:r>
          </a:p>
          <a:p>
            <a:pPr algn="just"/>
            <a:r>
              <a:rPr lang="en-IN" sz="2000" dirty="0"/>
              <a:t>2000- Graph database Neo4j is launched</a:t>
            </a:r>
          </a:p>
          <a:p>
            <a:pPr algn="just"/>
            <a:r>
              <a:rPr lang="en-IN" sz="2000" dirty="0"/>
              <a:t>2004- Google </a:t>
            </a:r>
            <a:r>
              <a:rPr lang="en-IN" sz="2000" dirty="0" err="1"/>
              <a:t>BigTable</a:t>
            </a:r>
            <a:r>
              <a:rPr lang="en-IN" sz="2000" dirty="0"/>
              <a:t> is launched</a:t>
            </a:r>
          </a:p>
          <a:p>
            <a:pPr algn="just"/>
            <a:r>
              <a:rPr lang="en-IN" sz="2000" dirty="0"/>
              <a:t>2005- </a:t>
            </a:r>
            <a:r>
              <a:rPr lang="en-IN" sz="2000" dirty="0" err="1"/>
              <a:t>CouchDB</a:t>
            </a:r>
            <a:r>
              <a:rPr lang="en-IN" sz="2000" dirty="0"/>
              <a:t> is launched</a:t>
            </a:r>
          </a:p>
          <a:p>
            <a:pPr algn="just"/>
            <a:r>
              <a:rPr lang="en-IN" sz="2000" dirty="0"/>
              <a:t>2007- The research paper on Amazon Dynamo is released</a:t>
            </a:r>
          </a:p>
          <a:p>
            <a:pPr algn="just"/>
            <a:r>
              <a:rPr lang="en-IN" sz="2000" dirty="0"/>
              <a:t>2008- </a:t>
            </a:r>
            <a:r>
              <a:rPr lang="en-IN" sz="2000" dirty="0" err="1"/>
              <a:t>Facebooks</a:t>
            </a:r>
            <a:r>
              <a:rPr lang="en-IN" sz="2000" dirty="0"/>
              <a:t> open sources the Cassandra project</a:t>
            </a:r>
          </a:p>
          <a:p>
            <a:pPr algn="just"/>
            <a:r>
              <a:rPr lang="en-IN" sz="2000" dirty="0"/>
              <a:t>2009- The term </a:t>
            </a:r>
            <a:r>
              <a:rPr lang="en-IN" sz="2000" dirty="0" err="1"/>
              <a:t>NoSQL</a:t>
            </a:r>
            <a:r>
              <a:rPr lang="en-IN" sz="2000" dirty="0"/>
              <a:t> was </a:t>
            </a:r>
            <a:r>
              <a:rPr lang="en-IN" sz="2000" dirty="0" smtClean="0"/>
              <a:t>reintroduced</a:t>
            </a:r>
            <a:endParaRPr lang="en-IN" sz="2000" dirty="0"/>
          </a:p>
        </p:txBody>
      </p:sp>
      <p:sp>
        <p:nvSpPr>
          <p:cNvPr id="4" name="Footer Placeholder 3"/>
          <p:cNvSpPr>
            <a:spLocks noGrp="1"/>
          </p:cNvSpPr>
          <p:nvPr>
            <p:ph type="ftr" sz="quarter" idx="11"/>
          </p:nvPr>
        </p:nvSpPr>
        <p:spPr/>
        <p:txBody>
          <a:bodyPr/>
          <a:lstStyle/>
          <a:p>
            <a:r>
              <a:rPr lang="en-IN" smtClean="0"/>
              <a:t>Mrs. Deepali Jaadhav</a:t>
            </a:r>
            <a:endParaRPr lang="en-IN"/>
          </a:p>
        </p:txBody>
      </p:sp>
      <p:sp>
        <p:nvSpPr>
          <p:cNvPr id="5" name="Slide Number Placeholder 4"/>
          <p:cNvSpPr>
            <a:spLocks noGrp="1"/>
          </p:cNvSpPr>
          <p:nvPr>
            <p:ph type="sldNum" sz="quarter" idx="12"/>
          </p:nvPr>
        </p:nvSpPr>
        <p:spPr/>
        <p:txBody>
          <a:bodyPr/>
          <a:lstStyle/>
          <a:p>
            <a:fld id="{71389160-736E-47D0-916A-B99E5345DCF1}" type="slidenum">
              <a:rPr lang="en-IN" smtClean="0"/>
              <a:pPr/>
              <a:t>9</a:t>
            </a:fld>
            <a:endParaRPr lang="en-IN"/>
          </a:p>
        </p:txBody>
      </p:sp>
      <p:sp>
        <p:nvSpPr>
          <p:cNvPr id="6" name="object 2"/>
          <p:cNvSpPr/>
          <p:nvPr/>
        </p:nvSpPr>
        <p:spPr>
          <a:xfrm>
            <a:off x="3962400" y="1295400"/>
            <a:ext cx="5025628" cy="4245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xmlns="" val="2729046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(Cont’d)</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90</a:t>
            </a:fld>
            <a:endParaRPr lang="en-US" dirty="0"/>
          </a:p>
        </p:txBody>
      </p:sp>
      <p:pic>
        <p:nvPicPr>
          <p:cNvPr id="5" name="Picture 4" descr="Screen Shot 2015-03-13 at 3.15.04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67000" y="1752600"/>
            <a:ext cx="4238625" cy="1855993"/>
          </a:xfrm>
          <a:prstGeom prst="rect">
            <a:avLst/>
          </a:prstGeom>
          <a:noFill/>
          <a:ln>
            <a:solidFill>
              <a:schemeClr val="tx1"/>
            </a:solidFill>
          </a:ln>
        </p:spPr>
      </p:pic>
      <p:pic>
        <p:nvPicPr>
          <p:cNvPr id="6" name="Picture 5" descr="Screen Shot 2015-03-13 at 3.15.47 PM.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219200" y="3886200"/>
            <a:ext cx="7194661" cy="1135540"/>
          </a:xfrm>
          <a:prstGeom prst="rect">
            <a:avLst/>
          </a:prstGeom>
        </p:spPr>
      </p:pic>
      <p:cxnSp>
        <p:nvCxnSpPr>
          <p:cNvPr id="8" name="Straight Arrow Connector 7"/>
          <p:cNvCxnSpPr/>
          <p:nvPr/>
        </p:nvCxnSpPr>
        <p:spPr>
          <a:xfrm flipV="1">
            <a:off x="2362200" y="2509520"/>
            <a:ext cx="807720" cy="2641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362200" y="2773680"/>
            <a:ext cx="807720" cy="35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684020" y="2481292"/>
            <a:ext cx="815340" cy="830997"/>
          </a:xfrm>
          <a:prstGeom prst="rect">
            <a:avLst/>
          </a:prstGeom>
          <a:noFill/>
        </p:spPr>
        <p:txBody>
          <a:bodyPr wrap="square" rtlCol="0">
            <a:spAutoFit/>
          </a:bodyPr>
          <a:lstStyle/>
          <a:p>
            <a:pPr algn="ctr"/>
            <a:r>
              <a:rPr lang="en-US" sz="1600" dirty="0">
                <a:solidFill>
                  <a:srgbClr val="FF6600"/>
                </a:solidFill>
              </a:rPr>
              <a:t>Two operators</a:t>
            </a:r>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42721537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a document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91</a:t>
            </a:fld>
            <a:endParaRPr lang="en-US" dirty="0"/>
          </a:p>
        </p:txBody>
      </p:sp>
      <p:pic>
        <p:nvPicPr>
          <p:cNvPr id="5" name="Picture 4" descr="Screen Shot 2015-03-13 at 3.18.26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71162" y="1676400"/>
            <a:ext cx="6251758" cy="2214385"/>
          </a:xfrm>
          <a:prstGeom prst="rect">
            <a:avLst/>
          </a:prstGeom>
          <a:ln>
            <a:solidFill>
              <a:schemeClr val="tx1"/>
            </a:solidFill>
          </a:ln>
        </p:spPr>
      </p:pic>
      <p:sp>
        <p:nvSpPr>
          <p:cNvPr id="6" name="TextBox 5"/>
          <p:cNvSpPr txBox="1"/>
          <p:nvPr/>
        </p:nvSpPr>
        <p:spPr>
          <a:xfrm>
            <a:off x="914400" y="4191000"/>
            <a:ext cx="7577780" cy="369332"/>
          </a:xfrm>
          <a:prstGeom prst="rect">
            <a:avLst/>
          </a:prstGeom>
          <a:noFill/>
        </p:spPr>
        <p:txBody>
          <a:bodyPr wrap="none" rtlCol="0">
            <a:spAutoFit/>
          </a:bodyPr>
          <a:lstStyle/>
          <a:p>
            <a:r>
              <a:rPr lang="en-US" dirty="0"/>
              <a:t>For the document having item = “BE10”, replace it with the given document</a:t>
            </a:r>
          </a:p>
        </p:txBody>
      </p:sp>
      <p:cxnSp>
        <p:nvCxnSpPr>
          <p:cNvPr id="7" name="Straight Arrow Connector 6"/>
          <p:cNvCxnSpPr/>
          <p:nvPr/>
        </p:nvCxnSpPr>
        <p:spPr>
          <a:xfrm flipH="1">
            <a:off x="3404420" y="2228645"/>
            <a:ext cx="700548" cy="188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104968" y="2010410"/>
            <a:ext cx="1688604" cy="338554"/>
          </a:xfrm>
          <a:prstGeom prst="rect">
            <a:avLst/>
          </a:prstGeom>
          <a:noFill/>
        </p:spPr>
        <p:txBody>
          <a:bodyPr wrap="none" rtlCol="0">
            <a:spAutoFit/>
          </a:bodyPr>
          <a:lstStyle/>
          <a:p>
            <a:r>
              <a:rPr lang="en-US" sz="1600" dirty="0">
                <a:solidFill>
                  <a:srgbClr val="FF6600"/>
                </a:solidFill>
              </a:rPr>
              <a:t>Query Condition</a:t>
            </a:r>
          </a:p>
        </p:txBody>
      </p:sp>
      <p:sp>
        <p:nvSpPr>
          <p:cNvPr id="10" name="TextBox 9"/>
          <p:cNvSpPr txBox="1"/>
          <p:nvPr/>
        </p:nvSpPr>
        <p:spPr>
          <a:xfrm>
            <a:off x="1371118" y="2704527"/>
            <a:ext cx="631263" cy="584775"/>
          </a:xfrm>
          <a:prstGeom prst="rect">
            <a:avLst/>
          </a:prstGeom>
          <a:noFill/>
        </p:spPr>
        <p:txBody>
          <a:bodyPr wrap="none" rtlCol="0">
            <a:spAutoFit/>
          </a:bodyPr>
          <a:lstStyle/>
          <a:p>
            <a:r>
              <a:rPr lang="en-US" sz="1600" dirty="0">
                <a:solidFill>
                  <a:srgbClr val="FF6600"/>
                </a:solidFill>
              </a:rPr>
              <a:t>New </a:t>
            </a:r>
          </a:p>
          <a:p>
            <a:r>
              <a:rPr lang="en-US" sz="1600" dirty="0">
                <a:solidFill>
                  <a:srgbClr val="FF6600"/>
                </a:solidFill>
              </a:rPr>
              <a:t>doc</a:t>
            </a:r>
          </a:p>
        </p:txBody>
      </p:sp>
      <p:sp>
        <p:nvSpPr>
          <p:cNvPr id="12" name="Left Brace 11"/>
          <p:cNvSpPr/>
          <p:nvPr/>
        </p:nvSpPr>
        <p:spPr>
          <a:xfrm>
            <a:off x="1818086" y="2564583"/>
            <a:ext cx="161003" cy="99141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087434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or Replace</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92</a:t>
            </a:fld>
            <a:endParaRPr lang="en-US" dirty="0"/>
          </a:p>
        </p:txBody>
      </p:sp>
      <p:pic>
        <p:nvPicPr>
          <p:cNvPr id="5" name="Picture 4" descr="Screen Shot 2015-03-13 at 3.20.21 PM.png"/>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818085" y="1524000"/>
            <a:ext cx="5998910" cy="2534315"/>
          </a:xfrm>
          <a:prstGeom prst="rect">
            <a:avLst/>
          </a:prstGeom>
          <a:ln>
            <a:solidFill>
              <a:schemeClr val="tx1"/>
            </a:solidFill>
          </a:ln>
        </p:spPr>
      </p:pic>
      <p:sp>
        <p:nvSpPr>
          <p:cNvPr id="6" name="TextBox 5"/>
          <p:cNvSpPr txBox="1"/>
          <p:nvPr/>
        </p:nvSpPr>
        <p:spPr>
          <a:xfrm>
            <a:off x="838200" y="4888916"/>
            <a:ext cx="7797061" cy="646331"/>
          </a:xfrm>
          <a:prstGeom prst="rect">
            <a:avLst/>
          </a:prstGeom>
          <a:noFill/>
        </p:spPr>
        <p:txBody>
          <a:bodyPr wrap="square" rtlCol="0">
            <a:spAutoFit/>
          </a:bodyPr>
          <a:lstStyle/>
          <a:p>
            <a:r>
              <a:rPr lang="en-US" dirty="0"/>
              <a:t>If the document having item = “TBD1” is in the DB, it will be replaced</a:t>
            </a:r>
          </a:p>
          <a:p>
            <a:r>
              <a:rPr lang="en-US" dirty="0"/>
              <a:t>Otherwise, it will be inserted.</a:t>
            </a:r>
          </a:p>
        </p:txBody>
      </p:sp>
      <p:cxnSp>
        <p:nvCxnSpPr>
          <p:cNvPr id="7" name="Straight Arrow Connector 6"/>
          <p:cNvCxnSpPr>
            <a:stCxn id="8" idx="0"/>
          </p:cNvCxnSpPr>
          <p:nvPr/>
        </p:nvCxnSpPr>
        <p:spPr>
          <a:xfrm rot="16200000" flipV="1">
            <a:off x="3320294" y="3215133"/>
            <a:ext cx="459738" cy="1629153"/>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451861" y="4259579"/>
            <a:ext cx="1825756" cy="338554"/>
          </a:xfrm>
          <a:prstGeom prst="rect">
            <a:avLst/>
          </a:prstGeom>
          <a:noFill/>
        </p:spPr>
        <p:txBody>
          <a:bodyPr wrap="none" rtlCol="0">
            <a:spAutoFit/>
          </a:bodyPr>
          <a:lstStyle/>
          <a:p>
            <a:r>
              <a:rPr lang="en-US" sz="1600" dirty="0">
                <a:solidFill>
                  <a:srgbClr val="FF6600"/>
                </a:solidFill>
              </a:rPr>
              <a:t>The </a:t>
            </a:r>
            <a:r>
              <a:rPr lang="en-US" sz="1600" b="1" i="1" dirty="0" err="1">
                <a:solidFill>
                  <a:srgbClr val="FF0000"/>
                </a:solidFill>
              </a:rPr>
              <a:t>upsert</a:t>
            </a:r>
            <a:r>
              <a:rPr lang="en-US" sz="1600" dirty="0">
                <a:solidFill>
                  <a:srgbClr val="FF0000"/>
                </a:solidFill>
              </a:rPr>
              <a:t> </a:t>
            </a:r>
            <a:r>
              <a:rPr lang="en-US" sz="1600" dirty="0">
                <a:solidFill>
                  <a:srgbClr val="FF6600"/>
                </a:solidFill>
              </a:rPr>
              <a:t>option</a:t>
            </a:r>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2143948610"/>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queries</a:t>
            </a:r>
            <a:endParaRPr lang="en-US" dirty="0"/>
          </a:p>
        </p:txBody>
      </p:sp>
      <p:sp>
        <p:nvSpPr>
          <p:cNvPr id="3" name="Footer Placeholder 2"/>
          <p:cNvSpPr>
            <a:spLocks noGrp="1"/>
          </p:cNvSpPr>
          <p:nvPr>
            <p:ph type="ftr" sz="quarter" idx="11"/>
          </p:nvPr>
        </p:nvSpPr>
        <p:spPr/>
        <p:txBody>
          <a:bodyPr/>
          <a:lstStyle/>
          <a:p>
            <a:r>
              <a:rPr lang="en-US" smtClean="0"/>
              <a:t>Mrs. Deepali Jaadhav</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
        <p:nvSpPr>
          <p:cNvPr id="5" name="Content Placeholder 4"/>
          <p:cNvSpPr>
            <a:spLocks noGrp="1"/>
          </p:cNvSpPr>
          <p:nvPr>
            <p:ph sz="quarter" idx="1"/>
          </p:nvPr>
        </p:nvSpPr>
        <p:spPr/>
        <p:txBody>
          <a:bodyPr>
            <a:normAutofit/>
          </a:bodyPr>
          <a:lstStyle/>
          <a:p>
            <a:r>
              <a:rPr lang="en-US" sz="2000" dirty="0" smtClean="0">
                <a:solidFill>
                  <a:srgbClr val="FF0000"/>
                </a:solidFill>
              </a:rPr>
              <a:t>SELECT * FROM inventory</a:t>
            </a:r>
          </a:p>
          <a:p>
            <a:pPr>
              <a:buNone/>
            </a:pPr>
            <a:r>
              <a:rPr lang="en-US" sz="2000" dirty="0" smtClean="0"/>
              <a:t>	</a:t>
            </a:r>
            <a:r>
              <a:rPr lang="en-US" sz="2000" dirty="0" err="1" smtClean="0"/>
              <a:t>db.inventory.find</a:t>
            </a:r>
            <a:r>
              <a:rPr lang="en-US" sz="2000" dirty="0" smtClean="0"/>
              <a:t>{}</a:t>
            </a:r>
          </a:p>
          <a:p>
            <a:r>
              <a:rPr lang="en-US" sz="2000" dirty="0" smtClean="0">
                <a:solidFill>
                  <a:srgbClr val="FF0000"/>
                </a:solidFill>
              </a:rPr>
              <a:t>SELECT * FROM inventory WHERE status = "D"</a:t>
            </a:r>
          </a:p>
          <a:p>
            <a:pPr>
              <a:buNone/>
            </a:pPr>
            <a:r>
              <a:rPr lang="en-US" sz="2000" dirty="0" smtClean="0"/>
              <a:t>	 </a:t>
            </a:r>
            <a:r>
              <a:rPr lang="en-US" sz="2000" dirty="0" err="1" smtClean="0"/>
              <a:t>db.inventory.find</a:t>
            </a:r>
            <a:r>
              <a:rPr lang="en-US" sz="2000" dirty="0" smtClean="0"/>
              <a:t>{ status: "D" }</a:t>
            </a:r>
          </a:p>
          <a:p>
            <a:r>
              <a:rPr lang="en-US" sz="2000" dirty="0" smtClean="0">
                <a:solidFill>
                  <a:srgbClr val="FF0000"/>
                </a:solidFill>
              </a:rPr>
              <a:t>SELECT * FROM inventory WHERE status in ("A", "D")</a:t>
            </a:r>
          </a:p>
          <a:p>
            <a:pPr>
              <a:buNone/>
            </a:pPr>
            <a:r>
              <a:rPr lang="en-US" sz="2000" dirty="0" smtClean="0"/>
              <a:t>	 </a:t>
            </a:r>
            <a:r>
              <a:rPr lang="en-US" sz="2000" dirty="0" err="1" smtClean="0"/>
              <a:t>db.inventory.find</a:t>
            </a:r>
            <a:r>
              <a:rPr lang="en-US" sz="2000" dirty="0" smtClean="0"/>
              <a:t>{ status: { $in: [ </a:t>
            </a:r>
            <a:r>
              <a:rPr lang="en-US" sz="2000" b="1" dirty="0" smtClean="0"/>
              <a:t>"A"</a:t>
            </a:r>
            <a:r>
              <a:rPr lang="en-US" sz="2000" dirty="0" smtClean="0"/>
              <a:t>, </a:t>
            </a:r>
            <a:r>
              <a:rPr lang="en-US" sz="2000" b="1" dirty="0" smtClean="0"/>
              <a:t>"D"</a:t>
            </a:r>
            <a:r>
              <a:rPr lang="en-US" sz="2000" dirty="0" smtClean="0"/>
              <a:t> ] } }</a:t>
            </a:r>
          </a:p>
          <a:p>
            <a:r>
              <a:rPr lang="en-US" sz="2000" dirty="0" smtClean="0">
                <a:solidFill>
                  <a:srgbClr val="FF0000"/>
                </a:solidFill>
              </a:rPr>
              <a:t>SELECT * FROM inventory WHERE status = "A" AND qty &lt; 30</a:t>
            </a:r>
          </a:p>
          <a:p>
            <a:pPr>
              <a:buNone/>
            </a:pPr>
            <a:r>
              <a:rPr lang="en-US" sz="2000" dirty="0" smtClean="0"/>
              <a:t>	 </a:t>
            </a:r>
            <a:r>
              <a:rPr lang="en-US" sz="2000" dirty="0" err="1" smtClean="0"/>
              <a:t>db.inventory.find</a:t>
            </a:r>
            <a:r>
              <a:rPr lang="en-US" sz="2000" dirty="0" smtClean="0"/>
              <a:t>{ status: </a:t>
            </a:r>
            <a:r>
              <a:rPr lang="en-US" sz="2000" b="1" dirty="0" smtClean="0"/>
              <a:t>"A"</a:t>
            </a:r>
            <a:r>
              <a:rPr lang="en-US" sz="2000" dirty="0" smtClean="0"/>
              <a:t>, qty: { $</a:t>
            </a:r>
            <a:r>
              <a:rPr lang="en-US" sz="2000" dirty="0" err="1" smtClean="0"/>
              <a:t>lt</a:t>
            </a:r>
            <a:r>
              <a:rPr lang="en-US" sz="2000" dirty="0" smtClean="0"/>
              <a:t>: 30 } }</a:t>
            </a:r>
          </a:p>
          <a:p>
            <a:r>
              <a:rPr lang="en-US" sz="2000" dirty="0" smtClean="0">
                <a:solidFill>
                  <a:srgbClr val="FF0000"/>
                </a:solidFill>
              </a:rPr>
              <a:t> SELECT * FROM inventory WHERE status = "A" OR qty &lt; 30</a:t>
            </a:r>
          </a:p>
          <a:p>
            <a:pPr>
              <a:buNone/>
            </a:pPr>
            <a:r>
              <a:rPr lang="en-US" sz="2000" dirty="0" smtClean="0"/>
              <a:t>	 </a:t>
            </a:r>
            <a:r>
              <a:rPr lang="en-US" sz="2000" dirty="0" err="1" smtClean="0"/>
              <a:t>db.inventory.find</a:t>
            </a:r>
            <a:r>
              <a:rPr lang="en-US" sz="2000" dirty="0" smtClean="0"/>
              <a:t>{ $or: [ { status: </a:t>
            </a:r>
            <a:r>
              <a:rPr lang="en-US" sz="2000" b="1" dirty="0" smtClean="0"/>
              <a:t>"A"</a:t>
            </a:r>
            <a:r>
              <a:rPr lang="en-US" sz="2000" dirty="0" smtClean="0"/>
              <a:t> }, { qty: { $</a:t>
            </a:r>
            <a:r>
              <a:rPr lang="en-US" sz="2000" dirty="0" err="1" smtClean="0"/>
              <a:t>lt</a:t>
            </a:r>
            <a:r>
              <a:rPr lang="en-US" sz="2000" dirty="0" smtClean="0"/>
              <a:t>: 30 } } ] }</a:t>
            </a:r>
          </a:p>
          <a:p>
            <a:r>
              <a:rPr lang="en-US" sz="2000" dirty="0" smtClean="0">
                <a:solidFill>
                  <a:srgbClr val="FF0000"/>
                </a:solidFill>
              </a:rPr>
              <a:t>SELECT * FROM inventory WHERE status = "A" AND ( qty &lt; 30 OR item LIKE "p%")</a:t>
            </a:r>
          </a:p>
          <a:p>
            <a:pPr>
              <a:buNone/>
            </a:pPr>
            <a:r>
              <a:rPr lang="en-US" sz="2000" dirty="0" smtClean="0"/>
              <a:t>	 </a:t>
            </a:r>
            <a:r>
              <a:rPr lang="en-US" sz="2000" dirty="0" err="1" smtClean="0"/>
              <a:t>db.inventory.find</a:t>
            </a:r>
            <a:r>
              <a:rPr lang="en-US" sz="2000" dirty="0" smtClean="0"/>
              <a:t>{ status: </a:t>
            </a:r>
            <a:r>
              <a:rPr lang="en-US" sz="2000" b="1" dirty="0" smtClean="0"/>
              <a:t>"A"</a:t>
            </a:r>
            <a:r>
              <a:rPr lang="en-US" sz="2000" dirty="0" smtClean="0"/>
              <a:t>, $or: [ { qty: { $</a:t>
            </a:r>
            <a:r>
              <a:rPr lang="en-US" sz="2000" dirty="0" err="1" smtClean="0"/>
              <a:t>lt</a:t>
            </a:r>
            <a:r>
              <a:rPr lang="en-US" sz="2000" dirty="0" smtClean="0"/>
              <a:t>: 30 } }, { item: /^p/ } ] }</a:t>
            </a:r>
          </a:p>
          <a:p>
            <a:endParaRPr lang="en-US" sz="20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Practice It</a:t>
            </a:r>
            <a:endParaRPr lang="en-US" dirty="0"/>
          </a:p>
        </p:txBody>
      </p:sp>
      <p:sp>
        <p:nvSpPr>
          <p:cNvPr id="4" name="Slide Number Placeholder 3"/>
          <p:cNvSpPr>
            <a:spLocks noGrp="1"/>
          </p:cNvSpPr>
          <p:nvPr>
            <p:ph type="sldNum" sz="quarter" idx="12"/>
          </p:nvPr>
        </p:nvSpPr>
        <p:spPr/>
        <p:txBody>
          <a:bodyPr/>
          <a:lstStyle/>
          <a:p>
            <a:fld id="{EBFB1032-EA64-7144-B003-9BCC9D94B503}" type="slidenum">
              <a:rPr lang="en-US" smtClean="0"/>
              <a:pPr/>
              <a:t>94</a:t>
            </a:fld>
            <a:endParaRPr lang="en-US" dirty="0"/>
          </a:p>
        </p:txBody>
      </p:sp>
      <p:pic>
        <p:nvPicPr>
          <p:cNvPr id="7" name="Picture 6"/>
          <p:cNvPicPr>
            <a:picLocks noChangeAspect="1"/>
          </p:cNvPicPr>
          <p:nvPr/>
        </p:nvPicPr>
        <p:blipFill>
          <a:blip r:embed="rId2" cstate="print"/>
          <a:stretch>
            <a:fillRect/>
          </a:stretch>
        </p:blipFill>
        <p:spPr>
          <a:xfrm>
            <a:off x="1818085" y="1597661"/>
            <a:ext cx="1284012" cy="1155700"/>
          </a:xfrm>
          <a:prstGeom prst="rect">
            <a:avLst/>
          </a:prstGeom>
        </p:spPr>
      </p:pic>
      <p:pic>
        <p:nvPicPr>
          <p:cNvPr id="9" name="Picture 8"/>
          <p:cNvPicPr>
            <a:picLocks noChangeAspect="1"/>
          </p:cNvPicPr>
          <p:nvPr/>
        </p:nvPicPr>
        <p:blipFill>
          <a:blip r:embed="rId3" cstate="print"/>
          <a:stretch>
            <a:fillRect/>
          </a:stretch>
        </p:blipFill>
        <p:spPr>
          <a:xfrm>
            <a:off x="3928110" y="1244600"/>
            <a:ext cx="1295400" cy="1727200"/>
          </a:xfrm>
          <a:prstGeom prst="rect">
            <a:avLst/>
          </a:prstGeom>
        </p:spPr>
      </p:pic>
      <p:pic>
        <p:nvPicPr>
          <p:cNvPr id="10" name="Picture 9"/>
          <p:cNvPicPr>
            <a:picLocks noChangeAspect="1"/>
          </p:cNvPicPr>
          <p:nvPr/>
        </p:nvPicPr>
        <p:blipFill>
          <a:blip r:embed="rId4" cstate="print"/>
          <a:stretch>
            <a:fillRect/>
          </a:stretch>
        </p:blipFill>
        <p:spPr>
          <a:xfrm>
            <a:off x="6012180" y="1397000"/>
            <a:ext cx="975360" cy="1368926"/>
          </a:xfrm>
          <a:prstGeom prst="rect">
            <a:avLst/>
          </a:prstGeom>
        </p:spPr>
      </p:pic>
      <p:sp>
        <p:nvSpPr>
          <p:cNvPr id="11" name="TextBox 10"/>
          <p:cNvSpPr txBox="1"/>
          <p:nvPr/>
        </p:nvSpPr>
        <p:spPr>
          <a:xfrm>
            <a:off x="1981200" y="2895600"/>
            <a:ext cx="1016625" cy="369332"/>
          </a:xfrm>
          <a:prstGeom prst="rect">
            <a:avLst/>
          </a:prstGeom>
          <a:noFill/>
        </p:spPr>
        <p:txBody>
          <a:bodyPr wrap="none" rtlCol="0">
            <a:spAutoFit/>
          </a:bodyPr>
          <a:lstStyle/>
          <a:p>
            <a:r>
              <a:rPr lang="en-US" dirty="0"/>
              <a:t>Install it</a:t>
            </a:r>
          </a:p>
        </p:txBody>
      </p:sp>
      <p:sp>
        <p:nvSpPr>
          <p:cNvPr id="12" name="TextBox 11"/>
          <p:cNvSpPr txBox="1"/>
          <p:nvPr/>
        </p:nvSpPr>
        <p:spPr>
          <a:xfrm>
            <a:off x="3581400" y="2971800"/>
            <a:ext cx="2188548" cy="369332"/>
          </a:xfrm>
          <a:prstGeom prst="rect">
            <a:avLst/>
          </a:prstGeom>
          <a:noFill/>
        </p:spPr>
        <p:txBody>
          <a:bodyPr wrap="none" rtlCol="0">
            <a:spAutoFit/>
          </a:bodyPr>
          <a:lstStyle/>
          <a:p>
            <a:r>
              <a:rPr lang="en-US" dirty="0"/>
              <a:t>Practice simple stuff</a:t>
            </a:r>
          </a:p>
        </p:txBody>
      </p:sp>
      <p:sp>
        <p:nvSpPr>
          <p:cNvPr id="13" name="TextBox 12"/>
          <p:cNvSpPr txBox="1"/>
          <p:nvPr/>
        </p:nvSpPr>
        <p:spPr>
          <a:xfrm>
            <a:off x="5867400" y="2971800"/>
            <a:ext cx="2368084" cy="369332"/>
          </a:xfrm>
          <a:prstGeom prst="rect">
            <a:avLst/>
          </a:prstGeom>
          <a:noFill/>
        </p:spPr>
        <p:txBody>
          <a:bodyPr wrap="none" rtlCol="0">
            <a:spAutoFit/>
          </a:bodyPr>
          <a:lstStyle/>
          <a:p>
            <a:r>
              <a:rPr lang="en-US" dirty="0"/>
              <a:t>Move to complex stuff</a:t>
            </a:r>
          </a:p>
        </p:txBody>
      </p:sp>
      <p:sp>
        <p:nvSpPr>
          <p:cNvPr id="14" name="Rectangle 13"/>
          <p:cNvSpPr/>
          <p:nvPr/>
        </p:nvSpPr>
        <p:spPr>
          <a:xfrm>
            <a:off x="1600200" y="3505200"/>
            <a:ext cx="4965142" cy="369332"/>
          </a:xfrm>
          <a:prstGeom prst="rect">
            <a:avLst/>
          </a:prstGeom>
        </p:spPr>
        <p:txBody>
          <a:bodyPr wrap="none">
            <a:spAutoFit/>
          </a:bodyPr>
          <a:lstStyle/>
          <a:p>
            <a:r>
              <a:rPr lang="en-US" b="1" dirty="0">
                <a:solidFill>
                  <a:srgbClr val="800000"/>
                </a:solidFill>
              </a:rPr>
              <a:t>Install it from here:  </a:t>
            </a:r>
            <a:r>
              <a:rPr lang="en-US" dirty="0">
                <a:hlinkClick r:id="rId5"/>
              </a:rPr>
              <a:t>http://www.mongodb.org</a:t>
            </a:r>
            <a:endParaRPr lang="en-US" dirty="0"/>
          </a:p>
        </p:txBody>
      </p:sp>
      <p:sp>
        <p:nvSpPr>
          <p:cNvPr id="15" name="Rectangle 14"/>
          <p:cNvSpPr/>
          <p:nvPr/>
        </p:nvSpPr>
        <p:spPr>
          <a:xfrm>
            <a:off x="1600200" y="3962400"/>
            <a:ext cx="5546197" cy="1200329"/>
          </a:xfrm>
          <a:prstGeom prst="rect">
            <a:avLst/>
          </a:prstGeom>
        </p:spPr>
        <p:txBody>
          <a:bodyPr wrap="square">
            <a:spAutoFit/>
          </a:bodyPr>
          <a:lstStyle/>
          <a:p>
            <a:r>
              <a:rPr lang="en-US" b="1" dirty="0">
                <a:solidFill>
                  <a:srgbClr val="800000"/>
                </a:solidFill>
              </a:rPr>
              <a:t>Manual:</a:t>
            </a:r>
            <a:r>
              <a:rPr lang="en-US" dirty="0"/>
              <a:t> </a:t>
            </a:r>
            <a:r>
              <a:rPr lang="en-US" dirty="0">
                <a:hlinkClick r:id="rId6"/>
              </a:rPr>
              <a:t>http://docs.mongodb.org/master/MongoDB-manual.pdf</a:t>
            </a:r>
            <a:endParaRPr lang="en-US" dirty="0"/>
          </a:p>
          <a:p>
            <a:r>
              <a:rPr lang="en-US" dirty="0"/>
              <a:t>	</a:t>
            </a:r>
          </a:p>
        </p:txBody>
      </p:sp>
      <p:sp>
        <p:nvSpPr>
          <p:cNvPr id="16" name="Rectangle 15"/>
          <p:cNvSpPr/>
          <p:nvPr/>
        </p:nvSpPr>
        <p:spPr>
          <a:xfrm>
            <a:off x="1600200" y="4800600"/>
            <a:ext cx="6217920" cy="1754326"/>
          </a:xfrm>
          <a:prstGeom prst="rect">
            <a:avLst/>
          </a:prstGeom>
        </p:spPr>
        <p:txBody>
          <a:bodyPr wrap="square">
            <a:spAutoFit/>
          </a:bodyPr>
          <a:lstStyle/>
          <a:p>
            <a:r>
              <a:rPr lang="en-US" b="1" dirty="0">
                <a:solidFill>
                  <a:srgbClr val="800000"/>
                </a:solidFill>
              </a:rPr>
              <a:t>Dataset:  </a:t>
            </a:r>
            <a:r>
              <a:rPr lang="en-US" dirty="0">
                <a:hlinkClick r:id="rId7"/>
              </a:rPr>
              <a:t>http://docs.mongodb.org/manual/reference/bios-example-collection</a:t>
            </a:r>
            <a:r>
              <a:rPr lang="en-US" dirty="0" smtClean="0">
                <a:hlinkClick r:id="rId7"/>
              </a:rPr>
              <a:t>/</a:t>
            </a:r>
            <a:endParaRPr lang="en-US" dirty="0" smtClean="0"/>
          </a:p>
          <a:p>
            <a:r>
              <a:rPr lang="en-US" b="1" dirty="0">
                <a:solidFill>
                  <a:srgbClr val="C00000"/>
                </a:solidFill>
              </a:rPr>
              <a:t>Online Execution</a:t>
            </a:r>
            <a:r>
              <a:rPr lang="en-US" dirty="0"/>
              <a:t>: </a:t>
            </a:r>
            <a:r>
              <a:rPr lang="en-US" dirty="0">
                <a:hlinkClick r:id="rId8"/>
              </a:rPr>
              <a:t>https://docs.mongodb.com/manual/tutorial/insert-documents</a:t>
            </a:r>
            <a:r>
              <a:rPr lang="en-US" dirty="0"/>
              <a:t>/</a:t>
            </a:r>
          </a:p>
          <a:p>
            <a:endParaRPr lang="en-US" dirty="0"/>
          </a:p>
        </p:txBody>
      </p:sp>
      <p:sp>
        <p:nvSpPr>
          <p:cNvPr id="3" name="Footer Placeholder 2"/>
          <p:cNvSpPr>
            <a:spLocks noGrp="1"/>
          </p:cNvSpPr>
          <p:nvPr>
            <p:ph type="ftr" sz="quarter" idx="11"/>
          </p:nvPr>
        </p:nvSpPr>
        <p:spPr/>
        <p:txBody>
          <a:bodyPr/>
          <a:lstStyle/>
          <a:p>
            <a:r>
              <a:rPr lang="en-IN" smtClean="0"/>
              <a:t>Mrs. Deepali Jaadhav</a:t>
            </a:r>
            <a:endParaRPr lang="en-IN"/>
          </a:p>
        </p:txBody>
      </p:sp>
    </p:spTree>
    <p:extLst>
      <p:ext uri="{BB962C8B-B14F-4D97-AF65-F5344CB8AC3E}">
        <p14:creationId xmlns:p14="http://schemas.microsoft.com/office/powerpoint/2010/main" xmlns="" val="17834144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Column Family Databases</a:t>
            </a:r>
            <a:endParaRPr lang="en-US" dirty="0"/>
          </a:p>
        </p:txBody>
      </p:sp>
      <p:sp>
        <p:nvSpPr>
          <p:cNvPr id="3" name="Content Placeholder 2"/>
          <p:cNvSpPr>
            <a:spLocks noGrp="1"/>
          </p:cNvSpPr>
          <p:nvPr>
            <p:ph sz="quarter" idx="1"/>
          </p:nvPr>
        </p:nvSpPr>
        <p:spPr>
          <a:xfrm>
            <a:off x="457200" y="1219200"/>
            <a:ext cx="8229600" cy="2543180"/>
          </a:xfrm>
        </p:spPr>
        <p:txBody>
          <a:bodyPr>
            <a:normAutofit/>
          </a:bodyPr>
          <a:lstStyle/>
          <a:p>
            <a:pPr algn="just"/>
            <a:r>
              <a:rPr lang="en-GB" sz="1800" dirty="0" smtClean="0"/>
              <a:t>Column family databases are perhaps the most complex of the NoSQL database types, at least in terms of the basic building block structures.</a:t>
            </a:r>
          </a:p>
          <a:p>
            <a:pPr algn="just"/>
            <a:r>
              <a:rPr lang="en-GB" sz="1800" dirty="0" smtClean="0"/>
              <a:t>Column family databases share some terms with relational databases, such as rows and columns.</a:t>
            </a:r>
          </a:p>
          <a:p>
            <a:pPr algn="just"/>
            <a:r>
              <a:rPr lang="en-US" sz="1800" b="1" dirty="0" smtClean="0"/>
              <a:t>Columns  and Column Families</a:t>
            </a:r>
          </a:p>
          <a:p>
            <a:pPr algn="just"/>
            <a:r>
              <a:rPr lang="en-GB" sz="1800" dirty="0" smtClean="0"/>
              <a:t>A column is a basic unit of storage in a column family database. A column is a name and a </a:t>
            </a:r>
            <a:r>
              <a:rPr lang="en-US" sz="1800" dirty="0" smtClean="0"/>
              <a:t>value.</a:t>
            </a:r>
          </a:p>
        </p:txBody>
      </p:sp>
      <p:pic>
        <p:nvPicPr>
          <p:cNvPr id="4098" name="Picture 2"/>
          <p:cNvPicPr>
            <a:picLocks noChangeAspect="1" noChangeArrowheads="1"/>
          </p:cNvPicPr>
          <p:nvPr/>
        </p:nvPicPr>
        <p:blipFill>
          <a:blip r:embed="rId2" cstate="print"/>
          <a:srcRect/>
          <a:stretch>
            <a:fillRect/>
          </a:stretch>
        </p:blipFill>
        <p:spPr bwMode="auto">
          <a:xfrm>
            <a:off x="3581400" y="3657600"/>
            <a:ext cx="1285884" cy="16132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95</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Column Family Databases</a:t>
            </a:r>
            <a:endParaRPr lang="en-US" dirty="0"/>
          </a:p>
        </p:txBody>
      </p:sp>
      <p:sp>
        <p:nvSpPr>
          <p:cNvPr id="3" name="Content Placeholder 2"/>
          <p:cNvSpPr>
            <a:spLocks noGrp="1"/>
          </p:cNvSpPr>
          <p:nvPr>
            <p:ph sz="quarter" idx="1"/>
          </p:nvPr>
        </p:nvSpPr>
        <p:spPr>
          <a:xfrm>
            <a:off x="457200" y="1295400"/>
            <a:ext cx="8229600" cy="685792"/>
          </a:xfrm>
        </p:spPr>
        <p:txBody>
          <a:bodyPr>
            <a:normAutofit/>
          </a:bodyPr>
          <a:lstStyle/>
          <a:p>
            <a:r>
              <a:rPr lang="en-GB" sz="1800" dirty="0" smtClean="0"/>
              <a:t>A set of columns makes up a row. Rows can have the same columns, or they can have different columns, as shown in Fig</a:t>
            </a:r>
            <a:endParaRPr lang="en-US" sz="1800" dirty="0" smtClean="0"/>
          </a:p>
        </p:txBody>
      </p:sp>
      <p:pic>
        <p:nvPicPr>
          <p:cNvPr id="5122" name="Picture 2"/>
          <p:cNvPicPr>
            <a:picLocks noChangeAspect="1" noChangeArrowheads="1"/>
          </p:cNvPicPr>
          <p:nvPr/>
        </p:nvPicPr>
        <p:blipFill>
          <a:blip r:embed="rId2" cstate="print"/>
          <a:srcRect/>
          <a:stretch>
            <a:fillRect/>
          </a:stretch>
        </p:blipFill>
        <p:spPr bwMode="auto">
          <a:xfrm>
            <a:off x="1143000" y="2057400"/>
            <a:ext cx="6394522" cy="3571900"/>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6F15528-21DE-4FAA-801E-634DDDAF4B2B}" type="slidenum">
              <a:rPr lang="en-US" smtClean="0"/>
              <a:pPr/>
              <a:t>96</a:t>
            </a:fld>
            <a:endParaRPr lang="en-US"/>
          </a:p>
        </p:txBody>
      </p:sp>
      <p:sp>
        <p:nvSpPr>
          <p:cNvPr id="6" name="Footer Placeholder 5"/>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Column Family Databases</a:t>
            </a:r>
            <a:endParaRPr lang="en-US" dirty="0"/>
          </a:p>
        </p:txBody>
      </p:sp>
      <p:sp>
        <p:nvSpPr>
          <p:cNvPr id="3" name="Content Placeholder 2"/>
          <p:cNvSpPr>
            <a:spLocks noGrp="1"/>
          </p:cNvSpPr>
          <p:nvPr>
            <p:ph sz="quarter" idx="1"/>
          </p:nvPr>
        </p:nvSpPr>
        <p:spPr/>
        <p:txBody>
          <a:bodyPr>
            <a:normAutofit/>
          </a:bodyPr>
          <a:lstStyle/>
          <a:p>
            <a:pPr algn="just"/>
            <a:r>
              <a:rPr lang="en-GB" sz="2000" dirty="0" smtClean="0"/>
              <a:t>When there are large numbers of columns, it can help to group them into collections of related columns. </a:t>
            </a:r>
          </a:p>
          <a:p>
            <a:pPr algn="just"/>
            <a:r>
              <a:rPr lang="en-GB" sz="2000" dirty="0" smtClean="0"/>
              <a:t>For example, first and last name are often used together, and office numbers and office phone numbers are frequently needed together. </a:t>
            </a:r>
          </a:p>
          <a:p>
            <a:pPr algn="just"/>
            <a:r>
              <a:rPr lang="en-GB" sz="2000" dirty="0" smtClean="0"/>
              <a:t>These can be grouped in collections called </a:t>
            </a:r>
            <a:r>
              <a:rPr lang="en-GB" sz="2000" b="1" dirty="0" smtClean="0"/>
              <a:t>column families</a:t>
            </a:r>
            <a:r>
              <a:rPr lang="en-GB" sz="2000" dirty="0" smtClean="0"/>
              <a:t>.</a:t>
            </a:r>
          </a:p>
          <a:p>
            <a:pPr algn="just"/>
            <a:r>
              <a:rPr lang="en-GB" sz="2000" dirty="0" smtClean="0"/>
              <a:t>Column family databases do not require a predefined fixed schema. </a:t>
            </a:r>
          </a:p>
          <a:p>
            <a:pPr algn="just"/>
            <a:r>
              <a:rPr lang="en-GB" sz="2000" dirty="0" smtClean="0"/>
              <a:t>Developers can add columns as needed. Also, rows can have different sets of columns and super columns. </a:t>
            </a:r>
          </a:p>
          <a:p>
            <a:pPr algn="just"/>
            <a:r>
              <a:rPr lang="en-GB" sz="2000" dirty="0" smtClean="0"/>
              <a:t>Column family databases are designed for rows with many </a:t>
            </a:r>
            <a:r>
              <a:rPr lang="en-US" sz="2000" dirty="0" smtClean="0"/>
              <a:t>columns.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026400" cy="4944936"/>
          </a:xfrm>
        </p:spPr>
        <p:txBody>
          <a:bodyPr>
            <a:normAutofit lnSpcReduction="10000"/>
          </a:bodyPr>
          <a:lstStyle/>
          <a:p>
            <a:pPr algn="just">
              <a:lnSpc>
                <a:spcPct val="120000"/>
              </a:lnSpc>
              <a:spcBef>
                <a:spcPts val="200"/>
              </a:spcBef>
              <a:spcAft>
                <a:spcPts val="200"/>
              </a:spcAft>
            </a:pPr>
            <a:r>
              <a:rPr lang="en-IN" sz="2000" dirty="0"/>
              <a:t>Column-oriented databases work on columns and are based on </a:t>
            </a:r>
            <a:r>
              <a:rPr lang="en-IN" sz="2000" dirty="0" err="1"/>
              <a:t>BigTable</a:t>
            </a:r>
            <a:r>
              <a:rPr lang="en-IN" sz="2000" dirty="0"/>
              <a:t> paper </a:t>
            </a:r>
            <a:r>
              <a:rPr lang="en-IN" sz="2000" dirty="0" smtClean="0"/>
              <a:t>by </a:t>
            </a:r>
            <a:r>
              <a:rPr lang="en-IN" sz="2000" dirty="0"/>
              <a:t>Google. </a:t>
            </a:r>
            <a:endParaRPr lang="en-IN" sz="2000" dirty="0" smtClean="0"/>
          </a:p>
          <a:p>
            <a:pPr algn="just">
              <a:lnSpc>
                <a:spcPct val="120000"/>
              </a:lnSpc>
              <a:spcBef>
                <a:spcPts val="200"/>
              </a:spcBef>
              <a:spcAft>
                <a:spcPts val="200"/>
              </a:spcAft>
            </a:pPr>
            <a:r>
              <a:rPr lang="en-IN" sz="2000" dirty="0" smtClean="0"/>
              <a:t>Every </a:t>
            </a:r>
            <a:r>
              <a:rPr lang="en-IN" sz="2000" dirty="0"/>
              <a:t>column is treated separately. </a:t>
            </a:r>
            <a:endParaRPr lang="en-IN" sz="2000" dirty="0" smtClean="0"/>
          </a:p>
          <a:p>
            <a:pPr algn="just">
              <a:lnSpc>
                <a:spcPct val="120000"/>
              </a:lnSpc>
              <a:spcBef>
                <a:spcPts val="200"/>
              </a:spcBef>
              <a:spcAft>
                <a:spcPts val="200"/>
              </a:spcAft>
            </a:pPr>
            <a:r>
              <a:rPr lang="en-IN" sz="2000" dirty="0" smtClean="0"/>
              <a:t>Values </a:t>
            </a:r>
            <a:r>
              <a:rPr lang="en-IN" sz="2000" dirty="0"/>
              <a:t>of single column databases are stored contiguously</a:t>
            </a:r>
            <a:r>
              <a:rPr lang="en-IN" sz="2000" dirty="0" smtClean="0"/>
              <a:t>.</a:t>
            </a:r>
          </a:p>
          <a:p>
            <a:pPr algn="just">
              <a:lnSpc>
                <a:spcPct val="120000"/>
              </a:lnSpc>
              <a:spcBef>
                <a:spcPts val="200"/>
              </a:spcBef>
              <a:spcAft>
                <a:spcPts val="200"/>
              </a:spcAft>
            </a:pPr>
            <a:r>
              <a:rPr lang="en-IN" sz="2000" dirty="0"/>
              <a:t>They deliver high performance on aggregation queries like SUM, COUNT, AVG, MIN etc. as the data is readily available in a column.</a:t>
            </a:r>
          </a:p>
          <a:p>
            <a:pPr algn="just">
              <a:lnSpc>
                <a:spcPct val="120000"/>
              </a:lnSpc>
              <a:spcBef>
                <a:spcPts val="200"/>
              </a:spcBef>
              <a:spcAft>
                <a:spcPts val="200"/>
              </a:spcAft>
            </a:pPr>
            <a:r>
              <a:rPr lang="en-IN" sz="2000" dirty="0"/>
              <a:t>Column-based </a:t>
            </a:r>
            <a:r>
              <a:rPr lang="en-IN" sz="2000" dirty="0" err="1"/>
              <a:t>NoSQL</a:t>
            </a:r>
            <a:r>
              <a:rPr lang="en-IN" sz="2000" dirty="0"/>
              <a:t> databases are </a:t>
            </a:r>
            <a:r>
              <a:rPr lang="en-IN" sz="2000" dirty="0" smtClean="0"/>
              <a:t>widely used </a:t>
            </a:r>
            <a:r>
              <a:rPr lang="en-IN" sz="2000" dirty="0"/>
              <a:t>to </a:t>
            </a:r>
            <a:r>
              <a:rPr lang="en-IN" sz="2000" dirty="0" smtClean="0"/>
              <a:t>manage </a:t>
            </a:r>
            <a:r>
              <a:rPr lang="en-IN" sz="2000" dirty="0"/>
              <a:t>data warehouses, </a:t>
            </a:r>
            <a:r>
              <a:rPr lang="en-IN" sz="2000" dirty="0" smtClean="0"/>
              <a:t>business </a:t>
            </a:r>
            <a:r>
              <a:rPr lang="en-IN" sz="2000" dirty="0"/>
              <a:t>intelligence, </a:t>
            </a:r>
            <a:r>
              <a:rPr lang="en-IN" sz="2000" dirty="0" smtClean="0"/>
              <a:t>CRM</a:t>
            </a:r>
            <a:r>
              <a:rPr lang="en-IN" sz="2000" dirty="0"/>
              <a:t>, Library card </a:t>
            </a:r>
            <a:r>
              <a:rPr lang="en-IN" sz="2000" dirty="0" err="1"/>
              <a:t>catalogs</a:t>
            </a:r>
            <a:r>
              <a:rPr lang="en-IN" sz="2000" dirty="0"/>
              <a:t>,</a:t>
            </a:r>
          </a:p>
          <a:p>
            <a:pPr algn="just">
              <a:lnSpc>
                <a:spcPct val="120000"/>
              </a:lnSpc>
              <a:spcBef>
                <a:spcPts val="200"/>
              </a:spcBef>
              <a:spcAft>
                <a:spcPts val="200"/>
              </a:spcAft>
            </a:pPr>
            <a:r>
              <a:rPr lang="en-IN" sz="2000" dirty="0" err="1"/>
              <a:t>HBase</a:t>
            </a:r>
            <a:r>
              <a:rPr lang="en-IN" sz="2000" dirty="0"/>
              <a:t>, Cassandra, </a:t>
            </a:r>
            <a:r>
              <a:rPr lang="en-IN" sz="2000" dirty="0" err="1" smtClean="0"/>
              <a:t>Hypertable</a:t>
            </a:r>
            <a:r>
              <a:rPr lang="en-IN" sz="2000" dirty="0" smtClean="0"/>
              <a:t> </a:t>
            </a:r>
            <a:r>
              <a:rPr lang="en-IN" sz="2000" dirty="0"/>
              <a:t>are </a:t>
            </a:r>
            <a:r>
              <a:rPr lang="en-IN" sz="2000" dirty="0" err="1" smtClean="0"/>
              <a:t>NoSQL</a:t>
            </a:r>
            <a:r>
              <a:rPr lang="en-IN" sz="2000" dirty="0" smtClean="0"/>
              <a:t> query examples </a:t>
            </a:r>
            <a:r>
              <a:rPr lang="en-IN" sz="2000" dirty="0"/>
              <a:t>of column based database</a:t>
            </a:r>
            <a:r>
              <a:rPr lang="en-IN" sz="2000" dirty="0" smtClean="0"/>
              <a:t>.</a:t>
            </a:r>
          </a:p>
          <a:p>
            <a:pPr algn="just">
              <a:lnSpc>
                <a:spcPct val="120000"/>
              </a:lnSpc>
              <a:spcBef>
                <a:spcPts val="200"/>
              </a:spcBef>
              <a:spcAft>
                <a:spcPts val="200"/>
              </a:spcAft>
            </a:pPr>
            <a:r>
              <a:rPr lang="en-IN" sz="2000" dirty="0"/>
              <a:t>Cassandra is more fast and scalable as compared to </a:t>
            </a:r>
            <a:r>
              <a:rPr lang="en-IN" sz="2000" dirty="0" smtClean="0"/>
              <a:t>other column-family </a:t>
            </a:r>
            <a:r>
              <a:rPr lang="en-IN" sz="2000" dirty="0"/>
              <a:t>databases with write operations because </a:t>
            </a:r>
            <a:r>
              <a:rPr lang="en-IN" sz="2000" dirty="0" smtClean="0"/>
              <a:t>data </a:t>
            </a:r>
            <a:r>
              <a:rPr lang="en-IN" sz="2000" dirty="0"/>
              <a:t>is spread across the cluster.</a:t>
            </a:r>
          </a:p>
          <a:p>
            <a:endParaRPr lang="en-IN" dirty="0">
              <a:latin typeface="+mj-lt"/>
            </a:endParaRPr>
          </a:p>
        </p:txBody>
      </p:sp>
      <p:sp>
        <p:nvSpPr>
          <p:cNvPr id="6" name="Footer Placeholder 5"/>
          <p:cNvSpPr>
            <a:spLocks noGrp="1"/>
          </p:cNvSpPr>
          <p:nvPr>
            <p:ph type="ftr" sz="quarter" idx="11"/>
          </p:nvPr>
        </p:nvSpPr>
        <p:spPr/>
        <p:txBody>
          <a:bodyPr/>
          <a:lstStyle/>
          <a:p>
            <a:r>
              <a:rPr lang="en-IN" smtClean="0"/>
              <a:t>Mrs. Deepali Jaadhav</a:t>
            </a:r>
            <a:endParaRPr lang="en-IN"/>
          </a:p>
        </p:txBody>
      </p:sp>
      <p:sp>
        <p:nvSpPr>
          <p:cNvPr id="7" name="Title 1"/>
          <p:cNvSpPr txBox="1">
            <a:spLocks/>
          </p:cNvSpPr>
          <p:nvPr/>
        </p:nvSpPr>
        <p:spPr>
          <a:xfrm>
            <a:off x="457200" y="152400"/>
            <a:ext cx="8229600" cy="990600"/>
          </a:xfrm>
          <a:prstGeom prst="rect">
            <a:avLst/>
          </a:prstGeom>
        </p:spPr>
        <p:txBody>
          <a:bodyPr vert="horz" anchor="b" anchorCtr="0">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tx2"/>
                </a:solidFill>
                <a:effectLst/>
                <a:uLnTx/>
                <a:uFillTx/>
                <a:latin typeface="+mj-lt"/>
                <a:ea typeface="+mj-ea"/>
                <a:cs typeface="+mj-cs"/>
              </a:rPr>
              <a:t>Column Family Databases</a:t>
            </a:r>
            <a:endParaRPr kumimoji="0" lang="en-US" sz="3200" b="0" i="0" u="none" strike="noStrike" kern="1200" cap="none" spc="0" normalizeH="0" baseline="0" noProof="0" dirty="0">
              <a:ln>
                <a:noFill/>
              </a:ln>
              <a:solidFill>
                <a:schemeClr val="tx2"/>
              </a:solidFill>
              <a:effectLst/>
              <a:uLnTx/>
              <a:uFillTx/>
              <a:latin typeface="+mj-lt"/>
              <a:ea typeface="+mj-ea"/>
              <a:cs typeface="+mj-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 xmlns:p14="http://schemas.microsoft.com/office/powerpoint/2010/main" val="8342834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382000" cy="609600"/>
          </a:xfrm>
        </p:spPr>
        <p:txBody>
          <a:bodyPr>
            <a:normAutofit/>
          </a:bodyPr>
          <a:lstStyle/>
          <a:p>
            <a:r>
              <a:rPr lang="en-GB" sz="2500" b="1" dirty="0" smtClean="0"/>
              <a:t>Differences Between Column Family and Relational Databases</a:t>
            </a:r>
            <a:endParaRPr lang="en-US" sz="2500" dirty="0"/>
          </a:p>
        </p:txBody>
      </p:sp>
      <p:sp>
        <p:nvSpPr>
          <p:cNvPr id="3" name="Content Placeholder 2"/>
          <p:cNvSpPr>
            <a:spLocks noGrp="1"/>
          </p:cNvSpPr>
          <p:nvPr>
            <p:ph sz="quarter" idx="1"/>
          </p:nvPr>
        </p:nvSpPr>
        <p:spPr/>
        <p:txBody>
          <a:bodyPr>
            <a:normAutofit fontScale="92500" lnSpcReduction="10000"/>
          </a:bodyPr>
          <a:lstStyle/>
          <a:p>
            <a:pPr algn="just">
              <a:lnSpc>
                <a:spcPct val="110000"/>
              </a:lnSpc>
              <a:spcBef>
                <a:spcPts val="400"/>
              </a:spcBef>
              <a:spcAft>
                <a:spcPts val="200"/>
              </a:spcAft>
            </a:pPr>
            <a:r>
              <a:rPr lang="en-GB" sz="2000" dirty="0" smtClean="0"/>
              <a:t>Column family databases and relational databases are superficially similar. They both make use of rows and columns.</a:t>
            </a:r>
          </a:p>
          <a:p>
            <a:pPr algn="just">
              <a:lnSpc>
                <a:spcPct val="110000"/>
              </a:lnSpc>
              <a:spcBef>
                <a:spcPts val="400"/>
              </a:spcBef>
              <a:spcAft>
                <a:spcPts val="200"/>
              </a:spcAft>
            </a:pPr>
            <a:r>
              <a:rPr lang="en-GB" sz="2000" dirty="0" smtClean="0"/>
              <a:t>There are important differences in terms of data models and implementation details.</a:t>
            </a:r>
          </a:p>
          <a:p>
            <a:pPr algn="just">
              <a:lnSpc>
                <a:spcPct val="110000"/>
              </a:lnSpc>
              <a:spcBef>
                <a:spcPts val="400"/>
              </a:spcBef>
              <a:spcAft>
                <a:spcPts val="200"/>
              </a:spcAft>
            </a:pPr>
            <a:r>
              <a:rPr lang="en-GB" sz="2000" dirty="0" smtClean="0"/>
              <a:t>One thing missing from column family databases is support for joining tables. </a:t>
            </a:r>
          </a:p>
          <a:p>
            <a:pPr algn="just">
              <a:lnSpc>
                <a:spcPct val="110000"/>
              </a:lnSpc>
              <a:spcBef>
                <a:spcPts val="400"/>
              </a:spcBef>
              <a:spcAft>
                <a:spcPts val="200"/>
              </a:spcAft>
            </a:pPr>
            <a:r>
              <a:rPr lang="en-GB" sz="2000" dirty="0" smtClean="0"/>
              <a:t>Tables in relational databases have a relatively fixed structure, and the relational database management system can take advantage of that structure when optimizing the layout.</a:t>
            </a:r>
          </a:p>
          <a:p>
            <a:pPr algn="just">
              <a:lnSpc>
                <a:spcPct val="110000"/>
              </a:lnSpc>
              <a:spcBef>
                <a:spcPts val="400"/>
              </a:spcBef>
              <a:spcAft>
                <a:spcPts val="200"/>
              </a:spcAft>
            </a:pPr>
            <a:r>
              <a:rPr lang="en-GB" sz="2000" dirty="0" smtClean="0"/>
              <a:t>Unlike a relational database table, the set of columns in a column family table can vary from one row to another.</a:t>
            </a:r>
          </a:p>
          <a:p>
            <a:pPr algn="just">
              <a:lnSpc>
                <a:spcPct val="110000"/>
              </a:lnSpc>
              <a:spcBef>
                <a:spcPts val="400"/>
              </a:spcBef>
              <a:spcAft>
                <a:spcPts val="200"/>
              </a:spcAft>
            </a:pPr>
            <a:r>
              <a:rPr lang="en-GB" sz="2000" dirty="0" smtClean="0"/>
              <a:t>In relational databases, data about an object can be stored in multiple tables. Column family databases are typically denormalized, or structured so that all relevant information about an object is in a single, possibly very wide, row.</a:t>
            </a:r>
            <a:endParaRPr lang="en-US" sz="20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
        <p:nvSpPr>
          <p:cNvPr id="5" name="Footer Placeholder 4"/>
          <p:cNvSpPr>
            <a:spLocks noGrp="1"/>
          </p:cNvSpPr>
          <p:nvPr>
            <p:ph type="ftr" sz="quarter" idx="11"/>
          </p:nvPr>
        </p:nvSpPr>
        <p:spPr/>
        <p:txBody>
          <a:bodyPr/>
          <a:lstStyle/>
          <a:p>
            <a:r>
              <a:rPr lang="en-US" smtClean="0"/>
              <a:t>Mrs. Deepali Jaadhav</a:t>
            </a: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2621</TotalTime>
  <Words>12080</Words>
  <Application>Microsoft Office PowerPoint</Application>
  <PresentationFormat>On-screen Show (4:3)</PresentationFormat>
  <Paragraphs>1868</Paragraphs>
  <Slides>199</Slides>
  <Notes>6</Notes>
  <HiddenSlides>33</HiddenSlides>
  <MMClips>0</MMClips>
  <ScaleCrop>false</ScaleCrop>
  <HeadingPairs>
    <vt:vector size="4" baseType="variant">
      <vt:variant>
        <vt:lpstr>Theme</vt:lpstr>
      </vt:variant>
      <vt:variant>
        <vt:i4>1</vt:i4>
      </vt:variant>
      <vt:variant>
        <vt:lpstr>Slide Titles</vt:lpstr>
      </vt:variant>
      <vt:variant>
        <vt:i4>199</vt:i4>
      </vt:variant>
    </vt:vector>
  </HeadingPairs>
  <TitlesOfParts>
    <vt:vector size="200" baseType="lpstr">
      <vt:lpstr>Origin</vt:lpstr>
      <vt:lpstr>Unit 4: NoSQL Database</vt:lpstr>
      <vt:lpstr>Unit 4: NoSQL Database</vt:lpstr>
      <vt:lpstr>Introduction of NoSQL Databases</vt:lpstr>
      <vt:lpstr>What are NoSQL databases ?</vt:lpstr>
      <vt:lpstr>What is a NoSQL database?</vt:lpstr>
      <vt:lpstr>Common Characteristics </vt:lpstr>
      <vt:lpstr>Limitations of Relational databases</vt:lpstr>
      <vt:lpstr>History of NoSQL Databases</vt:lpstr>
      <vt:lpstr>History of NoSQL Databases</vt:lpstr>
      <vt:lpstr>Features of NoSQL</vt:lpstr>
      <vt:lpstr>Features of NoSQL</vt:lpstr>
      <vt:lpstr>Features of NoSQL</vt:lpstr>
      <vt:lpstr>Data Management with Distributed Databases</vt:lpstr>
      <vt:lpstr>Store Data Persistently</vt:lpstr>
      <vt:lpstr>Maintain Data Consistency</vt:lpstr>
      <vt:lpstr>Ensure Data Availability</vt:lpstr>
      <vt:lpstr>Ensure Data Availability</vt:lpstr>
      <vt:lpstr>Ensure Data Availability</vt:lpstr>
      <vt:lpstr>Availability and Consistency in Distributed Databases</vt:lpstr>
      <vt:lpstr>Availability and Consistency in Distributed Databases</vt:lpstr>
      <vt:lpstr>Balancing Response Times, Consistency, and Durability</vt:lpstr>
      <vt:lpstr>Balancing Response Times, Consistency, and Durability</vt:lpstr>
      <vt:lpstr>Balancing Response Times, Consistency, and Durability</vt:lpstr>
      <vt:lpstr>Brewer’s CAP Theorem</vt:lpstr>
      <vt:lpstr>Consistency</vt:lpstr>
      <vt:lpstr>Consistency</vt:lpstr>
      <vt:lpstr>Consistency - Example</vt:lpstr>
      <vt:lpstr>Availability</vt:lpstr>
      <vt:lpstr>Availability - Example</vt:lpstr>
      <vt:lpstr>Partition Tolerance</vt:lpstr>
      <vt:lpstr>Partition Tolerance</vt:lpstr>
      <vt:lpstr>Consistency, Availability, and Partitioning: The CAP Theorem</vt:lpstr>
      <vt:lpstr>Example</vt:lpstr>
      <vt:lpstr>Example</vt:lpstr>
      <vt:lpstr>CAP theorem NoSQL database types</vt:lpstr>
      <vt:lpstr>CAP Theorem</vt:lpstr>
      <vt:lpstr>ACID and BASE</vt:lpstr>
      <vt:lpstr>ACID and BASE</vt:lpstr>
      <vt:lpstr>ACID and BASE</vt:lpstr>
      <vt:lpstr>ACID and BASE</vt:lpstr>
      <vt:lpstr>ACID and BASE</vt:lpstr>
      <vt:lpstr>ACID and BASE</vt:lpstr>
      <vt:lpstr>ACID and BASE</vt:lpstr>
      <vt:lpstr>ACID and BASE</vt:lpstr>
      <vt:lpstr>Types of NoSQL Databases</vt:lpstr>
      <vt:lpstr>Key-Value Pair Databases</vt:lpstr>
      <vt:lpstr>Key-Value Pair Databases</vt:lpstr>
      <vt:lpstr>Key-Value Pair Databases</vt:lpstr>
      <vt:lpstr>Key-value store Representatives</vt:lpstr>
      <vt:lpstr>Differences Between Key-Value and Relational Databases</vt:lpstr>
      <vt:lpstr>Differences Between Key-Value and Relational Databases</vt:lpstr>
      <vt:lpstr>RIAK Database</vt:lpstr>
      <vt:lpstr>What is RIAK?</vt:lpstr>
      <vt:lpstr>What is RIAK?</vt:lpstr>
      <vt:lpstr>KEY-VALUE STORE</vt:lpstr>
      <vt:lpstr>HORIZONTALLY SCALABLE</vt:lpstr>
      <vt:lpstr>FAULT       TOLERANT</vt:lpstr>
      <vt:lpstr>HIGHLY AVAILABLE</vt:lpstr>
      <vt:lpstr>CORE CONCEPTS in Riak</vt:lpstr>
      <vt:lpstr>CORE CONCEPTS  in Riak</vt:lpstr>
      <vt:lpstr>THE RIAK RING</vt:lpstr>
      <vt:lpstr>NODES AND VNODES</vt:lpstr>
      <vt:lpstr>CAP Theorem - AP</vt:lpstr>
      <vt:lpstr>Document Databases</vt:lpstr>
      <vt:lpstr>Document Databases</vt:lpstr>
      <vt:lpstr>Document Databases</vt:lpstr>
      <vt:lpstr>Document Databases</vt:lpstr>
      <vt:lpstr>Differences Between Document and Relational Databases</vt:lpstr>
      <vt:lpstr>Differences Between Document and Relational Databases</vt:lpstr>
      <vt:lpstr>Difference between RDBMS and MongoDB</vt:lpstr>
      <vt:lpstr>What is MongoDB?</vt:lpstr>
      <vt:lpstr>What is MongoDB? (Cont’d)</vt:lpstr>
      <vt:lpstr>Is It Fast?</vt:lpstr>
      <vt:lpstr>It is Growing Fast</vt:lpstr>
      <vt:lpstr>Integration with Others</vt:lpstr>
      <vt:lpstr>JSON</vt:lpstr>
      <vt:lpstr>Another Example</vt:lpstr>
      <vt:lpstr>MongoDB Model</vt:lpstr>
      <vt:lpstr>MongoDB Model</vt:lpstr>
      <vt:lpstr>Example Document in MongoDB</vt:lpstr>
      <vt:lpstr>No Defined Schema  (Schema-free Or Schema-less)</vt:lpstr>
      <vt:lpstr>CRUD</vt:lpstr>
      <vt:lpstr>CRUD Examples</vt:lpstr>
      <vt:lpstr>Examples</vt:lpstr>
      <vt:lpstr>Insertion</vt:lpstr>
      <vt:lpstr>Multi-Document Insertion (Use of Arrays)</vt:lpstr>
      <vt:lpstr>Multi-Document Insertion  (Bulk Operation)</vt:lpstr>
      <vt:lpstr>Deletion (Remove Operation)</vt:lpstr>
      <vt:lpstr>Update</vt:lpstr>
      <vt:lpstr>Update (Cont’d)</vt:lpstr>
      <vt:lpstr>Replace a document</vt:lpstr>
      <vt:lpstr>Insert or Replace</vt:lpstr>
      <vt:lpstr>Find queries</vt:lpstr>
      <vt:lpstr>Must Practice It</vt:lpstr>
      <vt:lpstr>Column Family Databases</vt:lpstr>
      <vt:lpstr>Column Family Databases</vt:lpstr>
      <vt:lpstr>Column Family Databases</vt:lpstr>
      <vt:lpstr>Slide 98</vt:lpstr>
      <vt:lpstr>Differences Between Column Family and Relational Databases</vt:lpstr>
      <vt:lpstr>Column-Family Database - Cassandra</vt:lpstr>
      <vt:lpstr>Cassandra</vt:lpstr>
      <vt:lpstr>Cassandra</vt:lpstr>
      <vt:lpstr>Cassandra</vt:lpstr>
      <vt:lpstr>Cassandra</vt:lpstr>
      <vt:lpstr>Cassandra - Architecture</vt:lpstr>
      <vt:lpstr>Cassandra - Architecture</vt:lpstr>
      <vt:lpstr>Cassandra - Architecture</vt:lpstr>
      <vt:lpstr>Cassandra - Architecture</vt:lpstr>
      <vt:lpstr>Cassandra - Architecture</vt:lpstr>
      <vt:lpstr>Cassandra - Architecture</vt:lpstr>
      <vt:lpstr>Cassandra - Architecture</vt:lpstr>
      <vt:lpstr>Cassandra - Architecture</vt:lpstr>
      <vt:lpstr>Cassandra - Architecture</vt:lpstr>
      <vt:lpstr>Slide 114</vt:lpstr>
      <vt:lpstr>Application of Apache Cassandra</vt:lpstr>
      <vt:lpstr>Cassandra Query Language (CQL)</vt:lpstr>
      <vt:lpstr>Cassandra Query Language (CQL)</vt:lpstr>
      <vt:lpstr>Cassandra Query Language (CQL)</vt:lpstr>
      <vt:lpstr>Cassandra Query Language (CQL)</vt:lpstr>
      <vt:lpstr>Cassandra Keyspace Operations</vt:lpstr>
      <vt:lpstr>Cassandra Keyspace Operations</vt:lpstr>
      <vt:lpstr>Cassandra Table Operations</vt:lpstr>
      <vt:lpstr>Cassandra Table Operations</vt:lpstr>
      <vt:lpstr>Cassandra Table Operations</vt:lpstr>
      <vt:lpstr>Cassandra CRUD Operations</vt:lpstr>
      <vt:lpstr>Cassandra CRUD Operations</vt:lpstr>
      <vt:lpstr>Cassandra CRUD Operations</vt:lpstr>
      <vt:lpstr>Cassandra CURD Operations</vt:lpstr>
      <vt:lpstr>Cassandra CRUD Operations</vt:lpstr>
      <vt:lpstr>Cassandra vs RDBMS</vt:lpstr>
      <vt:lpstr>Cassandra</vt:lpstr>
      <vt:lpstr>Graph Databases</vt:lpstr>
      <vt:lpstr>Graph Databases</vt:lpstr>
      <vt:lpstr>Graph Databases</vt:lpstr>
      <vt:lpstr>Differences Between Graph and Relational Databases</vt:lpstr>
      <vt:lpstr>Graph Database vs. RDBMS</vt:lpstr>
      <vt:lpstr>Graph Database</vt:lpstr>
      <vt:lpstr>Graph Database</vt:lpstr>
      <vt:lpstr>Advantages of Graph Database</vt:lpstr>
      <vt:lpstr>Advantages of Graph Database</vt:lpstr>
      <vt:lpstr>Application of Graph Database</vt:lpstr>
      <vt:lpstr>Limitations of Graph Database</vt:lpstr>
      <vt:lpstr>Features of Graph Database</vt:lpstr>
      <vt:lpstr>Slide 144</vt:lpstr>
      <vt:lpstr>Slide 145</vt:lpstr>
      <vt:lpstr>Neo4j Graph Database</vt:lpstr>
      <vt:lpstr>Features of Neo4j</vt:lpstr>
      <vt:lpstr>General Features of Neo4j</vt:lpstr>
      <vt:lpstr>Advantages of Neo4j</vt:lpstr>
      <vt:lpstr>Advantages of Neo4j</vt:lpstr>
      <vt:lpstr>Neo4j CQL Functions</vt:lpstr>
      <vt:lpstr>Neo4j CQL Data Types</vt:lpstr>
      <vt:lpstr>Neo4j CQL Operators</vt:lpstr>
      <vt:lpstr>Neo4j - Building Blocks</vt:lpstr>
      <vt:lpstr>Neo4j - Building Blocks</vt:lpstr>
      <vt:lpstr>Neo4j - Building Blocks</vt:lpstr>
      <vt:lpstr>Neo4j - Building Blocks</vt:lpstr>
      <vt:lpstr>Neo4j - Building Blocks</vt:lpstr>
      <vt:lpstr>Neo4j - Building Blocks</vt:lpstr>
      <vt:lpstr>Neo4j CQL - Introduction</vt:lpstr>
      <vt:lpstr>Neo4j CQL - Creating Nodes</vt:lpstr>
      <vt:lpstr>Neo4j CQL - Creating Nodes</vt:lpstr>
      <vt:lpstr>Neo4j CQL - Creating Nodes</vt:lpstr>
      <vt:lpstr>Neo4j CQL Write Clauses</vt:lpstr>
      <vt:lpstr>Neo4j CQL Write Clauses</vt:lpstr>
      <vt:lpstr>Neo4j CQL Write Clauses</vt:lpstr>
      <vt:lpstr>Neo4j CQL Write Clauses</vt:lpstr>
      <vt:lpstr>Neo4j CQL Write Clauses</vt:lpstr>
      <vt:lpstr>Neo4j CQL Write Clauses</vt:lpstr>
      <vt:lpstr>Neo4j CQL Write Clauses</vt:lpstr>
      <vt:lpstr>Neo4j CQL Write Clauses</vt:lpstr>
      <vt:lpstr>Neo4j CQL Write Clauses</vt:lpstr>
      <vt:lpstr>Neo4j CQL Write Clauses</vt:lpstr>
      <vt:lpstr>Neo4j CQL Read Clause</vt:lpstr>
      <vt:lpstr>Neo4j CQL Read Clause</vt:lpstr>
      <vt:lpstr>Neo4j CQL Read Clause</vt:lpstr>
      <vt:lpstr>Neo4j CQL Read Clause</vt:lpstr>
      <vt:lpstr>Neo4j CQL Read Clause</vt:lpstr>
      <vt:lpstr>Neo4j CQL Read Clause</vt:lpstr>
      <vt:lpstr>Neo4j CQL Read Clause</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General Clauses</vt:lpstr>
      <vt:lpstr>Neo4j vs MySQL</vt:lpstr>
      <vt:lpstr>End of Unit 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Principles:  Fundamentals of Design, Implementation, and Management Ninth Edition</dc:title>
  <dc:creator>DKJ</dc:creator>
  <cp:lastModifiedBy>admin</cp:lastModifiedBy>
  <cp:revision>270</cp:revision>
  <dcterms:created xsi:type="dcterms:W3CDTF">2006-08-16T00:00:00Z</dcterms:created>
  <dcterms:modified xsi:type="dcterms:W3CDTF">2022-11-19T00:31:00Z</dcterms:modified>
</cp:coreProperties>
</file>